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6" r:id="rId1"/>
    <p:sldMasterId id="2147484060" r:id="rId2"/>
    <p:sldMasterId id="2147484085" r:id="rId3"/>
  </p:sldMasterIdLst>
  <p:notesMasterIdLst>
    <p:notesMasterId r:id="rId185"/>
  </p:notesMasterIdLst>
  <p:handoutMasterIdLst>
    <p:handoutMasterId r:id="rId186"/>
  </p:handoutMasterIdLst>
  <p:sldIdLst>
    <p:sldId id="325" r:id="rId4"/>
    <p:sldId id="419" r:id="rId5"/>
    <p:sldId id="348" r:id="rId6"/>
    <p:sldId id="524" r:id="rId7"/>
    <p:sldId id="294" r:id="rId8"/>
    <p:sldId id="420" r:id="rId9"/>
    <p:sldId id="523" r:id="rId10"/>
    <p:sldId id="522" r:id="rId11"/>
    <p:sldId id="421" r:id="rId12"/>
    <p:sldId id="357" r:id="rId13"/>
    <p:sldId id="359" r:id="rId14"/>
    <p:sldId id="360" r:id="rId15"/>
    <p:sldId id="361" r:id="rId16"/>
    <p:sldId id="364" r:id="rId17"/>
    <p:sldId id="365" r:id="rId18"/>
    <p:sldId id="525" r:id="rId19"/>
    <p:sldId id="367" r:id="rId20"/>
    <p:sldId id="368" r:id="rId21"/>
    <p:sldId id="370" r:id="rId22"/>
    <p:sldId id="369" r:id="rId23"/>
    <p:sldId id="366" r:id="rId24"/>
    <p:sldId id="356" r:id="rId25"/>
    <p:sldId id="352" r:id="rId26"/>
    <p:sldId id="559" r:id="rId27"/>
    <p:sldId id="353" r:id="rId28"/>
    <p:sldId id="422" r:id="rId29"/>
    <p:sldId id="354" r:id="rId30"/>
    <p:sldId id="401" r:id="rId31"/>
    <p:sldId id="403" r:id="rId32"/>
    <p:sldId id="402" r:id="rId33"/>
    <p:sldId id="355" r:id="rId34"/>
    <p:sldId id="371" r:id="rId35"/>
    <p:sldId id="375" r:id="rId36"/>
    <p:sldId id="372" r:id="rId37"/>
    <p:sldId id="398" r:id="rId38"/>
    <p:sldId id="377" r:id="rId39"/>
    <p:sldId id="384" r:id="rId40"/>
    <p:sldId id="386" r:id="rId41"/>
    <p:sldId id="387" r:id="rId42"/>
    <p:sldId id="388" r:id="rId43"/>
    <p:sldId id="460" r:id="rId44"/>
    <p:sldId id="461" r:id="rId45"/>
    <p:sldId id="389" r:id="rId46"/>
    <p:sldId id="376" r:id="rId47"/>
    <p:sldId id="558" r:id="rId48"/>
    <p:sldId id="379" r:id="rId49"/>
    <p:sldId id="380" r:id="rId50"/>
    <p:sldId id="383" r:id="rId51"/>
    <p:sldId id="381" r:id="rId52"/>
    <p:sldId id="382" r:id="rId53"/>
    <p:sldId id="391" r:id="rId54"/>
    <p:sldId id="392" r:id="rId55"/>
    <p:sldId id="393" r:id="rId56"/>
    <p:sldId id="394" r:id="rId57"/>
    <p:sldId id="396" r:id="rId58"/>
    <p:sldId id="397" r:id="rId59"/>
    <p:sldId id="400" r:id="rId60"/>
    <p:sldId id="519" r:id="rId61"/>
    <p:sldId id="399" r:id="rId62"/>
    <p:sldId id="547" r:id="rId63"/>
    <p:sldId id="406" r:id="rId64"/>
    <p:sldId id="408" r:id="rId65"/>
    <p:sldId id="520" r:id="rId66"/>
    <p:sldId id="411" r:id="rId67"/>
    <p:sldId id="412" r:id="rId68"/>
    <p:sldId id="416" r:id="rId69"/>
    <p:sldId id="441" r:id="rId70"/>
    <p:sldId id="442" r:id="rId71"/>
    <p:sldId id="415" r:id="rId72"/>
    <p:sldId id="414" r:id="rId73"/>
    <p:sldId id="476" r:id="rId74"/>
    <p:sldId id="482" r:id="rId75"/>
    <p:sldId id="480" r:id="rId76"/>
    <p:sldId id="537" r:id="rId77"/>
    <p:sldId id="483" r:id="rId78"/>
    <p:sldId id="484" r:id="rId79"/>
    <p:sldId id="538" r:id="rId80"/>
    <p:sldId id="485" r:id="rId81"/>
    <p:sldId id="489" r:id="rId82"/>
    <p:sldId id="486" r:id="rId83"/>
    <p:sldId id="429" r:id="rId84"/>
    <p:sldId id="430" r:id="rId85"/>
    <p:sldId id="431" r:id="rId86"/>
    <p:sldId id="432" r:id="rId87"/>
    <p:sldId id="428" r:id="rId88"/>
    <p:sldId id="540" r:id="rId89"/>
    <p:sldId id="497" r:id="rId90"/>
    <p:sldId id="433" r:id="rId91"/>
    <p:sldId id="496" r:id="rId92"/>
    <p:sldId id="539" r:id="rId93"/>
    <p:sldId id="470" r:id="rId94"/>
    <p:sldId id="471" r:id="rId95"/>
    <p:sldId id="472" r:id="rId96"/>
    <p:sldId id="473" r:id="rId97"/>
    <p:sldId id="474" r:id="rId98"/>
    <p:sldId id="475" r:id="rId99"/>
    <p:sldId id="413" r:id="rId100"/>
    <p:sldId id="557" r:id="rId101"/>
    <p:sldId id="435" r:id="rId102"/>
    <p:sldId id="531" r:id="rId103"/>
    <p:sldId id="534" r:id="rId104"/>
    <p:sldId id="548" r:id="rId105"/>
    <p:sldId id="505" r:id="rId106"/>
    <p:sldId id="521" r:id="rId107"/>
    <p:sldId id="529" r:id="rId108"/>
    <p:sldId id="507" r:id="rId109"/>
    <p:sldId id="508" r:id="rId110"/>
    <p:sldId id="511" r:id="rId111"/>
    <p:sldId id="530" r:id="rId112"/>
    <p:sldId id="510" r:id="rId113"/>
    <p:sldId id="532" r:id="rId114"/>
    <p:sldId id="533" r:id="rId115"/>
    <p:sldId id="504" r:id="rId116"/>
    <p:sldId id="514" r:id="rId117"/>
    <p:sldId id="515" r:id="rId118"/>
    <p:sldId id="516" r:id="rId119"/>
    <p:sldId id="517" r:id="rId120"/>
    <p:sldId id="518" r:id="rId121"/>
    <p:sldId id="535" r:id="rId122"/>
    <p:sldId id="436" r:id="rId123"/>
    <p:sldId id="437" r:id="rId124"/>
    <p:sldId id="438" r:id="rId125"/>
    <p:sldId id="464" r:id="rId126"/>
    <p:sldId id="469" r:id="rId127"/>
    <p:sldId id="434" r:id="rId128"/>
    <p:sldId id="440" r:id="rId129"/>
    <p:sldId id="444" r:id="rId130"/>
    <p:sldId id="439" r:id="rId131"/>
    <p:sldId id="449" r:id="rId132"/>
    <p:sldId id="446" r:id="rId133"/>
    <p:sldId id="451" r:id="rId134"/>
    <p:sldId id="450" r:id="rId135"/>
    <p:sldId id="445" r:id="rId136"/>
    <p:sldId id="447" r:id="rId137"/>
    <p:sldId id="453" r:id="rId138"/>
    <p:sldId id="454" r:id="rId139"/>
    <p:sldId id="455" r:id="rId140"/>
    <p:sldId id="456" r:id="rId141"/>
    <p:sldId id="463" r:id="rId142"/>
    <p:sldId id="462" r:id="rId143"/>
    <p:sldId id="452" r:id="rId144"/>
    <p:sldId id="457" r:id="rId145"/>
    <p:sldId id="549" r:id="rId146"/>
    <p:sldId id="477" r:id="rId147"/>
    <p:sldId id="478" r:id="rId148"/>
    <p:sldId id="479" r:id="rId149"/>
    <p:sldId id="563" r:id="rId150"/>
    <p:sldId id="490" r:id="rId151"/>
    <p:sldId id="466" r:id="rId152"/>
    <p:sldId id="467" r:id="rId153"/>
    <p:sldId id="498" r:id="rId154"/>
    <p:sldId id="465" r:id="rId155"/>
    <p:sldId id="491" r:id="rId156"/>
    <p:sldId id="493" r:id="rId157"/>
    <p:sldId id="492" r:id="rId158"/>
    <p:sldId id="536" r:id="rId159"/>
    <p:sldId id="494" r:id="rId160"/>
    <p:sldId id="495" r:id="rId161"/>
    <p:sldId id="552" r:id="rId162"/>
    <p:sldId id="550" r:id="rId163"/>
    <p:sldId id="541" r:id="rId164"/>
    <p:sldId id="542" r:id="rId165"/>
    <p:sldId id="499" r:id="rId166"/>
    <p:sldId id="560" r:id="rId167"/>
    <p:sldId id="561" r:id="rId168"/>
    <p:sldId id="562" r:id="rId169"/>
    <p:sldId id="543" r:id="rId170"/>
    <p:sldId id="527" r:id="rId171"/>
    <p:sldId id="526" r:id="rId172"/>
    <p:sldId id="545" r:id="rId173"/>
    <p:sldId id="544" r:id="rId174"/>
    <p:sldId id="500" r:id="rId175"/>
    <p:sldId id="501" r:id="rId176"/>
    <p:sldId id="503" r:id="rId177"/>
    <p:sldId id="528" r:id="rId178"/>
    <p:sldId id="546" r:id="rId179"/>
    <p:sldId id="553" r:id="rId180"/>
    <p:sldId id="554" r:id="rId181"/>
    <p:sldId id="555" r:id="rId182"/>
    <p:sldId id="556" r:id="rId183"/>
    <p:sldId id="349" r:id="rId184"/>
  </p:sldIdLst>
  <p:sldSz cx="9144000" cy="5143500" type="screen16x9"/>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72">
          <p15:clr>
            <a:srgbClr val="A4A3A4"/>
          </p15:clr>
        </p15:guide>
        <p15:guide id="2" orient="horz" pos="235" userDrawn="1">
          <p15:clr>
            <a:srgbClr val="A4A3A4"/>
          </p15:clr>
        </p15:guide>
        <p15:guide id="3" orient="horz" pos="3073">
          <p15:clr>
            <a:srgbClr val="A4A3A4"/>
          </p15:clr>
        </p15:guide>
        <p15:guide id="4" pos="5469">
          <p15:clr>
            <a:srgbClr val="A4A3A4"/>
          </p15:clr>
        </p15:guide>
        <p15:guide id="5" pos="4605">
          <p15:clr>
            <a:srgbClr val="A4A3A4"/>
          </p15:clr>
        </p15:guide>
        <p15:guide id="6" pos="278">
          <p15:clr>
            <a:srgbClr val="A4A3A4"/>
          </p15:clr>
        </p15:guide>
        <p15:guide id="7" pos="1134">
          <p15:clr>
            <a:srgbClr val="A4A3A4"/>
          </p15:clr>
        </p15:guide>
        <p15:guide id="8" orient="horz" pos="724">
          <p15:clr>
            <a:srgbClr val="A4A3A4"/>
          </p15:clr>
        </p15:guide>
        <p15:guide id="9" orient="horz" pos="226">
          <p15:clr>
            <a:srgbClr val="A4A3A4"/>
          </p15:clr>
        </p15:guide>
        <p15:guide id="10" orient="horz" pos="2988">
          <p15:clr>
            <a:srgbClr val="A4A3A4"/>
          </p15:clr>
        </p15:guide>
        <p15:guide id="11" pos="5048">
          <p15:clr>
            <a:srgbClr val="A4A3A4"/>
          </p15:clr>
        </p15:guide>
        <p15:guide id="12" pos="2874">
          <p15:clr>
            <a:srgbClr val="A4A3A4"/>
          </p15:clr>
        </p15:guide>
        <p15:guide id="13" pos="780">
          <p15:clr>
            <a:srgbClr val="A4A3A4"/>
          </p15:clr>
        </p15:guide>
        <p15:guide id="14" pos="284">
          <p15:clr>
            <a:srgbClr val="A4A3A4"/>
          </p15:clr>
        </p15:guide>
        <p15:guide id="15" orient="horz" pos="3239">
          <p15:clr>
            <a:srgbClr val="A4A3A4"/>
          </p15:clr>
        </p15:guide>
        <p15:guide id="16" orient="horz" pos="476">
          <p15:clr>
            <a:srgbClr val="A4A3A4"/>
          </p15:clr>
        </p15:guide>
        <p15:guide id="17" orient="horz" pos="3046">
          <p15:clr>
            <a:srgbClr val="A4A3A4"/>
          </p15:clr>
        </p15:guide>
        <p15:guide id="18" orient="horz" pos="2901">
          <p15:clr>
            <a:srgbClr val="A4A3A4"/>
          </p15:clr>
        </p15:guide>
        <p15:guide id="19" orient="horz" pos="849">
          <p15:clr>
            <a:srgbClr val="A4A3A4"/>
          </p15:clr>
        </p15:guide>
        <p15:guide id="20" orient="horz" pos="2448">
          <p15:clr>
            <a:srgbClr val="A4A3A4"/>
          </p15:clr>
        </p15:guide>
        <p15:guide id="21" orient="horz" pos="985">
          <p15:clr>
            <a:srgbClr val="A4A3A4"/>
          </p15:clr>
        </p15:guide>
        <p15:guide id="22" orient="horz" pos="1614">
          <p15:clr>
            <a:srgbClr val="A4A3A4"/>
          </p15:clr>
        </p15:guide>
        <p15:guide id="23" orient="horz" pos="1691">
          <p15:clr>
            <a:srgbClr val="A4A3A4"/>
          </p15:clr>
        </p15:guide>
        <p15:guide id="24" orient="horz" pos="2184">
          <p15:clr>
            <a:srgbClr val="A4A3A4"/>
          </p15:clr>
        </p15:guide>
        <p15:guide id="25" orient="horz" pos="2267">
          <p15:clr>
            <a:srgbClr val="A4A3A4"/>
          </p15:clr>
        </p15:guide>
        <p15:guide id="26" orient="horz" pos="137">
          <p15:clr>
            <a:srgbClr val="A4A3A4"/>
          </p15:clr>
        </p15:guide>
        <p15:guide id="27" orient="horz" pos="390">
          <p15:clr>
            <a:srgbClr val="A4A3A4"/>
          </p15:clr>
        </p15:guide>
        <p15:guide id="28" orient="horz" pos="579">
          <p15:clr>
            <a:srgbClr val="A4A3A4"/>
          </p15:clr>
        </p15:guide>
        <p15:guide id="29" orient="horz" pos="257">
          <p15:clr>
            <a:srgbClr val="A4A3A4"/>
          </p15:clr>
        </p15:guide>
        <p15:guide id="30" pos="5524">
          <p15:clr>
            <a:srgbClr val="A4A3A4"/>
          </p15:clr>
        </p15:guide>
        <p15:guide id="31" pos="232">
          <p15:clr>
            <a:srgbClr val="A4A3A4"/>
          </p15:clr>
        </p15:guide>
        <p15:guide id="32" pos="2880">
          <p15:clr>
            <a:srgbClr val="A4A3A4"/>
          </p15:clr>
        </p15:guide>
        <p15:guide id="33" pos="2797">
          <p15:clr>
            <a:srgbClr val="A4A3A4"/>
          </p15:clr>
        </p15:guide>
        <p15:guide id="34" pos="294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o di Feo" initials="FdF" lastIdx="2" clrIdx="0">
    <p:extLst>
      <p:ext uri="{19B8F6BF-5375-455C-9EA6-DF929625EA0E}">
        <p15:presenceInfo xmlns:p15="http://schemas.microsoft.com/office/powerpoint/2012/main" userId="Fabio di Fe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F331C"/>
    <a:srgbClr val="003548"/>
    <a:srgbClr val="005A77"/>
    <a:srgbClr val="FFFFFF"/>
    <a:srgbClr val="E76F00"/>
    <a:srgbClr val="E84A24"/>
    <a:srgbClr val="FFFFFE"/>
    <a:srgbClr val="2FB2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6" autoAdjust="0"/>
    <p:restoredTop sz="75029" autoAdjust="0"/>
  </p:normalViewPr>
  <p:slideViewPr>
    <p:cSldViewPr snapToGrid="0" snapToObjects="1" showGuides="1">
      <p:cViewPr varScale="1">
        <p:scale>
          <a:sx n="115" d="100"/>
          <a:sy n="115" d="100"/>
        </p:scale>
        <p:origin x="2988" y="90"/>
      </p:cViewPr>
      <p:guideLst>
        <p:guide orient="horz" pos="1972"/>
        <p:guide orient="horz" pos="235"/>
        <p:guide orient="horz" pos="3073"/>
        <p:guide pos="5469"/>
        <p:guide pos="4605"/>
        <p:guide pos="278"/>
        <p:guide pos="1134"/>
        <p:guide orient="horz" pos="724"/>
        <p:guide orient="horz" pos="226"/>
        <p:guide orient="horz" pos="2988"/>
        <p:guide pos="5048"/>
        <p:guide pos="2874"/>
        <p:guide pos="780"/>
        <p:guide pos="284"/>
        <p:guide orient="horz" pos="3239"/>
        <p:guide orient="horz" pos="476"/>
        <p:guide orient="horz" pos="3046"/>
        <p:guide orient="horz" pos="2901"/>
        <p:guide orient="horz" pos="849"/>
        <p:guide orient="horz" pos="2448"/>
        <p:guide orient="horz" pos="985"/>
        <p:guide orient="horz" pos="1614"/>
        <p:guide orient="horz" pos="1691"/>
        <p:guide orient="horz" pos="2184"/>
        <p:guide orient="horz" pos="2267"/>
        <p:guide orient="horz" pos="137"/>
        <p:guide orient="horz" pos="390"/>
        <p:guide orient="horz" pos="579"/>
        <p:guide orient="horz" pos="257"/>
        <p:guide pos="5524"/>
        <p:guide pos="232"/>
        <p:guide pos="2880"/>
        <p:guide pos="2797"/>
        <p:guide pos="294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tableStyles" Target="tableStyle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0"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handoutMaster" Target="handoutMasters/handoutMaster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A6F5169-775A-C64D-A68B-1868CC191C26}" type="datetime1">
              <a:rPr lang="it-IT" smtClean="0"/>
              <a:t>18/05/2021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BD11E8D-1930-394A-A106-2C00D3AEFE67}" type="slidenum">
              <a:rPr lang="it-IT"/>
              <a:pPr>
                <a:defRPr/>
              </a:pPr>
              <a:t>‹N›</a:t>
            </a:fld>
            <a:endParaRPr lang="it-IT"/>
          </a:p>
        </p:txBody>
      </p:sp>
    </p:spTree>
    <p:extLst>
      <p:ext uri="{BB962C8B-B14F-4D97-AF65-F5344CB8AC3E}">
        <p14:creationId xmlns:p14="http://schemas.microsoft.com/office/powerpoint/2010/main" val="838461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CDABF6B-DE91-0B4D-B1F1-372E1F339BCA}" type="datetime1">
              <a:rPr lang="it-IT" smtClean="0"/>
              <a:t>18/05/2021</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A368C9E-74E4-3E4C-B828-BB31705BDB44}" type="slidenum">
              <a:rPr lang="it-IT"/>
              <a:pPr>
                <a:defRPr/>
              </a:pPr>
              <a:t>‹N›</a:t>
            </a:fld>
            <a:endParaRPr lang="it-IT"/>
          </a:p>
        </p:txBody>
      </p:sp>
    </p:spTree>
    <p:extLst>
      <p:ext uri="{BB962C8B-B14F-4D97-AF65-F5344CB8AC3E}">
        <p14:creationId xmlns:p14="http://schemas.microsoft.com/office/powerpoint/2010/main" val="74625396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Conta più di 9 milioni di sviluppatori in tutto il mondo</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Più di 1 miliardo di download all’anno</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Installato su più di 3 miliardi di dispositivi di ogni genere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Gira sul 97% dei PC</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a:t>
            </a:fld>
            <a:endParaRPr lang="it-IT"/>
          </a:p>
        </p:txBody>
      </p:sp>
    </p:spTree>
    <p:extLst>
      <p:ext uri="{BB962C8B-B14F-4D97-AF65-F5344CB8AC3E}">
        <p14:creationId xmlns:p14="http://schemas.microsoft.com/office/powerpoint/2010/main" val="216311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ts val="600"/>
              </a:spcBef>
              <a:spcAft>
                <a:spcPts val="600"/>
              </a:spcAft>
            </a:pPr>
            <a:r>
              <a:rPr lang="it-IT" sz="1200" dirty="0"/>
              <a:t>Nel modello ad interpretazione viene usato un programma detto interprete, la cui funzione è quella di interpretare le istruzioni del programma sorgente ed eseguirle. </a:t>
            </a:r>
          </a:p>
          <a:p>
            <a:pPr>
              <a:spcBef>
                <a:spcPts val="600"/>
              </a:spcBef>
              <a:spcAft>
                <a:spcPts val="600"/>
              </a:spcAft>
            </a:pPr>
            <a:r>
              <a:rPr lang="it-IT" sz="1200" dirty="0"/>
              <a:t>A differenza del compilatore, l'interprete non produce </a:t>
            </a:r>
            <a:r>
              <a:rPr lang="it-IT" sz="1200" b="1" dirty="0"/>
              <a:t>mai un eseguibile</a:t>
            </a:r>
            <a:r>
              <a:rPr lang="it-IT" sz="1200" dirty="0"/>
              <a:t>. </a:t>
            </a:r>
          </a:p>
          <a:p>
            <a:pPr>
              <a:spcBef>
                <a:spcPts val="600"/>
              </a:spcBef>
              <a:spcAft>
                <a:spcPts val="600"/>
              </a:spcAft>
            </a:pPr>
            <a:r>
              <a:rPr lang="it-IT" sz="1200" dirty="0"/>
              <a:t>Di conseguenza, </a:t>
            </a:r>
            <a:r>
              <a:rPr lang="it-IT" sz="1200" b="1" dirty="0"/>
              <a:t>interprete e sorgente sono sempre necessari </a:t>
            </a:r>
            <a:r>
              <a:rPr lang="it-IT" sz="1200" dirty="0"/>
              <a:t>a ogni esecuzione del programma. </a:t>
            </a:r>
          </a:p>
          <a:p>
            <a:pPr>
              <a:spcBef>
                <a:spcPts val="600"/>
              </a:spcBef>
              <a:spcAft>
                <a:spcPts val="600"/>
              </a:spcAft>
            </a:pPr>
            <a:r>
              <a:rPr lang="it-IT" sz="1200" dirty="0"/>
              <a:t>Questo approccio consente una </a:t>
            </a:r>
            <a:r>
              <a:rPr lang="it-IT" sz="1200" b="1" dirty="0"/>
              <a:t>maggiore portabilità </a:t>
            </a:r>
            <a:r>
              <a:rPr lang="it-IT" sz="1200" dirty="0"/>
              <a:t>(lo stesso programma può essere eseguito su diversi calcolatori e diversi sistemi operativi, a patto che sia disponibile un interprete) ma ha generalmente </a:t>
            </a:r>
            <a:r>
              <a:rPr lang="it-IT" sz="1200" b="1" dirty="0"/>
              <a:t>prestazioni inferiori </a:t>
            </a:r>
            <a:r>
              <a:rPr lang="it-IT" sz="1200" dirty="0"/>
              <a:t>(poiché il costo dell'analisi e dell'interpretazione del codice sorgente viene pagato durante l'esecuzione).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a:t>
            </a:fld>
            <a:endParaRPr lang="it-IT"/>
          </a:p>
        </p:txBody>
      </p:sp>
    </p:spTree>
    <p:extLst>
      <p:ext uri="{BB962C8B-B14F-4D97-AF65-F5344CB8AC3E}">
        <p14:creationId xmlns:p14="http://schemas.microsoft.com/office/powerpoint/2010/main" val="12144956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102</a:t>
            </a:fld>
            <a:endParaRPr lang="it-IT"/>
          </a:p>
        </p:txBody>
      </p:sp>
    </p:spTree>
    <p:extLst>
      <p:ext uri="{BB962C8B-B14F-4D97-AF65-F5344CB8AC3E}">
        <p14:creationId xmlns:p14="http://schemas.microsoft.com/office/powerpoint/2010/main" val="26159739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fontAlgn="base">
              <a:buNone/>
            </a:pPr>
            <a:r>
              <a:rPr lang="it-IT" dirty="0"/>
              <a:t>Le Collection API sono delle librerie di strutture dati</a:t>
            </a:r>
          </a:p>
          <a:p>
            <a:pPr marL="0" indent="0" fontAlgn="base">
              <a:buNone/>
            </a:pPr>
            <a:r>
              <a:rPr lang="it-IT" dirty="0"/>
              <a:t>che raccolgono in un singolo oggetto un gruppo di oggetti (i suoi elementi).</a:t>
            </a:r>
          </a:p>
          <a:p>
            <a:pPr marL="0" indent="0" fontAlgn="base">
              <a:buNone/>
            </a:pPr>
            <a:endParaRPr lang="it-IT" dirty="0"/>
          </a:p>
          <a:p>
            <a:pPr marL="0" indent="0" fontAlgn="base">
              <a:buNone/>
            </a:pPr>
            <a:r>
              <a:rPr lang="it-IT" dirty="0"/>
              <a:t>Una struttura generica di dati </a:t>
            </a:r>
            <a:r>
              <a:rPr lang="it-IT" dirty="0" err="1"/>
              <a:t>dellle</a:t>
            </a:r>
            <a:r>
              <a:rPr lang="it-IT" dirty="0"/>
              <a:t> </a:t>
            </a:r>
            <a:r>
              <a:rPr lang="it-IT" dirty="0" err="1"/>
              <a:t>collections</a:t>
            </a:r>
            <a:r>
              <a:rPr lang="it-IT" dirty="0"/>
              <a:t> API può essere divisa in due categorie: </a:t>
            </a:r>
            <a:r>
              <a:rPr lang="it-IT" dirty="0" err="1"/>
              <a:t>Collections</a:t>
            </a:r>
            <a:r>
              <a:rPr lang="it-IT" dirty="0"/>
              <a:t> e Maps.</a:t>
            </a:r>
          </a:p>
          <a:p>
            <a:pPr fontAlgn="base"/>
            <a:r>
              <a:rPr lang="it-IT" dirty="0"/>
              <a:t>Una </a:t>
            </a:r>
            <a:r>
              <a:rPr lang="it-IT" dirty="0" err="1"/>
              <a:t>collection</a:t>
            </a:r>
            <a:r>
              <a:rPr lang="it-IT" dirty="0"/>
              <a:t> è più o meno, quello che richiama la parola: una collezione di oggetti. </a:t>
            </a:r>
          </a:p>
          <a:p>
            <a:pPr fontAlgn="base"/>
            <a:r>
              <a:rPr lang="it-IT" dirty="0"/>
              <a:t>Una </a:t>
            </a:r>
            <a:r>
              <a:rPr lang="it-IT" dirty="0" err="1"/>
              <a:t>map</a:t>
            </a:r>
            <a:r>
              <a:rPr lang="it-IT" dirty="0"/>
              <a:t> associa oggetti di un insieme con oggetti di un altro, nello stesso modo in cui un dizionario associa le definizioni alle parole o un'agenda telefonica associa i numeri di telefono ai nomi di persone.</a:t>
            </a:r>
          </a:p>
          <a:p>
            <a:pPr marL="0" indent="0" fontAlgn="base">
              <a:buNone/>
            </a:pPr>
            <a:endParaRPr lang="it-IT" dirty="0"/>
          </a:p>
          <a:p>
            <a:pPr marL="0" indent="0" fontAlgn="base">
              <a:buNone/>
            </a:pPr>
            <a:r>
              <a:rPr lang="it-IT" dirty="0"/>
              <a:t>Collezione: un gruppo di oggetti senza specifiche ordinamento</a:t>
            </a:r>
          </a:p>
          <a:p>
            <a:pPr marL="0" indent="0" fontAlgn="base">
              <a:buNone/>
            </a:pPr>
            <a:r>
              <a:rPr lang="it-IT" dirty="0"/>
              <a:t>Set: Un gruppo di oggetti senza duplicazioni</a:t>
            </a:r>
          </a:p>
          <a:p>
            <a:pPr marL="0" indent="0" fontAlgn="base">
              <a:buNone/>
            </a:pPr>
            <a:r>
              <a:rPr lang="it-IT" dirty="0"/>
              <a:t>List: un gruppo di oggetti ordinati; la duplicazione è consentito</a:t>
            </a:r>
          </a:p>
          <a:p>
            <a:pPr marL="0" indent="0" fontAlgn="base">
              <a:buNone/>
            </a:pPr>
            <a:r>
              <a:rPr lang="it-IT" dirty="0"/>
              <a:t>Queue: è una coda con dei metodi tipici delle code. Metodi FIFO</a:t>
            </a:r>
          </a:p>
          <a:p>
            <a:pPr marL="0" indent="0" fontAlgn="base">
              <a:buNone/>
            </a:pPr>
            <a:endParaRPr lang="it-IT" dirty="0"/>
          </a:p>
          <a:p>
            <a:pPr marL="0" indent="0" fontAlgn="base">
              <a:buNone/>
            </a:pPr>
            <a:r>
              <a:rPr lang="it-IT" dirty="0"/>
              <a:t>In Java le collezioni e le </a:t>
            </a:r>
            <a:r>
              <a:rPr lang="it-IT" dirty="0" err="1"/>
              <a:t>map</a:t>
            </a:r>
            <a:r>
              <a:rPr lang="it-IT" dirty="0"/>
              <a:t> sono rappresentati da due interfacce, Collection&lt;T&gt; e </a:t>
            </a:r>
            <a:r>
              <a:rPr lang="it-IT" dirty="0" err="1"/>
              <a:t>Map</a:t>
            </a:r>
            <a:r>
              <a:rPr lang="it-IT" dirty="0"/>
              <a:t>&lt;T,S&gt;.  Dove "T" e "S" stanno per </a:t>
            </a:r>
            <a:r>
              <a:rPr lang="it-IT" dirty="0" err="1"/>
              <a:t>qualiasi</a:t>
            </a:r>
            <a:r>
              <a:rPr lang="it-IT" dirty="0"/>
              <a:t> tipo, eccetto i tipi primitivi.</a:t>
            </a:r>
          </a:p>
          <a:p>
            <a:pPr marL="0" indent="0" fontAlgn="base">
              <a:buNone/>
            </a:pPr>
            <a:endParaRPr lang="it-IT" dirty="0"/>
          </a:p>
          <a:p>
            <a:pPr marL="0" indent="0" fontAlgn="base">
              <a:buNone/>
            </a:pPr>
            <a:endParaRPr lang="it-IT" dirty="0"/>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103</a:t>
            </a:fld>
            <a:endParaRPr lang="it-IT"/>
          </a:p>
        </p:txBody>
      </p:sp>
    </p:spTree>
    <p:extLst>
      <p:ext uri="{BB962C8B-B14F-4D97-AF65-F5344CB8AC3E}">
        <p14:creationId xmlns:p14="http://schemas.microsoft.com/office/powerpoint/2010/main" val="31805193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104</a:t>
            </a:fld>
            <a:endParaRPr lang="it-IT"/>
          </a:p>
        </p:txBody>
      </p:sp>
    </p:spTree>
    <p:extLst>
      <p:ext uri="{BB962C8B-B14F-4D97-AF65-F5344CB8AC3E}">
        <p14:creationId xmlns:p14="http://schemas.microsoft.com/office/powerpoint/2010/main" val="2974732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fontAlgn="base">
              <a:buFont typeface="Arial" panose="020B0604020202020204" pitchFamily="34" charset="0"/>
              <a:buChar char="•"/>
            </a:pPr>
            <a:r>
              <a:rPr lang="it-IT" sz="1200" dirty="0"/>
              <a:t>una </a:t>
            </a:r>
            <a:r>
              <a:rPr lang="it-IT" sz="1200" b="1" dirty="0"/>
              <a:t>List</a:t>
            </a:r>
            <a:r>
              <a:rPr lang="it-IT" sz="1200" dirty="0"/>
              <a:t> è una Collection in cui gli oggetti sono organizzati in una sequenza lineare. Una lista ha il primo elemento, il secondo e così via. Per ogni elemento della lista, escluso l'ultimo, c'è un elemento che lo segue.</a:t>
            </a:r>
          </a:p>
          <a:p>
            <a:pPr marL="171450" indent="-171450" fontAlgn="base">
              <a:buFont typeface="Arial" panose="020B0604020202020204" pitchFamily="34" charset="0"/>
              <a:buChar char="•"/>
            </a:pPr>
            <a:r>
              <a:rPr lang="it-IT" sz="1200" dirty="0"/>
              <a:t>la caratteristica dei </a:t>
            </a:r>
            <a:r>
              <a:rPr lang="it-IT" sz="1200" b="1" dirty="0"/>
              <a:t>Set</a:t>
            </a:r>
            <a:r>
              <a:rPr lang="it-IT" sz="1200" dirty="0"/>
              <a:t> è che nessun oggetto ci può essere più di una volta nel set; gli elementi del set non sono pensati necessariamente di essere in un qualsiasi ordine particolare.</a:t>
            </a:r>
          </a:p>
          <a:p>
            <a:pPr marL="0" indent="0" fontAlgn="base">
              <a:buNone/>
            </a:pPr>
            <a:r>
              <a:rPr lang="it-IT" sz="1200" dirty="0"/>
              <a:t>List e Set, sono rappresentate da due interfacce List&lt;T&gt; e Set&lt;T&gt;. </a:t>
            </a:r>
          </a:p>
          <a:p>
            <a:pPr marL="0" indent="0" fontAlgn="base">
              <a:buNone/>
            </a:pPr>
            <a:r>
              <a:rPr lang="it-IT" sz="1200" dirty="0"/>
              <a:t>Queste sono sotto-interfacce di Collection&lt;T&gt;. Quindi, se un oggetto implementa l'interfaccia List&lt;T&gt; o Set&lt;T&gt; automaticamente implementa l'interfaccia Collection&lt;T&gt;. </a:t>
            </a:r>
          </a:p>
          <a:p>
            <a:pPr marL="0" indent="0" fontAlgn="base">
              <a:buNone/>
            </a:pPr>
            <a:r>
              <a:rPr lang="it-IT" sz="1200" dirty="0"/>
              <a:t>L'interfaccia Collection&lt;T&gt; specifica operazioni generali, che possono essere applicate a tutte le collezioni.</a:t>
            </a:r>
          </a:p>
          <a:p>
            <a:pPr marL="0" indent="0" fontAlgn="base">
              <a:buNone/>
            </a:pPr>
            <a:r>
              <a:rPr lang="it-IT" sz="1200" dirty="0"/>
              <a:t>List&lt;T&gt; e Set&lt;T&gt;, aggiungono operazioni addizionali che sono appropriate le liste e i set, rispettivamente.</a:t>
            </a:r>
          </a:p>
          <a:p>
            <a:pPr marL="0" indent="0" fontAlgn="base">
              <a:buNone/>
            </a:pPr>
            <a:r>
              <a:rPr lang="it-IT" sz="1200" dirty="0"/>
              <a:t>Certamente, ogni oggetto che è una collezione, list o set, deve appartenere a una classe concreta che implementa la corrispondente interfaccia. Per esempio, la classe </a:t>
            </a:r>
            <a:r>
              <a:rPr lang="it-IT" sz="1200" dirty="0" err="1"/>
              <a:t>ArrayList</a:t>
            </a:r>
            <a:r>
              <a:rPr lang="it-IT" sz="1200" dirty="0"/>
              <a:t>&lt;T&gt; implementa l'interfaccia List&lt;T&gt; e quindi implementa Collection&lt;T&gt;. Questo significa che tutti i metodi che sono definiti nelle interfacce list e </a:t>
            </a:r>
            <a:r>
              <a:rPr lang="it-IT" sz="1200" dirty="0" err="1"/>
              <a:t>collection</a:t>
            </a:r>
            <a:r>
              <a:rPr lang="it-IT" sz="1200" dirty="0"/>
              <a:t> possono essere utilizzati con l'</a:t>
            </a:r>
            <a:r>
              <a:rPr lang="it-IT" sz="1200" dirty="0" err="1"/>
              <a:t>ArrayList</a:t>
            </a:r>
            <a:r>
              <a:rPr lang="it-IT" sz="1200" dirty="0"/>
              <a:t>.</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105</a:t>
            </a:fld>
            <a:endParaRPr lang="it-IT"/>
          </a:p>
        </p:txBody>
      </p:sp>
    </p:spTree>
    <p:extLst>
      <p:ext uri="{BB962C8B-B14F-4D97-AF65-F5344CB8AC3E}">
        <p14:creationId xmlns:p14="http://schemas.microsoft.com/office/powerpoint/2010/main" val="26016074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106</a:t>
            </a:fld>
            <a:endParaRPr lang="it-IT"/>
          </a:p>
        </p:txBody>
      </p:sp>
    </p:spTree>
    <p:extLst>
      <p:ext uri="{BB962C8B-B14F-4D97-AF65-F5344CB8AC3E}">
        <p14:creationId xmlns:p14="http://schemas.microsoft.com/office/powerpoint/2010/main" val="40906446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107</a:t>
            </a:fld>
            <a:endParaRPr lang="it-IT"/>
          </a:p>
        </p:txBody>
      </p:sp>
    </p:spTree>
    <p:extLst>
      <p:ext uri="{BB962C8B-B14F-4D97-AF65-F5344CB8AC3E}">
        <p14:creationId xmlns:p14="http://schemas.microsoft.com/office/powerpoint/2010/main" val="5760862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108</a:t>
            </a:fld>
            <a:endParaRPr lang="it-IT"/>
          </a:p>
        </p:txBody>
      </p:sp>
    </p:spTree>
    <p:extLst>
      <p:ext uri="{BB962C8B-B14F-4D97-AF65-F5344CB8AC3E}">
        <p14:creationId xmlns:p14="http://schemas.microsoft.com/office/powerpoint/2010/main" val="28086290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109</a:t>
            </a:fld>
            <a:endParaRPr lang="it-IT"/>
          </a:p>
        </p:txBody>
      </p:sp>
    </p:spTree>
    <p:extLst>
      <p:ext uri="{BB962C8B-B14F-4D97-AF65-F5344CB8AC3E}">
        <p14:creationId xmlns:p14="http://schemas.microsoft.com/office/powerpoint/2010/main" val="36694627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110</a:t>
            </a:fld>
            <a:endParaRPr lang="it-IT"/>
          </a:p>
        </p:txBody>
      </p:sp>
    </p:spTree>
    <p:extLst>
      <p:ext uri="{BB962C8B-B14F-4D97-AF65-F5344CB8AC3E}">
        <p14:creationId xmlns:p14="http://schemas.microsoft.com/office/powerpoint/2010/main" val="37084186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111</a:t>
            </a:fld>
            <a:endParaRPr lang="it-IT"/>
          </a:p>
        </p:txBody>
      </p:sp>
    </p:spTree>
    <p:extLst>
      <p:ext uri="{BB962C8B-B14F-4D97-AF65-F5344CB8AC3E}">
        <p14:creationId xmlns:p14="http://schemas.microsoft.com/office/powerpoint/2010/main" val="204004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ts val="600"/>
              </a:spcBef>
              <a:spcAft>
                <a:spcPts val="600"/>
              </a:spcAft>
            </a:pPr>
            <a:r>
              <a:rPr lang="it-IT" sz="1200" dirty="0"/>
              <a:t>Java adotta un approccio ibrido fra compilazione e interpretazione, in cui il codice sorgente viene comunque "compilato" ma non in linguaggio macchina. Ma in un </a:t>
            </a:r>
            <a:r>
              <a:rPr lang="it-IT" sz="1200" b="1" dirty="0"/>
              <a:t>linguaggio intermedio </a:t>
            </a:r>
            <a:r>
              <a:rPr lang="it-IT" sz="1200" dirty="0"/>
              <a:t>(</a:t>
            </a:r>
            <a:r>
              <a:rPr lang="it-IT" sz="1200" dirty="0" err="1"/>
              <a:t>Bytecode</a:t>
            </a:r>
            <a:r>
              <a:rPr lang="it-IT" sz="1200" dirty="0"/>
              <a:t>), molto vicino al linguaggio macchina, che viene poi interpretato da un programma (Java Virtual Machine) che ha un funzionamento molto simile a quello di un processore fisico.</a:t>
            </a:r>
          </a:p>
          <a:p>
            <a:pPr>
              <a:spcBef>
                <a:spcPts val="600"/>
              </a:spcBef>
              <a:spcAft>
                <a:spcPts val="600"/>
              </a:spcAft>
            </a:pPr>
            <a:r>
              <a:rPr lang="it-IT" sz="1200" dirty="0"/>
              <a:t>Tuttavia, Java resta un linguaggio meno efficiente dei linguaggi propriamente compilati come il C++, scontando il fatto di possedere degli strati di astrazione in più, e di implementare una serie di automatismi, come il </a:t>
            </a:r>
            <a:r>
              <a:rPr lang="it-IT" sz="1200" dirty="0" err="1"/>
              <a:t>garbage</a:t>
            </a:r>
            <a:r>
              <a:rPr lang="it-IT" sz="1200" dirty="0"/>
              <a:t> </a:t>
            </a:r>
            <a:r>
              <a:rPr lang="it-IT" sz="1200" dirty="0" err="1"/>
              <a:t>collector</a:t>
            </a:r>
            <a:r>
              <a:rPr lang="it-IT" sz="1200" dirty="0"/>
              <a:t>, che se da un lato fanno risparmiare tempo ed errori in fase di sviluppo dei programmi, dall'altro consumano memoria e tempo di CPU in fase di esecuzione del programma finito.</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a:t>
            </a:fld>
            <a:endParaRPr lang="it-IT"/>
          </a:p>
        </p:txBody>
      </p:sp>
    </p:spTree>
    <p:extLst>
      <p:ext uri="{BB962C8B-B14F-4D97-AF65-F5344CB8AC3E}">
        <p14:creationId xmlns:p14="http://schemas.microsoft.com/office/powerpoint/2010/main" val="35077179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112</a:t>
            </a:fld>
            <a:endParaRPr lang="it-IT"/>
          </a:p>
        </p:txBody>
      </p:sp>
    </p:spTree>
    <p:extLst>
      <p:ext uri="{BB962C8B-B14F-4D97-AF65-F5344CB8AC3E}">
        <p14:creationId xmlns:p14="http://schemas.microsoft.com/office/powerpoint/2010/main" val="17596367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Finora abbiamo visto due tipi di dati</a:t>
            </a:r>
          </a:p>
          <a:p>
            <a:pPr marL="171450" indent="-171450">
              <a:buFont typeface="Arial" panose="020B0604020202020204" pitchFamily="34" charset="0"/>
              <a:buChar char="•"/>
            </a:pPr>
            <a:r>
              <a:rPr lang="it-IT" dirty="0"/>
              <a:t>i tipi primitivi (</a:t>
            </a:r>
            <a:r>
              <a:rPr lang="it-IT" b="1" dirty="0" err="1"/>
              <a:t>int</a:t>
            </a:r>
            <a:r>
              <a:rPr lang="it-IT" dirty="0"/>
              <a:t>, </a:t>
            </a:r>
            <a:r>
              <a:rPr lang="it-IT" b="1" dirty="0"/>
              <a:t>double</a:t>
            </a:r>
            <a:r>
              <a:rPr lang="it-IT" dirty="0"/>
              <a:t>, </a:t>
            </a:r>
            <a:r>
              <a:rPr lang="it-IT" b="1" dirty="0" err="1"/>
              <a:t>boolean</a:t>
            </a:r>
            <a:r>
              <a:rPr lang="it-IT" dirty="0"/>
              <a:t>, </a:t>
            </a:r>
            <a:r>
              <a:rPr lang="it-IT" b="1" dirty="0" err="1"/>
              <a:t>char</a:t>
            </a:r>
            <a:r>
              <a:rPr lang="it-IT" dirty="0"/>
              <a:t> ......)</a:t>
            </a:r>
          </a:p>
          <a:p>
            <a:pPr marL="171450" indent="-171450">
              <a:buFont typeface="Arial" panose="020B0604020202020204" pitchFamily="34" charset="0"/>
              <a:buChar char="•"/>
            </a:pPr>
            <a:r>
              <a:rPr lang="it-IT" dirty="0"/>
              <a:t>i tipi da noi definito tramite la definizione di classi (tipi </a:t>
            </a:r>
            <a:r>
              <a:rPr lang="it-IT" dirty="0" err="1"/>
              <a:t>reference</a:t>
            </a:r>
            <a:r>
              <a:rPr lang="it-IT" dirty="0"/>
              <a:t>) con cui possiamo estendere i tipi di dati oltre quelli primitivi: ad esempio una classe Persona con due attributi nome di tipo </a:t>
            </a:r>
            <a:r>
              <a:rPr lang="it-IT" i="1" dirty="0" err="1"/>
              <a:t>String</a:t>
            </a:r>
            <a:r>
              <a:rPr lang="it-IT" dirty="0"/>
              <a:t> ed </a:t>
            </a:r>
            <a:r>
              <a:rPr lang="it-IT" dirty="0" err="1"/>
              <a:t>eta</a:t>
            </a:r>
            <a:r>
              <a:rPr lang="it-IT" dirty="0"/>
              <a:t> di tipo </a:t>
            </a:r>
            <a:r>
              <a:rPr lang="it-IT" i="1" dirty="0" err="1"/>
              <a:t>int</a:t>
            </a:r>
            <a:r>
              <a:rPr lang="it-IT" dirty="0"/>
              <a:t>. Questo è un nuovo tipo di dati oltre a quelli primitivi.</a:t>
            </a:r>
          </a:p>
          <a:p>
            <a:r>
              <a:rPr lang="it-IT" dirty="0"/>
              <a:t>Ora vediamo un nuovo tipo di dato il tipo </a:t>
            </a:r>
            <a:r>
              <a:rPr lang="it-IT" b="1" dirty="0" err="1"/>
              <a:t>enum</a:t>
            </a:r>
            <a:r>
              <a:rPr lang="it-IT" dirty="0"/>
              <a:t>, che permette di definire un tipo che può avere solo un certo numero di possibili valori (costanti), stabiliti nella definizione del tipo, ad esempio i giorni della settimana, i mesi dell'anno o altre costanti che molto spesso sono utili quando si programma</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113</a:t>
            </a:fld>
            <a:endParaRPr lang="it-IT"/>
          </a:p>
        </p:txBody>
      </p:sp>
    </p:spTree>
    <p:extLst>
      <p:ext uri="{BB962C8B-B14F-4D97-AF65-F5344CB8AC3E}">
        <p14:creationId xmlns:p14="http://schemas.microsoft.com/office/powerpoint/2010/main" val="19974319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114</a:t>
            </a:fld>
            <a:endParaRPr lang="it-IT"/>
          </a:p>
        </p:txBody>
      </p:sp>
    </p:spTree>
    <p:extLst>
      <p:ext uri="{BB962C8B-B14F-4D97-AF65-F5344CB8AC3E}">
        <p14:creationId xmlns:p14="http://schemas.microsoft.com/office/powerpoint/2010/main" val="38954308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115</a:t>
            </a:fld>
            <a:endParaRPr lang="it-IT"/>
          </a:p>
        </p:txBody>
      </p:sp>
    </p:spTree>
    <p:extLst>
      <p:ext uri="{BB962C8B-B14F-4D97-AF65-F5344CB8AC3E}">
        <p14:creationId xmlns:p14="http://schemas.microsoft.com/office/powerpoint/2010/main" val="24581165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116</a:t>
            </a:fld>
            <a:endParaRPr lang="it-IT"/>
          </a:p>
        </p:txBody>
      </p:sp>
    </p:spTree>
    <p:extLst>
      <p:ext uri="{BB962C8B-B14F-4D97-AF65-F5344CB8AC3E}">
        <p14:creationId xmlns:p14="http://schemas.microsoft.com/office/powerpoint/2010/main" val="32983977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117</a:t>
            </a:fld>
            <a:endParaRPr lang="it-IT"/>
          </a:p>
        </p:txBody>
      </p:sp>
    </p:spTree>
    <p:extLst>
      <p:ext uri="{BB962C8B-B14F-4D97-AF65-F5344CB8AC3E}">
        <p14:creationId xmlns:p14="http://schemas.microsoft.com/office/powerpoint/2010/main" val="63356269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118</a:t>
            </a:fld>
            <a:endParaRPr lang="it-IT"/>
          </a:p>
        </p:txBody>
      </p:sp>
    </p:spTree>
    <p:extLst>
      <p:ext uri="{BB962C8B-B14F-4D97-AF65-F5344CB8AC3E}">
        <p14:creationId xmlns:p14="http://schemas.microsoft.com/office/powerpoint/2010/main" val="8938716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119</a:t>
            </a:fld>
            <a:endParaRPr lang="it-IT"/>
          </a:p>
        </p:txBody>
      </p:sp>
    </p:spTree>
    <p:extLst>
      <p:ext uri="{BB962C8B-B14F-4D97-AF65-F5344CB8AC3E}">
        <p14:creationId xmlns:p14="http://schemas.microsoft.com/office/powerpoint/2010/main" val="5741432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120</a:t>
            </a:fld>
            <a:endParaRPr lang="it-IT"/>
          </a:p>
        </p:txBody>
      </p:sp>
    </p:spTree>
    <p:extLst>
      <p:ext uri="{BB962C8B-B14F-4D97-AF65-F5344CB8AC3E}">
        <p14:creationId xmlns:p14="http://schemas.microsoft.com/office/powerpoint/2010/main" val="8896149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121</a:t>
            </a:fld>
            <a:endParaRPr lang="it-IT"/>
          </a:p>
        </p:txBody>
      </p:sp>
    </p:spTree>
    <p:extLst>
      <p:ext uri="{BB962C8B-B14F-4D97-AF65-F5344CB8AC3E}">
        <p14:creationId xmlns:p14="http://schemas.microsoft.com/office/powerpoint/2010/main" val="253521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Analizziamo l’altro termine della definizione di Wikipedia («orientato agli oggetti»)</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Paradigma della programmazione orientata agli oggetti nasce in conseguenza ai problemi nati dalle limitazioni del paradigma procedurale.</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Paradigma Procedurale (C, Pascal…) consiste nel creare dei blocchi di codice sorgente, detti anche sottoprogrammi, procedure o funzioni, a seconda del linguaggio, che vengono richiamati più volte dal programma stesso.</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Si sviluppa negli anni ‘70 (Crisi del Software) per via delle limitazioni che presentava il paradigma procedurale che non era adatto alla costruzione di infrastrutture software di </a:t>
            </a:r>
            <a:r>
              <a:rPr lang="it-IT" sz="1200" b="1" dirty="0"/>
              <a:t>grandi dimensioni</a:t>
            </a:r>
            <a:r>
              <a:rPr lang="it-IT" sz="1200" dirty="0"/>
              <a:t>. </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b="0" i="0" dirty="0">
                <a:solidFill>
                  <a:srgbClr val="000000"/>
                </a:solidFill>
                <a:effectLst/>
                <a:latin typeface="Verdana" panose="020B0604030504040204" pitchFamily="34" charset="0"/>
              </a:rPr>
              <a:t>Ora questo paradigma </a:t>
            </a:r>
            <a:r>
              <a:rPr lang="it-IT" b="0" i="0" dirty="0">
                <a:solidFill>
                  <a:srgbClr val="000000"/>
                </a:solidFill>
                <a:effectLst/>
                <a:latin typeface="Verdana" panose="020B0604030504040204" pitchFamily="34" charset="0"/>
              </a:rPr>
              <a:t>portava a sviluppare programmi industriali di milioni di righe di codice</a:t>
            </a:r>
            <a:endParaRPr lang="it-IT" sz="1200" dirty="0"/>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b="0" i="0" dirty="0">
                <a:solidFill>
                  <a:srgbClr val="000000"/>
                </a:solidFill>
                <a:effectLst/>
                <a:latin typeface="Verdana" panose="020B0604030504040204" pitchFamily="34" charset="0"/>
              </a:rPr>
              <a:t>Grande difficoltà di riutilizzo del codice. Ogni volta che si vuole riciclare una funzione bisogna apportare delle modifiche strutturali per adeguarla alla nuova chiamata.</a:t>
            </a:r>
          </a:p>
          <a:p>
            <a:pPr marL="171450" indent="-171450" algn="l">
              <a:buFont typeface="Arial" panose="020B0604020202020204" pitchFamily="34" charset="0"/>
              <a:buChar char="•"/>
            </a:pPr>
            <a:r>
              <a:rPr lang="it-IT" b="0" i="0" dirty="0">
                <a:solidFill>
                  <a:srgbClr val="000000"/>
                </a:solidFill>
                <a:effectLst/>
                <a:latin typeface="Verdana" panose="020B0604030504040204" pitchFamily="34" charset="0"/>
              </a:rPr>
              <a:t>si arriva ad un punto in cui ogni modifica software provoca degli effetti collaterali su altri moduli</a:t>
            </a:r>
          </a:p>
          <a:p>
            <a:pPr marL="171450" indent="-171450" algn="l">
              <a:buFont typeface="Arial" panose="020B0604020202020204" pitchFamily="34" charset="0"/>
              <a:buChar char="•"/>
            </a:pPr>
            <a:r>
              <a:rPr lang="it-IT" b="0" i="0" dirty="0">
                <a:solidFill>
                  <a:srgbClr val="000000"/>
                </a:solidFill>
                <a:effectLst/>
                <a:latin typeface="Verdana" panose="020B0604030504040204" pitchFamily="34" charset="0"/>
              </a:rPr>
              <a:t>con enormi difficoltà di debug della applicazione.</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(diapositiva): ponteggi</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non avremmo mai costruito grattacieli se non si fosse evoluta anche l’ingegneria delle costruzioni</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a:t>
            </a:fld>
            <a:endParaRPr lang="it-IT"/>
          </a:p>
        </p:txBody>
      </p:sp>
    </p:spTree>
    <p:extLst>
      <p:ext uri="{BB962C8B-B14F-4D97-AF65-F5344CB8AC3E}">
        <p14:creationId xmlns:p14="http://schemas.microsoft.com/office/powerpoint/2010/main" val="31070132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122</a:t>
            </a:fld>
            <a:endParaRPr lang="it-IT"/>
          </a:p>
        </p:txBody>
      </p:sp>
    </p:spTree>
    <p:extLst>
      <p:ext uri="{BB962C8B-B14F-4D97-AF65-F5344CB8AC3E}">
        <p14:creationId xmlns:p14="http://schemas.microsoft.com/office/powerpoint/2010/main" val="400113301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123</a:t>
            </a:fld>
            <a:endParaRPr lang="it-IT"/>
          </a:p>
        </p:txBody>
      </p:sp>
    </p:spTree>
    <p:extLst>
      <p:ext uri="{BB962C8B-B14F-4D97-AF65-F5344CB8AC3E}">
        <p14:creationId xmlns:p14="http://schemas.microsoft.com/office/powerpoint/2010/main" val="7517942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124</a:t>
            </a:fld>
            <a:endParaRPr lang="it-IT"/>
          </a:p>
        </p:txBody>
      </p:sp>
    </p:spTree>
    <p:extLst>
      <p:ext uri="{BB962C8B-B14F-4D97-AF65-F5344CB8AC3E}">
        <p14:creationId xmlns:p14="http://schemas.microsoft.com/office/powerpoint/2010/main" val="25215693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125</a:t>
            </a:fld>
            <a:endParaRPr lang="it-IT"/>
          </a:p>
        </p:txBody>
      </p:sp>
    </p:spTree>
    <p:extLst>
      <p:ext uri="{BB962C8B-B14F-4D97-AF65-F5344CB8AC3E}">
        <p14:creationId xmlns:p14="http://schemas.microsoft.com/office/powerpoint/2010/main" val="102126101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126</a:t>
            </a:fld>
            <a:endParaRPr lang="it-IT"/>
          </a:p>
        </p:txBody>
      </p:sp>
    </p:spTree>
    <p:extLst>
      <p:ext uri="{BB962C8B-B14F-4D97-AF65-F5344CB8AC3E}">
        <p14:creationId xmlns:p14="http://schemas.microsoft.com/office/powerpoint/2010/main" val="27318914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127</a:t>
            </a:fld>
            <a:endParaRPr lang="it-IT"/>
          </a:p>
        </p:txBody>
      </p:sp>
    </p:spTree>
    <p:extLst>
      <p:ext uri="{BB962C8B-B14F-4D97-AF65-F5344CB8AC3E}">
        <p14:creationId xmlns:p14="http://schemas.microsoft.com/office/powerpoint/2010/main" val="23738491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classe Object e i suoi metodi come </a:t>
            </a:r>
            <a:r>
              <a:rPr lang="it-IT" dirty="0" err="1"/>
              <a:t>toString</a:t>
            </a:r>
            <a:r>
              <a:rPr lang="it-IT" dirty="0"/>
              <a:t>()</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128</a:t>
            </a:fld>
            <a:endParaRPr lang="it-IT"/>
          </a:p>
        </p:txBody>
      </p:sp>
    </p:spTree>
    <p:extLst>
      <p:ext uri="{BB962C8B-B14F-4D97-AF65-F5344CB8AC3E}">
        <p14:creationId xmlns:p14="http://schemas.microsoft.com/office/powerpoint/2010/main" val="249142453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129</a:t>
            </a:fld>
            <a:endParaRPr lang="it-IT"/>
          </a:p>
        </p:txBody>
      </p:sp>
    </p:spTree>
    <p:extLst>
      <p:ext uri="{BB962C8B-B14F-4D97-AF65-F5344CB8AC3E}">
        <p14:creationId xmlns:p14="http://schemas.microsoft.com/office/powerpoint/2010/main" val="258310836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super viene utilizzato in una classe per fare riferimento alla sua superclasse.</a:t>
            </a:r>
          </a:p>
          <a:p>
            <a:r>
              <a:rPr lang="it-IT" dirty="0"/>
              <a:t>super è usato per fare riferimento alle variabili membro di superclasse.</a:t>
            </a:r>
          </a:p>
          <a:p>
            <a:r>
              <a:rPr lang="it-IT" dirty="0"/>
              <a:t>Il metodo della superclasse viene invocato come se l'oggetto fosse esso stesso parte la superclasse.</a:t>
            </a:r>
          </a:p>
          <a:p>
            <a:r>
              <a:rPr lang="it-IT" dirty="0"/>
              <a:t>In una gerarchia di n classi che ereditano l’una dall’altra, il comportamento (o metodo) invocato non deve essere per forza presente nella superclasse diretta ma può essere anche più in alto nella gerarchia (</a:t>
            </a:r>
            <a:r>
              <a:rPr lang="it-IT" dirty="0" err="1"/>
              <a:t>toString</a:t>
            </a:r>
            <a:r>
              <a:rPr lang="it-IT" dirty="0"/>
              <a:t>)</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130</a:t>
            </a:fld>
            <a:endParaRPr lang="it-IT"/>
          </a:p>
        </p:txBody>
      </p:sp>
    </p:spTree>
    <p:extLst>
      <p:ext uri="{BB962C8B-B14F-4D97-AF65-F5344CB8AC3E}">
        <p14:creationId xmlns:p14="http://schemas.microsoft.com/office/powerpoint/2010/main" val="11763005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131</a:t>
            </a:fld>
            <a:endParaRPr lang="it-IT"/>
          </a:p>
        </p:txBody>
      </p:sp>
    </p:spTree>
    <p:extLst>
      <p:ext uri="{BB962C8B-B14F-4D97-AF65-F5344CB8AC3E}">
        <p14:creationId xmlns:p14="http://schemas.microsoft.com/office/powerpoint/2010/main" val="359301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5 caratteristiche su cui si fonda il paradigma ad oggetti</a:t>
            </a:r>
          </a:p>
          <a:p>
            <a:pPr marL="171450" indent="-171450">
              <a:buFont typeface="Arial" panose="020B0604020202020204" pitchFamily="34" charset="0"/>
              <a:buChar char="•"/>
            </a:pPr>
            <a:r>
              <a:rPr lang="it-IT" dirty="0"/>
              <a:t>Ogni cosa anche nella vita reale è un oggetto. In teoria, potete prendere ogni componente concettuale di un vostro problema che state tentando di risolvere (costruzioni, servizi, gatti!!) e rappresentarli come oggetti nel vostro programma;</a:t>
            </a:r>
          </a:p>
          <a:p>
            <a:pPr marL="171450" indent="-171450">
              <a:buFont typeface="Arial" panose="020B0604020202020204" pitchFamily="34" charset="0"/>
              <a:buChar char="•"/>
            </a:pPr>
            <a:r>
              <a:rPr lang="it-IT" dirty="0"/>
              <a:t>Il programma è un insieme di oggetti che si dicono cosa fare inviandosi dei messaggi: ad esempio per fare una richiesta a un oggetto, invii un messaggio a quell'oggetto;</a:t>
            </a:r>
          </a:p>
          <a:p>
            <a:pPr lvl="1"/>
            <a:r>
              <a:rPr lang="it-IT" dirty="0" err="1"/>
              <a:t>Gatto.corri</a:t>
            </a:r>
            <a:endParaRPr lang="it-IT" dirty="0"/>
          </a:p>
          <a:p>
            <a:pPr marL="171450" indent="-171450">
              <a:buFont typeface="Arial" panose="020B0604020202020204" pitchFamily="34" charset="0"/>
              <a:buChar char="•"/>
            </a:pPr>
            <a:r>
              <a:rPr lang="it-IT" dirty="0"/>
              <a:t>Ogni oggetto ha uno stato composto da altri oggetti. Quindi possiamo creare un nuovo tipo di oggetto dall'aggregazione di altri oggetti. In questo modo possiamo costruire delle strutture complesse nei nostri programmi nascondendo la complessità dietro la semplicità degli oggetti;</a:t>
            </a:r>
          </a:p>
          <a:p>
            <a:pPr lvl="1"/>
            <a:r>
              <a:rPr lang="it-IT" dirty="0"/>
              <a:t>Gatto ha 2 occhi che a loro volta vedono, baffi che a loro volta sentono il calore</a:t>
            </a:r>
          </a:p>
          <a:p>
            <a:pPr marL="171450" indent="-171450">
              <a:buFont typeface="Arial" panose="020B0604020202020204" pitchFamily="34" charset="0"/>
              <a:buChar char="•"/>
            </a:pPr>
            <a:r>
              <a:rPr lang="it-IT" dirty="0"/>
              <a:t>Ogni oggetto appartiene a un tipo. Ogni oggetto è un'istanza di una classe di oggetti (classe e tipo sono sinonimi). La cosa principale che distingue una classe è "quali messaggi gli posso inviare?« (il loro comportamento). </a:t>
            </a:r>
          </a:p>
          <a:p>
            <a:pPr marL="171450" indent="-171450">
              <a:buFont typeface="Arial" panose="020B0604020202020204" pitchFamily="34" charset="0"/>
              <a:buChar char="•"/>
            </a:pPr>
            <a:r>
              <a:rPr lang="it-IT" dirty="0"/>
              <a:t>Tutti gli oggetti di un particolare tipo possono ricevere gli stessi messaggi. Tutti i gatti possono correre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a:t>
            </a:fld>
            <a:endParaRPr lang="it-IT"/>
          </a:p>
        </p:txBody>
      </p:sp>
    </p:spTree>
    <p:extLst>
      <p:ext uri="{BB962C8B-B14F-4D97-AF65-F5344CB8AC3E}">
        <p14:creationId xmlns:p14="http://schemas.microsoft.com/office/powerpoint/2010/main" val="419531507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132</a:t>
            </a:fld>
            <a:endParaRPr lang="it-IT"/>
          </a:p>
        </p:txBody>
      </p:sp>
    </p:spTree>
    <p:extLst>
      <p:ext uri="{BB962C8B-B14F-4D97-AF65-F5344CB8AC3E}">
        <p14:creationId xmlns:p14="http://schemas.microsoft.com/office/powerpoint/2010/main" val="395792847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133</a:t>
            </a:fld>
            <a:endParaRPr lang="it-IT"/>
          </a:p>
        </p:txBody>
      </p:sp>
    </p:spTree>
    <p:extLst>
      <p:ext uri="{BB962C8B-B14F-4D97-AF65-F5344CB8AC3E}">
        <p14:creationId xmlns:p14="http://schemas.microsoft.com/office/powerpoint/2010/main" val="294397672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134</a:t>
            </a:fld>
            <a:endParaRPr lang="it-IT"/>
          </a:p>
        </p:txBody>
      </p:sp>
    </p:spTree>
    <p:extLst>
      <p:ext uri="{BB962C8B-B14F-4D97-AF65-F5344CB8AC3E}">
        <p14:creationId xmlns:p14="http://schemas.microsoft.com/office/powerpoint/2010/main" val="8832555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135</a:t>
            </a:fld>
            <a:endParaRPr lang="it-IT"/>
          </a:p>
        </p:txBody>
      </p:sp>
    </p:spTree>
    <p:extLst>
      <p:ext uri="{BB962C8B-B14F-4D97-AF65-F5344CB8AC3E}">
        <p14:creationId xmlns:p14="http://schemas.microsoft.com/office/powerpoint/2010/main" val="355726018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136</a:t>
            </a:fld>
            <a:endParaRPr lang="it-IT"/>
          </a:p>
        </p:txBody>
      </p:sp>
    </p:spTree>
    <p:extLst>
      <p:ext uri="{BB962C8B-B14F-4D97-AF65-F5344CB8AC3E}">
        <p14:creationId xmlns:p14="http://schemas.microsoft.com/office/powerpoint/2010/main" val="103321550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137</a:t>
            </a:fld>
            <a:endParaRPr lang="it-IT"/>
          </a:p>
        </p:txBody>
      </p:sp>
    </p:spTree>
    <p:extLst>
      <p:ext uri="{BB962C8B-B14F-4D97-AF65-F5344CB8AC3E}">
        <p14:creationId xmlns:p14="http://schemas.microsoft.com/office/powerpoint/2010/main" val="324839260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138</a:t>
            </a:fld>
            <a:endParaRPr lang="it-IT"/>
          </a:p>
        </p:txBody>
      </p:sp>
    </p:spTree>
    <p:extLst>
      <p:ext uri="{BB962C8B-B14F-4D97-AF65-F5344CB8AC3E}">
        <p14:creationId xmlns:p14="http://schemas.microsoft.com/office/powerpoint/2010/main" val="30066163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139</a:t>
            </a:fld>
            <a:endParaRPr lang="it-IT"/>
          </a:p>
        </p:txBody>
      </p:sp>
    </p:spTree>
    <p:extLst>
      <p:ext uri="{BB962C8B-B14F-4D97-AF65-F5344CB8AC3E}">
        <p14:creationId xmlns:p14="http://schemas.microsoft.com/office/powerpoint/2010/main" val="222463258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140</a:t>
            </a:fld>
            <a:endParaRPr lang="it-IT"/>
          </a:p>
        </p:txBody>
      </p:sp>
    </p:spTree>
    <p:extLst>
      <p:ext uri="{BB962C8B-B14F-4D97-AF65-F5344CB8AC3E}">
        <p14:creationId xmlns:p14="http://schemas.microsoft.com/office/powerpoint/2010/main" val="202539774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141</a:t>
            </a:fld>
            <a:endParaRPr lang="it-IT"/>
          </a:p>
        </p:txBody>
      </p:sp>
    </p:spTree>
    <p:extLst>
      <p:ext uri="{BB962C8B-B14F-4D97-AF65-F5344CB8AC3E}">
        <p14:creationId xmlns:p14="http://schemas.microsoft.com/office/powerpoint/2010/main" val="66914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Classe (descrizione della struttura di un Oggetto - esattamente come i Tipi di dati – rappresentazione astratta di una idea, di un concetto) caratterizzato da</a:t>
            </a:r>
          </a:p>
          <a:p>
            <a:pPr lvl="1"/>
            <a:r>
              <a:rPr lang="it-IT" dirty="0"/>
              <a:t>Insieme di Dati (attributi o campi)</a:t>
            </a:r>
          </a:p>
          <a:p>
            <a:pPr lvl="1"/>
            <a:r>
              <a:rPr lang="it-IT" dirty="0"/>
              <a:t>Insieme di Funzioni (metodi o operazioni)</a:t>
            </a:r>
          </a:p>
          <a:p>
            <a:pPr lvl="1"/>
            <a:r>
              <a:rPr lang="it-IT" dirty="0"/>
              <a:t>Insieme di Funzioni che spiegano le regole per creare l’oggetto (costruttori)</a:t>
            </a:r>
          </a:p>
          <a:p>
            <a:r>
              <a:rPr lang="it-IT" dirty="0"/>
              <a:t>Oggetto (istanza di una classe – rappresentazione concreta – a volte fisica - di un concetto) caratterizzato da</a:t>
            </a:r>
          </a:p>
          <a:p>
            <a:pPr lvl="1"/>
            <a:r>
              <a:rPr lang="it-IT" dirty="0"/>
              <a:t>Identità (id che lo identifica univocamente </a:t>
            </a:r>
            <a:r>
              <a:rPr lang="it-IT" dirty="0" err="1"/>
              <a:t>Oid</a:t>
            </a:r>
            <a:r>
              <a:rPr lang="it-IT" dirty="0"/>
              <a:t> ed è immutabile ed assegnato automaticamente. In qualche linguaggio corrisponde all’indirizzo di memoria dell’oggetto stesso)</a:t>
            </a:r>
          </a:p>
          <a:p>
            <a:pPr lvl="1"/>
            <a:r>
              <a:rPr lang="it-IT" dirty="0"/>
              <a:t>Stato (dato dal valore delle sue variabili che lo caratterizzano)</a:t>
            </a:r>
          </a:p>
          <a:p>
            <a:pPr lvl="1"/>
            <a:r>
              <a:rPr lang="it-IT" dirty="0"/>
              <a:t>Comportamento (azioni che può compiere)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a:t>
            </a:fld>
            <a:endParaRPr lang="it-IT"/>
          </a:p>
        </p:txBody>
      </p:sp>
    </p:spTree>
    <p:extLst>
      <p:ext uri="{BB962C8B-B14F-4D97-AF65-F5344CB8AC3E}">
        <p14:creationId xmlns:p14="http://schemas.microsoft.com/office/powerpoint/2010/main" val="37239014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142</a:t>
            </a:fld>
            <a:endParaRPr lang="it-IT"/>
          </a:p>
        </p:txBody>
      </p:sp>
    </p:spTree>
    <p:extLst>
      <p:ext uri="{BB962C8B-B14F-4D97-AF65-F5344CB8AC3E}">
        <p14:creationId xmlns:p14="http://schemas.microsoft.com/office/powerpoint/2010/main" val="187779450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143</a:t>
            </a:fld>
            <a:endParaRPr lang="it-IT"/>
          </a:p>
        </p:txBody>
      </p:sp>
    </p:spTree>
    <p:extLst>
      <p:ext uri="{BB962C8B-B14F-4D97-AF65-F5344CB8AC3E}">
        <p14:creationId xmlns:p14="http://schemas.microsoft.com/office/powerpoint/2010/main" val="4648857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144</a:t>
            </a:fld>
            <a:endParaRPr lang="it-IT"/>
          </a:p>
        </p:txBody>
      </p:sp>
    </p:spTree>
    <p:extLst>
      <p:ext uri="{BB962C8B-B14F-4D97-AF65-F5344CB8AC3E}">
        <p14:creationId xmlns:p14="http://schemas.microsoft.com/office/powerpoint/2010/main" val="224266285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145</a:t>
            </a:fld>
            <a:endParaRPr lang="it-IT"/>
          </a:p>
        </p:txBody>
      </p:sp>
    </p:spTree>
    <p:extLst>
      <p:ext uri="{BB962C8B-B14F-4D97-AF65-F5344CB8AC3E}">
        <p14:creationId xmlns:p14="http://schemas.microsoft.com/office/powerpoint/2010/main" val="42931029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146</a:t>
            </a:fld>
            <a:endParaRPr lang="it-IT"/>
          </a:p>
        </p:txBody>
      </p:sp>
    </p:spTree>
    <p:extLst>
      <p:ext uri="{BB962C8B-B14F-4D97-AF65-F5344CB8AC3E}">
        <p14:creationId xmlns:p14="http://schemas.microsoft.com/office/powerpoint/2010/main" val="207715851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147</a:t>
            </a:fld>
            <a:endParaRPr lang="it-IT"/>
          </a:p>
        </p:txBody>
      </p:sp>
    </p:spTree>
    <p:extLst>
      <p:ext uri="{BB962C8B-B14F-4D97-AF65-F5344CB8AC3E}">
        <p14:creationId xmlns:p14="http://schemas.microsoft.com/office/powerpoint/2010/main" val="166691499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148</a:t>
            </a:fld>
            <a:endParaRPr lang="it-IT"/>
          </a:p>
        </p:txBody>
      </p:sp>
    </p:spTree>
    <p:extLst>
      <p:ext uri="{BB962C8B-B14F-4D97-AF65-F5344CB8AC3E}">
        <p14:creationId xmlns:p14="http://schemas.microsoft.com/office/powerpoint/2010/main" val="311799008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149</a:t>
            </a:fld>
            <a:endParaRPr lang="it-IT"/>
          </a:p>
        </p:txBody>
      </p:sp>
    </p:spTree>
    <p:extLst>
      <p:ext uri="{BB962C8B-B14F-4D97-AF65-F5344CB8AC3E}">
        <p14:creationId xmlns:p14="http://schemas.microsoft.com/office/powerpoint/2010/main" val="95043514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150</a:t>
            </a:fld>
            <a:endParaRPr lang="it-IT"/>
          </a:p>
        </p:txBody>
      </p:sp>
    </p:spTree>
    <p:extLst>
      <p:ext uri="{BB962C8B-B14F-4D97-AF65-F5344CB8AC3E}">
        <p14:creationId xmlns:p14="http://schemas.microsoft.com/office/powerpoint/2010/main" val="4940020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151</a:t>
            </a:fld>
            <a:endParaRPr lang="it-IT"/>
          </a:p>
        </p:txBody>
      </p:sp>
    </p:spTree>
    <p:extLst>
      <p:ext uri="{BB962C8B-B14F-4D97-AF65-F5344CB8AC3E}">
        <p14:creationId xmlns:p14="http://schemas.microsoft.com/office/powerpoint/2010/main" val="259677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Col paradigma procedurale il focus era sull’operazione stessa</a:t>
            </a:r>
          </a:p>
          <a:p>
            <a:r>
              <a:rPr lang="it-IT" dirty="0"/>
              <a:t>Con l’</a:t>
            </a:r>
            <a:r>
              <a:rPr lang="it-IT" dirty="0" err="1"/>
              <a:t>oo</a:t>
            </a:r>
            <a:r>
              <a:rPr lang="it-IT" dirty="0"/>
              <a:t> invece il focus è sull’oggetto</a:t>
            </a:r>
          </a:p>
          <a:p>
            <a:endParaRPr lang="it-IT" dirty="0"/>
          </a:p>
          <a:p>
            <a:r>
              <a:rPr lang="it-IT" dirty="0"/>
              <a:t>Offrono servizi</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a:t>
            </a:fld>
            <a:endParaRPr lang="it-IT"/>
          </a:p>
        </p:txBody>
      </p:sp>
    </p:spTree>
    <p:extLst>
      <p:ext uri="{BB962C8B-B14F-4D97-AF65-F5344CB8AC3E}">
        <p14:creationId xmlns:p14="http://schemas.microsoft.com/office/powerpoint/2010/main" val="284464709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152</a:t>
            </a:fld>
            <a:endParaRPr lang="it-IT"/>
          </a:p>
        </p:txBody>
      </p:sp>
    </p:spTree>
    <p:extLst>
      <p:ext uri="{BB962C8B-B14F-4D97-AF65-F5344CB8AC3E}">
        <p14:creationId xmlns:p14="http://schemas.microsoft.com/office/powerpoint/2010/main" val="8283912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153</a:t>
            </a:fld>
            <a:endParaRPr lang="it-IT"/>
          </a:p>
        </p:txBody>
      </p:sp>
    </p:spTree>
    <p:extLst>
      <p:ext uri="{BB962C8B-B14F-4D97-AF65-F5344CB8AC3E}">
        <p14:creationId xmlns:p14="http://schemas.microsoft.com/office/powerpoint/2010/main" val="165933548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154</a:t>
            </a:fld>
            <a:endParaRPr lang="it-IT"/>
          </a:p>
        </p:txBody>
      </p:sp>
    </p:spTree>
    <p:extLst>
      <p:ext uri="{BB962C8B-B14F-4D97-AF65-F5344CB8AC3E}">
        <p14:creationId xmlns:p14="http://schemas.microsoft.com/office/powerpoint/2010/main" val="38065479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155</a:t>
            </a:fld>
            <a:endParaRPr lang="it-IT"/>
          </a:p>
        </p:txBody>
      </p:sp>
    </p:spTree>
    <p:extLst>
      <p:ext uri="{BB962C8B-B14F-4D97-AF65-F5344CB8AC3E}">
        <p14:creationId xmlns:p14="http://schemas.microsoft.com/office/powerpoint/2010/main" val="211882020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156</a:t>
            </a:fld>
            <a:endParaRPr lang="it-IT"/>
          </a:p>
        </p:txBody>
      </p:sp>
    </p:spTree>
    <p:extLst>
      <p:ext uri="{BB962C8B-B14F-4D97-AF65-F5344CB8AC3E}">
        <p14:creationId xmlns:p14="http://schemas.microsoft.com/office/powerpoint/2010/main" val="18138146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157</a:t>
            </a:fld>
            <a:endParaRPr lang="it-IT"/>
          </a:p>
        </p:txBody>
      </p:sp>
    </p:spTree>
    <p:extLst>
      <p:ext uri="{BB962C8B-B14F-4D97-AF65-F5344CB8AC3E}">
        <p14:creationId xmlns:p14="http://schemas.microsoft.com/office/powerpoint/2010/main" val="273581741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158</a:t>
            </a:fld>
            <a:endParaRPr lang="it-IT"/>
          </a:p>
        </p:txBody>
      </p:sp>
    </p:spTree>
    <p:extLst>
      <p:ext uri="{BB962C8B-B14F-4D97-AF65-F5344CB8AC3E}">
        <p14:creationId xmlns:p14="http://schemas.microsoft.com/office/powerpoint/2010/main" val="111999474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000000"/>
                </a:solidFill>
                <a:effectLst/>
                <a:latin typeface="Inconsolata"/>
              </a:rPr>
              <a:t>Esistono situazioni in cui abbiamo la necessità di </a:t>
            </a:r>
            <a:r>
              <a:rPr lang="it-IT" b="1" i="0" dirty="0">
                <a:solidFill>
                  <a:srgbClr val="000000"/>
                </a:solidFill>
                <a:effectLst/>
                <a:latin typeface="Inconsolata"/>
              </a:rPr>
              <a:t>applicare un limite al parametro di tipo per le classi che possono sostituirsi al parametro stesso</a:t>
            </a:r>
            <a:r>
              <a:rPr lang="it-IT" b="0" i="0" dirty="0">
                <a:solidFill>
                  <a:srgbClr val="000000"/>
                </a:solidFill>
                <a:effectLst/>
                <a:latin typeface="Inconsolata"/>
              </a:rPr>
              <a:t>.</a:t>
            </a:r>
          </a:p>
          <a:p>
            <a:r>
              <a:rPr lang="it-IT" b="0" i="0" dirty="0">
                <a:solidFill>
                  <a:srgbClr val="000000"/>
                </a:solidFill>
                <a:effectLst/>
                <a:latin typeface="Inconsolata"/>
              </a:rPr>
              <a:t>Per quanto fatto in precedenza la nostra classe </a:t>
            </a:r>
            <a:r>
              <a:rPr lang="it-IT" dirty="0"/>
              <a:t>Bottiglia</a:t>
            </a:r>
            <a:r>
              <a:rPr lang="it-IT" b="0" i="0" dirty="0">
                <a:solidFill>
                  <a:srgbClr val="000000"/>
                </a:solidFill>
                <a:effectLst/>
                <a:latin typeface="Inconsolata"/>
              </a:rPr>
              <a:t> consente la definizione, all’interno di un’applicazione, di bottiglie di </a:t>
            </a:r>
            <a:r>
              <a:rPr lang="it-IT" b="0" i="0" dirty="0" err="1">
                <a:solidFill>
                  <a:srgbClr val="000000"/>
                </a:solidFill>
                <a:effectLst/>
                <a:latin typeface="Inconsolata"/>
              </a:rPr>
              <a:t>String</a:t>
            </a:r>
            <a:r>
              <a:rPr lang="it-IT" b="0" i="0" dirty="0">
                <a:solidFill>
                  <a:srgbClr val="000000"/>
                </a:solidFill>
                <a:effectLst/>
                <a:latin typeface="Inconsolata"/>
              </a:rPr>
              <a:t>.</a:t>
            </a:r>
          </a:p>
          <a:p>
            <a:r>
              <a:rPr lang="it-IT" b="0" i="0" dirty="0">
                <a:solidFill>
                  <a:srgbClr val="000000"/>
                </a:solidFill>
                <a:effectLst/>
                <a:latin typeface="Inconsolata"/>
              </a:rPr>
              <a:t>Per limitare ad esempio potremmo specificare che il parametro di tipo </a:t>
            </a:r>
            <a:r>
              <a:rPr lang="it-IT" dirty="0"/>
              <a:t>T</a:t>
            </a:r>
            <a:r>
              <a:rPr lang="it-IT" b="0" i="0" dirty="0">
                <a:solidFill>
                  <a:srgbClr val="000000"/>
                </a:solidFill>
                <a:effectLst/>
                <a:latin typeface="Inconsolata"/>
              </a:rPr>
              <a:t> della classe Bottiglia sia costituito da sottoclassi di una ipotetica classe, o interfaccia, </a:t>
            </a:r>
            <a:r>
              <a:rPr lang="it-IT" dirty="0"/>
              <a:t>Liquido</a:t>
            </a:r>
            <a:r>
              <a:rPr lang="it-IT" b="0" i="0" dirty="0">
                <a:solidFill>
                  <a:srgbClr val="000000"/>
                </a:solidFill>
                <a:effectLst/>
                <a:latin typeface="Inconsolata"/>
              </a:rPr>
              <a:t> estesa dalle classi </a:t>
            </a:r>
            <a:r>
              <a:rPr lang="it-IT" dirty="0"/>
              <a:t>Acqua</a:t>
            </a:r>
            <a:r>
              <a:rPr lang="it-IT" b="0" i="0" dirty="0">
                <a:solidFill>
                  <a:srgbClr val="000000"/>
                </a:solidFill>
                <a:effectLst/>
                <a:latin typeface="Inconsolata"/>
              </a:rPr>
              <a:t> e </a:t>
            </a:r>
            <a:r>
              <a:rPr lang="it-IT" dirty="0"/>
              <a:t>Vino</a:t>
            </a:r>
            <a:r>
              <a:rPr lang="it-IT" b="0" i="0" dirty="0">
                <a:solidFill>
                  <a:srgbClr val="000000"/>
                </a:solidFill>
                <a:effectLst/>
                <a:latin typeface="Inconsolata"/>
              </a:rPr>
              <a:t>.</a:t>
            </a:r>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159</a:t>
            </a:fld>
            <a:endParaRPr lang="it-IT"/>
          </a:p>
        </p:txBody>
      </p:sp>
    </p:spTree>
    <p:extLst>
      <p:ext uri="{BB962C8B-B14F-4D97-AF65-F5344CB8AC3E}">
        <p14:creationId xmlns:p14="http://schemas.microsoft.com/office/powerpoint/2010/main" val="320071858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160</a:t>
            </a:fld>
            <a:endParaRPr lang="it-IT"/>
          </a:p>
        </p:txBody>
      </p:sp>
    </p:spTree>
    <p:extLst>
      <p:ext uri="{BB962C8B-B14F-4D97-AF65-F5344CB8AC3E}">
        <p14:creationId xmlns:p14="http://schemas.microsoft.com/office/powerpoint/2010/main" val="341340726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161</a:t>
            </a:fld>
            <a:endParaRPr lang="it-IT"/>
          </a:p>
        </p:txBody>
      </p:sp>
    </p:spTree>
    <p:extLst>
      <p:ext uri="{BB962C8B-B14F-4D97-AF65-F5344CB8AC3E}">
        <p14:creationId xmlns:p14="http://schemas.microsoft.com/office/powerpoint/2010/main" val="2256432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Vediamo in maniera molto generale quali sono le 3 caratteristiche di ogni linguaggio orientato agli oggetti.</a:t>
            </a:r>
          </a:p>
          <a:p>
            <a:r>
              <a:rPr lang="it-IT" dirty="0"/>
              <a:t>Ereditarietà</a:t>
            </a:r>
          </a:p>
          <a:p>
            <a:r>
              <a:rPr lang="it-IT" dirty="0"/>
              <a:t>Incapsulamento</a:t>
            </a:r>
          </a:p>
          <a:p>
            <a:r>
              <a:rPr lang="it-IT" dirty="0"/>
              <a:t>Polimorfismo</a:t>
            </a:r>
          </a:p>
          <a:p>
            <a:endParaRPr lang="it-IT" dirty="0"/>
          </a:p>
          <a:p>
            <a:r>
              <a:rPr lang="it-IT" dirty="0"/>
              <a:t>Ereditarietà</a:t>
            </a:r>
          </a:p>
          <a:p>
            <a:pPr lvl="1"/>
            <a:r>
              <a:rPr lang="it-IT" dirty="0"/>
              <a:t>Costrutto che consente ad una classe di derivare da un’altra classe</a:t>
            </a:r>
          </a:p>
          <a:p>
            <a:pPr lvl="1"/>
            <a:r>
              <a:rPr lang="it-IT" dirty="0"/>
              <a:t>(diapositiva)</a:t>
            </a:r>
          </a:p>
          <a:p>
            <a:pPr lvl="1"/>
            <a:r>
              <a:rPr lang="it-IT" dirty="0"/>
              <a:t>La classe derivata eredita variabili e metodi della classe padre</a:t>
            </a:r>
          </a:p>
          <a:p>
            <a:pPr lvl="1"/>
            <a:r>
              <a:rPr lang="it-IT" dirty="0"/>
              <a:t>(diapositiva)</a:t>
            </a:r>
          </a:p>
          <a:p>
            <a:pPr lvl="1"/>
            <a:r>
              <a:rPr lang="it-IT" dirty="0"/>
              <a:t>La classe figlia può aggiungere al suo interno variabili e metodi propri</a:t>
            </a:r>
          </a:p>
          <a:p>
            <a:pPr lvl="1"/>
            <a:endParaRPr lang="it-IT" dirty="0"/>
          </a:p>
          <a:p>
            <a:pPr marL="247650" lvl="1" indent="0">
              <a:buNone/>
            </a:pPr>
            <a:endParaRPr lang="it-IT" dirty="0"/>
          </a:p>
          <a:p>
            <a:pPr marL="247650" lvl="1" indent="0">
              <a:buNone/>
            </a:pPr>
            <a:r>
              <a:rPr lang="it-IT" dirty="0"/>
              <a:t>Utile per il riuso del codice e lo sviluppo incrementale</a:t>
            </a:r>
          </a:p>
          <a:p>
            <a:pPr marL="247650" lvl="1" indent="0">
              <a:buNone/>
            </a:pPr>
            <a:r>
              <a:rPr lang="it-IT" dirty="0"/>
              <a:t>Richiama al mondo reale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18</a:t>
            </a:fld>
            <a:endParaRPr lang="it-IT"/>
          </a:p>
        </p:txBody>
      </p:sp>
    </p:spTree>
    <p:extLst>
      <p:ext uri="{BB962C8B-B14F-4D97-AF65-F5344CB8AC3E}">
        <p14:creationId xmlns:p14="http://schemas.microsoft.com/office/powerpoint/2010/main" val="204113034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162</a:t>
            </a:fld>
            <a:endParaRPr lang="it-IT"/>
          </a:p>
        </p:txBody>
      </p:sp>
    </p:spTree>
    <p:extLst>
      <p:ext uri="{BB962C8B-B14F-4D97-AF65-F5344CB8AC3E}">
        <p14:creationId xmlns:p14="http://schemas.microsoft.com/office/powerpoint/2010/main" val="302586318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Teoricamente esistono due modelli di base quando si verifica una eccezione:</a:t>
            </a:r>
          </a:p>
          <a:p>
            <a:pPr marL="171450" indent="-171450">
              <a:buFont typeface="Arial" panose="020B0604020202020204" pitchFamily="34" charset="0"/>
              <a:buChar char="•"/>
            </a:pPr>
            <a:r>
              <a:rPr lang="it-IT" dirty="0"/>
              <a:t>Terminazione </a:t>
            </a:r>
          </a:p>
          <a:p>
            <a:pPr marL="171450" indent="-171450">
              <a:buFont typeface="Arial" panose="020B0604020202020204" pitchFamily="34" charset="0"/>
              <a:buChar char="•"/>
            </a:pPr>
            <a:r>
              <a:rPr lang="it-IT" dirty="0"/>
              <a:t>Ripresa</a:t>
            </a:r>
          </a:p>
          <a:p>
            <a:r>
              <a:rPr lang="it-IT" dirty="0"/>
              <a:t>Nella terminazione si presuppone che l’errore è talmente critico da non poter ritornare al punto</a:t>
            </a:r>
          </a:p>
          <a:p>
            <a:r>
              <a:rPr lang="it-IT" dirty="0"/>
              <a:t>in cui è stata sollevata l’eccezione</a:t>
            </a:r>
          </a:p>
          <a:p>
            <a:r>
              <a:rPr lang="it-IT" dirty="0"/>
              <a:t>Nella ripresa ci si aspetta che il gestore delle eccezioni recuperi la situazione in modo tale da rielaborare con successo il metodo che aveva generato l’eccezione</a:t>
            </a:r>
          </a:p>
          <a:p>
            <a:r>
              <a:rPr lang="it-IT" dirty="0"/>
              <a:t>Quindi con la ripresa si ha ancora la speranza di continuare l’esecuzione dopo che l’eccezione è stata gestita</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163</a:t>
            </a:fld>
            <a:endParaRPr lang="it-IT"/>
          </a:p>
        </p:txBody>
      </p:sp>
    </p:spTree>
    <p:extLst>
      <p:ext uri="{BB962C8B-B14F-4D97-AF65-F5344CB8AC3E}">
        <p14:creationId xmlns:p14="http://schemas.microsoft.com/office/powerpoint/2010/main" val="77441989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 tipi: </a:t>
            </a:r>
          </a:p>
          <a:p>
            <a:r>
              <a:rPr lang="it-IT" dirty="0"/>
              <a:t>Controllate</a:t>
            </a:r>
          </a:p>
          <a:p>
            <a:r>
              <a:rPr lang="it-IT" dirty="0"/>
              <a:t>Non controllate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164</a:t>
            </a:fld>
            <a:endParaRPr lang="it-IT"/>
          </a:p>
        </p:txBody>
      </p:sp>
    </p:spTree>
    <p:extLst>
      <p:ext uri="{BB962C8B-B14F-4D97-AF65-F5344CB8AC3E}">
        <p14:creationId xmlns:p14="http://schemas.microsoft.com/office/powerpoint/2010/main" val="419418318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 tipi: </a:t>
            </a:r>
          </a:p>
          <a:p>
            <a:r>
              <a:rPr lang="it-IT" dirty="0"/>
              <a:t>Controllate</a:t>
            </a:r>
          </a:p>
          <a:p>
            <a:r>
              <a:rPr lang="it-IT" dirty="0"/>
              <a:t>Non controllate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165</a:t>
            </a:fld>
            <a:endParaRPr lang="it-IT"/>
          </a:p>
        </p:txBody>
      </p:sp>
    </p:spTree>
    <p:extLst>
      <p:ext uri="{BB962C8B-B14F-4D97-AF65-F5344CB8AC3E}">
        <p14:creationId xmlns:p14="http://schemas.microsoft.com/office/powerpoint/2010/main" val="248835941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 tipi: </a:t>
            </a:r>
          </a:p>
          <a:p>
            <a:r>
              <a:rPr lang="it-IT" dirty="0"/>
              <a:t>Controllate</a:t>
            </a:r>
          </a:p>
          <a:p>
            <a:r>
              <a:rPr lang="it-IT" dirty="0"/>
              <a:t>Non controllate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166</a:t>
            </a:fld>
            <a:endParaRPr lang="it-IT"/>
          </a:p>
        </p:txBody>
      </p:sp>
    </p:spTree>
    <p:extLst>
      <p:ext uri="{BB962C8B-B14F-4D97-AF65-F5344CB8AC3E}">
        <p14:creationId xmlns:p14="http://schemas.microsoft.com/office/powerpoint/2010/main" val="10120134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t>Grazie all’ereditarietà è possibile definire gerarchie di eccezioni</a:t>
            </a:r>
          </a:p>
          <a:p>
            <a:r>
              <a:rPr lang="it-IT" sz="1200" dirty="0"/>
              <a:t>Siamo liberi di definire nuove sottoclassi di eccezioni in base alle esigenze</a:t>
            </a:r>
          </a:p>
          <a:p>
            <a:r>
              <a:rPr lang="it-IT" sz="1200" dirty="0"/>
              <a:t>In figura alcune delle eccezioni standard del JDK</a:t>
            </a:r>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167</a:t>
            </a:fld>
            <a:endParaRPr lang="it-IT"/>
          </a:p>
        </p:txBody>
      </p:sp>
    </p:spTree>
    <p:extLst>
      <p:ext uri="{BB962C8B-B14F-4D97-AF65-F5344CB8AC3E}">
        <p14:creationId xmlns:p14="http://schemas.microsoft.com/office/powerpoint/2010/main" val="321732876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168</a:t>
            </a:fld>
            <a:endParaRPr lang="it-IT"/>
          </a:p>
        </p:txBody>
      </p:sp>
    </p:spTree>
    <p:extLst>
      <p:ext uri="{BB962C8B-B14F-4D97-AF65-F5344CB8AC3E}">
        <p14:creationId xmlns:p14="http://schemas.microsoft.com/office/powerpoint/2010/main" val="255913800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Prima di spiegare scrivere l’esempio del portafogli.</a:t>
            </a:r>
          </a:p>
          <a:p>
            <a:r>
              <a:rPr lang="it-IT" dirty="0"/>
              <a:t>Come gestiamo un errore del genere?</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169</a:t>
            </a:fld>
            <a:endParaRPr lang="it-IT"/>
          </a:p>
        </p:txBody>
      </p:sp>
    </p:spTree>
    <p:extLst>
      <p:ext uri="{BB962C8B-B14F-4D97-AF65-F5344CB8AC3E}">
        <p14:creationId xmlns:p14="http://schemas.microsoft.com/office/powerpoint/2010/main" val="323484562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170</a:t>
            </a:fld>
            <a:endParaRPr lang="it-IT"/>
          </a:p>
        </p:txBody>
      </p:sp>
    </p:spTree>
    <p:extLst>
      <p:ext uri="{BB962C8B-B14F-4D97-AF65-F5344CB8AC3E}">
        <p14:creationId xmlns:p14="http://schemas.microsoft.com/office/powerpoint/2010/main" val="423840220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t>Vediamo subito come creare una eccezione personalizzata. </a:t>
            </a:r>
            <a:endParaRPr lang="it-IT" dirty="0"/>
          </a:p>
          <a:p>
            <a:r>
              <a:rPr lang="it-IT" dirty="0"/>
              <a:t>Prima di spiegare scrivere l’esempio del portafogli.</a:t>
            </a:r>
          </a:p>
          <a:p>
            <a:r>
              <a:rPr lang="it-IT" dirty="0"/>
              <a:t>Come gestiamo un errore del genere?</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171</a:t>
            </a:fld>
            <a:endParaRPr lang="it-IT"/>
          </a:p>
        </p:txBody>
      </p:sp>
    </p:spTree>
    <p:extLst>
      <p:ext uri="{BB962C8B-B14F-4D97-AF65-F5344CB8AC3E}">
        <p14:creationId xmlns:p14="http://schemas.microsoft.com/office/powerpoint/2010/main" val="122065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it-IT" sz="1800" dirty="0"/>
              <a:t>Incapsulamento un meccanismo che serve a limitare l'accesso diretto agli elementi dell'oggetto;</a:t>
            </a:r>
          </a:p>
          <a:p>
            <a:endParaRPr lang="it-IT" sz="1800" dirty="0"/>
          </a:p>
          <a:p>
            <a:pPr lvl="1"/>
            <a:r>
              <a:rPr lang="it-IT" sz="1600" dirty="0"/>
              <a:t>Ogni oggetto contiene metodi e dati che può gestire privatamente</a:t>
            </a:r>
          </a:p>
          <a:p>
            <a:pPr lvl="1"/>
            <a:endParaRPr lang="it-IT" sz="1600" dirty="0"/>
          </a:p>
          <a:p>
            <a:pPr lvl="1"/>
            <a:r>
              <a:rPr lang="it-IT" sz="1600" dirty="0"/>
              <a:t>Gli altri oggetti possono richiedere servizi utilizzando le interfacce pubbliche dell’oggetto </a:t>
            </a:r>
          </a:p>
          <a:p>
            <a:pPr marL="247650" lvl="1" indent="0">
              <a:buNone/>
            </a:pPr>
            <a:r>
              <a:rPr lang="it-IT" sz="1600" dirty="0"/>
              <a:t>Permette di limitare l’accesso ai dati da entità esterne</a:t>
            </a:r>
          </a:p>
          <a:p>
            <a:pPr marL="247650" lvl="1" indent="0">
              <a:buNone/>
            </a:pPr>
            <a:endParaRPr lang="it-IT" sz="1600" dirty="0"/>
          </a:p>
          <a:p>
            <a:pPr marL="247650" marR="0" lvl="1" indent="0" algn="l" defTabSz="457200" rtl="0" eaLnBrk="1" fontAlgn="base" latinLnBrk="0" hangingPunct="1">
              <a:lnSpc>
                <a:spcPct val="100000"/>
              </a:lnSpc>
              <a:spcBef>
                <a:spcPct val="30000"/>
              </a:spcBef>
              <a:spcAft>
                <a:spcPct val="0"/>
              </a:spcAft>
              <a:buClrTx/>
              <a:buSzTx/>
              <a:buFontTx/>
              <a:buNone/>
              <a:tabLst/>
              <a:defRPr/>
            </a:pPr>
            <a:r>
              <a:rPr lang="it-IT" sz="1600" dirty="0"/>
              <a:t>Permette l’Information </a:t>
            </a:r>
            <a:r>
              <a:rPr lang="it-IT" sz="1600" dirty="0" err="1"/>
              <a:t>Hiding</a:t>
            </a:r>
            <a:r>
              <a:rPr lang="it-IT" sz="1600" dirty="0"/>
              <a:t> che è un meccanismo che permette di vedere ogni oggetto come una black box una scatola nera. Noi sappiamo in pratica cosa fa attraverso una interfaccia con cui si mostra ma non sappiamo in che modo lo faccia. Ci permette quindi di ignorare la complessità che c’è dietro ogni oggetto.</a:t>
            </a:r>
          </a:p>
          <a:p>
            <a:pPr marL="247650" marR="0" lvl="1" indent="0" algn="l" defTabSz="457200" rtl="0" eaLnBrk="1" fontAlgn="base" latinLnBrk="0" hangingPunct="1">
              <a:lnSpc>
                <a:spcPct val="100000"/>
              </a:lnSpc>
              <a:spcBef>
                <a:spcPct val="30000"/>
              </a:spcBef>
              <a:spcAft>
                <a:spcPct val="0"/>
              </a:spcAft>
              <a:buClrTx/>
              <a:buSzTx/>
              <a:buFontTx/>
              <a:buNone/>
              <a:tabLst/>
              <a:defRPr/>
            </a:pPr>
            <a:r>
              <a:rPr lang="it-IT" sz="1600" dirty="0"/>
              <a:t>Ad esempio perimetro del triangolo rettangolo</a:t>
            </a:r>
          </a:p>
          <a:p>
            <a:pPr marL="247650" lvl="1" indent="0">
              <a:buNone/>
            </a:pPr>
            <a:endParaRPr lang="it-IT" sz="1600" dirty="0"/>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19</a:t>
            </a:fld>
            <a:endParaRPr lang="it-IT"/>
          </a:p>
        </p:txBody>
      </p:sp>
    </p:spTree>
    <p:extLst>
      <p:ext uri="{BB962C8B-B14F-4D97-AF65-F5344CB8AC3E}">
        <p14:creationId xmlns:p14="http://schemas.microsoft.com/office/powerpoint/2010/main" val="34731549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172</a:t>
            </a:fld>
            <a:endParaRPr lang="it-IT"/>
          </a:p>
        </p:txBody>
      </p:sp>
    </p:spTree>
    <p:extLst>
      <p:ext uri="{BB962C8B-B14F-4D97-AF65-F5344CB8AC3E}">
        <p14:creationId xmlns:p14="http://schemas.microsoft.com/office/powerpoint/2010/main" val="272215606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173</a:t>
            </a:fld>
            <a:endParaRPr lang="it-IT"/>
          </a:p>
        </p:txBody>
      </p:sp>
    </p:spTree>
    <p:extLst>
      <p:ext uri="{BB962C8B-B14F-4D97-AF65-F5344CB8AC3E}">
        <p14:creationId xmlns:p14="http://schemas.microsoft.com/office/powerpoint/2010/main" val="185032222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174</a:t>
            </a:fld>
            <a:endParaRPr lang="it-IT"/>
          </a:p>
        </p:txBody>
      </p:sp>
    </p:spTree>
    <p:extLst>
      <p:ext uri="{BB962C8B-B14F-4D97-AF65-F5344CB8AC3E}">
        <p14:creationId xmlns:p14="http://schemas.microsoft.com/office/powerpoint/2010/main" val="346566810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175</a:t>
            </a:fld>
            <a:endParaRPr lang="it-IT"/>
          </a:p>
        </p:txBody>
      </p:sp>
    </p:spTree>
    <p:extLst>
      <p:ext uri="{BB962C8B-B14F-4D97-AF65-F5344CB8AC3E}">
        <p14:creationId xmlns:p14="http://schemas.microsoft.com/office/powerpoint/2010/main" val="316977844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176</a:t>
            </a:fld>
            <a:endParaRPr lang="it-IT"/>
          </a:p>
        </p:txBody>
      </p:sp>
    </p:spTree>
    <p:extLst>
      <p:ext uri="{BB962C8B-B14F-4D97-AF65-F5344CB8AC3E}">
        <p14:creationId xmlns:p14="http://schemas.microsoft.com/office/powerpoint/2010/main" val="173759284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it-IT" b="0" i="0" dirty="0">
                <a:solidFill>
                  <a:srgbClr val="212529"/>
                </a:solidFill>
                <a:effectLst/>
                <a:latin typeface="Open Sans" panose="020B0606030504020204" pitchFamily="34" charset="0"/>
              </a:rPr>
              <a:t>I programmi che abbiamo visto finora non prevedono l’interazione da parte dell’utente, possono solo essere avviati.</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b="0" i="0" dirty="0">
                <a:solidFill>
                  <a:srgbClr val="212529"/>
                </a:solidFill>
                <a:effectLst/>
                <a:latin typeface="Open Sans" panose="020B0606030504020204" pitchFamily="34" charset="0"/>
              </a:rPr>
              <a:t>Questo è diverso dai programmi reali, che danno la possibilità all’utente di interagire.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it-IT" b="0" i="0" dirty="0">
              <a:solidFill>
                <a:srgbClr val="212529"/>
              </a:solidFill>
              <a:effectLst/>
              <a:latin typeface="Open Sans" panose="020B060603050402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a:effectLst/>
              </a:rPr>
              <a:t>il tipo più comune di operazioni riguardanti l'input/output su file e rete è basato su I/O streams</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b="0" i="0" dirty="0">
                <a:solidFill>
                  <a:srgbClr val="000000"/>
                </a:solidFill>
                <a:effectLst/>
                <a:latin typeface="Inconsolata"/>
              </a:rPr>
              <a:t>Possiamo pensare ad uno Stream come ad una sequenza ordinata di dati che</a:t>
            </a:r>
            <a:r>
              <a:rPr lang="it-IT" sz="1200" b="0" i="0" kern="1200" dirty="0">
                <a:solidFill>
                  <a:srgbClr val="000000"/>
                </a:solidFill>
                <a:effectLst/>
                <a:latin typeface="Inconsolata"/>
                <a:ea typeface="ＭＳ Ｐゴシック" charset="0"/>
              </a:rPr>
              <a:t> va in un’unica direzione in o out</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b="0" i="0" kern="1200" dirty="0">
                <a:solidFill>
                  <a:srgbClr val="000000"/>
                </a:solidFill>
                <a:effectLst/>
                <a:latin typeface="Inconsolata"/>
                <a:ea typeface="ＭＳ Ｐゴシック" charset="0"/>
              </a:rPr>
              <a:t>Per prelevare o scrivere dati/informazioni da o verso una fonte esterna (un file, una rete, lo schermo, la tastiera…) un programma deve aprire un stream su di essa e </a:t>
            </a:r>
            <a:r>
              <a:rPr lang="it-IT" sz="1200" b="0" i="0" kern="1200" dirty="0" err="1">
                <a:solidFill>
                  <a:srgbClr val="000000"/>
                </a:solidFill>
                <a:effectLst/>
                <a:latin typeface="Inconsolata"/>
                <a:ea typeface="ＭＳ Ｐゴシック" charset="0"/>
              </a:rPr>
              <a:t>e</a:t>
            </a:r>
            <a:r>
              <a:rPr lang="it-IT" sz="1200" b="0" i="0" kern="1200" dirty="0">
                <a:solidFill>
                  <a:srgbClr val="000000"/>
                </a:solidFill>
                <a:effectLst/>
                <a:latin typeface="Inconsolata"/>
                <a:ea typeface="ＭＳ Ｐゴシック" charset="0"/>
              </a:rPr>
              <a:t> leggere/scrivere le informazioni in maniera sequenziale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it-IT" sz="1200" b="0" i="0" kern="1200" dirty="0">
              <a:solidFill>
                <a:srgbClr val="000000"/>
              </a:solidFill>
              <a:effectLst/>
              <a:latin typeface="Inconsolata"/>
              <a:ea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a:effectLst/>
              </a:rPr>
              <a:t>esempi di stream di I/O: </a:t>
            </a:r>
            <a:r>
              <a:rPr lang="it-IT" dirty="0"/>
              <a:t>standard input (</a:t>
            </a:r>
            <a:r>
              <a:rPr lang="it-IT" dirty="0" err="1"/>
              <a:t>System.in</a:t>
            </a:r>
            <a:r>
              <a:rPr lang="it-IT" dirty="0"/>
              <a:t>) e standard output (</a:t>
            </a:r>
            <a:r>
              <a:rPr lang="it-IT" dirty="0" err="1"/>
              <a:t>System.out</a:t>
            </a:r>
            <a:r>
              <a:rPr lang="it-IT" dirty="0"/>
              <a:t>) e standard </a:t>
            </a:r>
            <a:r>
              <a:rPr lang="it-IT" dirty="0" err="1"/>
              <a:t>error</a:t>
            </a:r>
            <a:r>
              <a:rPr lang="it-IT" dirty="0"/>
              <a:t> (</a:t>
            </a:r>
            <a:r>
              <a:rPr lang="it-IT" dirty="0" err="1"/>
              <a:t>System.err</a:t>
            </a:r>
            <a:r>
              <a:rPr lang="it-IT" dirty="0"/>
              <a:t>)</a:t>
            </a:r>
            <a:endParaRPr lang="it-IT" dirty="0">
              <a:effectLst/>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a:t>Uno stream è di input se le entità fluiscono dall’esterno verso la nostra applicazione</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a:t>Uno stream è di output se le entità fluiscono dalla nostra applicazione verso l’esterno</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a:t>Generalmente le entità che scorrono in uno stream possono essere viste in due modi: – caratteri – byte</a:t>
            </a:r>
            <a:endParaRPr lang="it-IT" b="0" i="0" dirty="0">
              <a:solidFill>
                <a:srgbClr val="000000"/>
              </a:solidFill>
              <a:effectLst/>
              <a:latin typeface="Inconsolata"/>
            </a:endParaRP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177</a:t>
            </a:fld>
            <a:endParaRPr lang="it-IT"/>
          </a:p>
        </p:txBody>
      </p:sp>
    </p:spTree>
    <p:extLst>
      <p:ext uri="{BB962C8B-B14F-4D97-AF65-F5344CB8AC3E}">
        <p14:creationId xmlns:p14="http://schemas.microsoft.com/office/powerpoint/2010/main" val="379993516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0" i="0" dirty="0">
                <a:solidFill>
                  <a:srgbClr val="212529"/>
                </a:solidFill>
                <a:effectLst/>
                <a:latin typeface="Open Sans" panose="020B0604020202020204" pitchFamily="34" charset="0"/>
              </a:rPr>
              <a:t>Vediamo la forma più semplice di interazione dell’utente, con dei programmi che saranno in grado di prendere input da tastiera.</a:t>
            </a:r>
          </a:p>
          <a:p>
            <a:pPr algn="l"/>
            <a:r>
              <a:rPr lang="it-IT" b="0" i="0" dirty="0">
                <a:solidFill>
                  <a:srgbClr val="212529"/>
                </a:solidFill>
                <a:effectLst/>
                <a:latin typeface="Open Sans" panose="020B0604020202020204" pitchFamily="34" charset="0"/>
              </a:rPr>
              <a:t>Per questo vedremo la classe Scanner, una delle tante classi messe a disposizione da Java per degli scopi specifici. Nel caso della classe Scanner questa è stata creata per consentire a Java di prendere in input dati testuali o numerici. </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178</a:t>
            </a:fld>
            <a:endParaRPr lang="it-IT"/>
          </a:p>
        </p:txBody>
      </p:sp>
    </p:spTree>
    <p:extLst>
      <p:ext uri="{BB962C8B-B14F-4D97-AF65-F5344CB8AC3E}">
        <p14:creationId xmlns:p14="http://schemas.microsoft.com/office/powerpoint/2010/main" val="132765564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it-IT" b="0" i="0" dirty="0">
                <a:solidFill>
                  <a:srgbClr val="212529"/>
                </a:solidFill>
                <a:effectLst/>
                <a:latin typeface="Open Sans" panose="020B0606030504020204" pitchFamily="34" charset="0"/>
              </a:rPr>
              <a:t>Per la maggior parte del tempo utilizzeremo lo scanner per recuperare stringhe, ma può capitarci di dover recuperare altri tipi di dati ad esempio numeri interi o decimali.</a:t>
            </a:r>
            <a:endParaRPr lang="it-IT" b="0" i="0" dirty="0">
              <a:solidFill>
                <a:srgbClr val="000000"/>
              </a:solidFill>
              <a:effectLst/>
              <a:latin typeface="Inconsolata"/>
            </a:endParaRP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179</a:t>
            </a:fld>
            <a:endParaRPr lang="it-IT"/>
          </a:p>
        </p:txBody>
      </p:sp>
    </p:spTree>
    <p:extLst>
      <p:ext uri="{BB962C8B-B14F-4D97-AF65-F5344CB8AC3E}">
        <p14:creationId xmlns:p14="http://schemas.microsoft.com/office/powerpoint/2010/main" val="165649686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180</a:t>
            </a:fld>
            <a:endParaRPr lang="it-IT"/>
          </a:p>
        </p:txBody>
      </p:sp>
    </p:spTree>
    <p:extLst>
      <p:ext uri="{BB962C8B-B14F-4D97-AF65-F5344CB8AC3E}">
        <p14:creationId xmlns:p14="http://schemas.microsoft.com/office/powerpoint/2010/main" val="2073995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t>Polimorfismo</a:t>
            </a:r>
          </a:p>
          <a:p>
            <a:pPr marL="247650" lvl="1" indent="0">
              <a:buNone/>
            </a:pPr>
            <a:r>
              <a:rPr lang="it-IT" sz="1600" dirty="0"/>
              <a:t>L’invocazione di uno stesso metodo può portare a scenari diversi in base a:</a:t>
            </a:r>
          </a:p>
          <a:p>
            <a:pPr lvl="1"/>
            <a:r>
              <a:rPr lang="it-IT" sz="1600" dirty="0"/>
              <a:t>L’oggetto che richiama il metodo  (</a:t>
            </a:r>
            <a:r>
              <a:rPr lang="it-IT" sz="1600" dirty="0" err="1"/>
              <a:t>overloading</a:t>
            </a:r>
            <a:r>
              <a:rPr lang="it-IT" sz="1600" dirty="0"/>
              <a:t>)</a:t>
            </a:r>
          </a:p>
          <a:p>
            <a:pPr lvl="1"/>
            <a:r>
              <a:rPr lang="it-IT" sz="1600" dirty="0"/>
              <a:t>I parametri passati come argomento (caso classico dei costruttori multipli caso della diapositiva)</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20</a:t>
            </a:fld>
            <a:endParaRPr lang="it-IT"/>
          </a:p>
        </p:txBody>
      </p:sp>
    </p:spTree>
    <p:extLst>
      <p:ext uri="{BB962C8B-B14F-4D97-AF65-F5344CB8AC3E}">
        <p14:creationId xmlns:p14="http://schemas.microsoft.com/office/powerpoint/2010/main" val="1456293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ts val="600"/>
              </a:spcBef>
              <a:spcAft>
                <a:spcPts val="600"/>
              </a:spcAft>
            </a:pPr>
            <a:r>
              <a:rPr lang="it-IT" dirty="0"/>
              <a:t>Permette di rendere possibile una migliore rappresentazione all’interno dei nostri programmi delle entità del </a:t>
            </a:r>
            <a:r>
              <a:rPr lang="it-IT" b="1" dirty="0"/>
              <a:t>mondo reale </a:t>
            </a:r>
          </a:p>
          <a:p>
            <a:pPr>
              <a:spcBef>
                <a:spcPts val="600"/>
              </a:spcBef>
              <a:spcAft>
                <a:spcPts val="600"/>
              </a:spcAft>
            </a:pPr>
            <a:r>
              <a:rPr lang="it-IT" dirty="0"/>
              <a:t>Riduce i costi di sviluppo e manutenzione (favorisce le modifiche) soprattutto per i progetti </a:t>
            </a:r>
            <a:r>
              <a:rPr lang="it-IT" b="1" dirty="0"/>
              <a:t>software grandi e complessi</a:t>
            </a:r>
          </a:p>
          <a:p>
            <a:pPr>
              <a:spcBef>
                <a:spcPts val="600"/>
              </a:spcBef>
              <a:spcAft>
                <a:spcPts val="600"/>
              </a:spcAft>
            </a:pPr>
            <a:r>
              <a:rPr lang="it-IT" dirty="0"/>
              <a:t>Riduce la possibilità di </a:t>
            </a:r>
            <a:r>
              <a:rPr lang="it-IT" b="1" dirty="0"/>
              <a:t>errori</a:t>
            </a:r>
          </a:p>
          <a:p>
            <a:pPr>
              <a:spcBef>
                <a:spcPts val="600"/>
              </a:spcBef>
              <a:spcAft>
                <a:spcPts val="600"/>
              </a:spcAft>
            </a:pPr>
            <a:r>
              <a:rPr lang="it-IT" dirty="0"/>
              <a:t>Favorisce il </a:t>
            </a:r>
            <a:r>
              <a:rPr lang="it-IT" b="1" dirty="0"/>
              <a:t>riuso</a:t>
            </a:r>
            <a:r>
              <a:rPr lang="it-IT" dirty="0"/>
              <a:t> del codice </a:t>
            </a:r>
          </a:p>
          <a:p>
            <a:pPr>
              <a:spcBef>
                <a:spcPts val="600"/>
              </a:spcBef>
              <a:spcAft>
                <a:spcPts val="600"/>
              </a:spcAft>
            </a:pPr>
            <a:r>
              <a:rPr lang="it-IT" dirty="0"/>
              <a:t>Grazie alla divisione del programma in singole parti (oggetti) indipendenti, favorisce la modularità e </a:t>
            </a:r>
            <a:r>
              <a:rPr lang="it-IT" b="1" dirty="0"/>
              <a:t>decomposizione</a:t>
            </a:r>
            <a:r>
              <a:rPr lang="it-IT" dirty="0"/>
              <a:t> del codice per lavorare in Team su progetti di larga scala in maniera distribuita</a:t>
            </a:r>
          </a:p>
          <a:p>
            <a:pPr>
              <a:spcBef>
                <a:spcPts val="600"/>
              </a:spcBef>
              <a:spcAft>
                <a:spcPts val="600"/>
              </a:spcAft>
            </a:pPr>
            <a:r>
              <a:rPr lang="it-IT" dirty="0"/>
              <a:t>Favorisce la possibilità di aggiungere nuove funzionalità al programma riducendo le modifiche necessarie e senza andare a compromettere il funzionamento del programma</a:t>
            </a:r>
          </a:p>
          <a:p>
            <a:pPr>
              <a:spcBef>
                <a:spcPts val="600"/>
              </a:spcBef>
              <a:spcAft>
                <a:spcPts val="600"/>
              </a:spcAft>
            </a:pPr>
            <a:r>
              <a:rPr lang="it-IT" dirty="0"/>
              <a:t>Information </a:t>
            </a:r>
            <a:r>
              <a:rPr lang="it-IT" dirty="0" err="1"/>
              <a:t>Hiding</a:t>
            </a:r>
            <a:r>
              <a:rPr lang="it-IT" dirty="0"/>
              <a:t> che abbiamo visto prima (nascondere la complessità del codice)</a:t>
            </a:r>
          </a:p>
          <a:p>
            <a:pPr>
              <a:spcBef>
                <a:spcPts val="600"/>
              </a:spcBef>
              <a:spcAft>
                <a:spcPts val="600"/>
              </a:spcAft>
            </a:pPr>
            <a:r>
              <a:rPr lang="it-IT" dirty="0"/>
              <a:t>Favorisce la scrittura della </a:t>
            </a:r>
            <a:r>
              <a:rPr lang="it-IT" b="1" dirty="0"/>
              <a:t>documentazione</a:t>
            </a:r>
            <a:r>
              <a:rPr lang="it-IT" dirty="0"/>
              <a:t> del software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21</a:t>
            </a:fld>
            <a:endParaRPr lang="it-IT"/>
          </a:p>
        </p:txBody>
      </p:sp>
    </p:spTree>
    <p:extLst>
      <p:ext uri="{BB962C8B-B14F-4D97-AF65-F5344CB8AC3E}">
        <p14:creationId xmlns:p14="http://schemas.microsoft.com/office/powerpoint/2010/main" val="417127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a:t>
            </a:fld>
            <a:endParaRPr lang="it-IT"/>
          </a:p>
        </p:txBody>
      </p:sp>
    </p:spTree>
    <p:extLst>
      <p:ext uri="{BB962C8B-B14F-4D97-AF65-F5344CB8AC3E}">
        <p14:creationId xmlns:p14="http://schemas.microsoft.com/office/powerpoint/2010/main" val="2176786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spcBef>
                <a:spcPct val="20000"/>
              </a:spcBef>
              <a:spcAft>
                <a:spcPts val="600"/>
              </a:spcAft>
              <a:buClr>
                <a:schemeClr val="bg1"/>
              </a:buClr>
              <a:buFont typeface="Arial"/>
              <a:buNone/>
            </a:pPr>
            <a:r>
              <a:rPr lang="it-IT" dirty="0">
                <a:latin typeface="+mn-lt"/>
                <a:ea typeface="+mn-ea"/>
                <a:cs typeface="+mn-cs"/>
              </a:rPr>
              <a:t>Verso gli inizi degli anni 90 </a:t>
            </a:r>
            <a:r>
              <a:rPr lang="it-IT" b="0" i="0" dirty="0">
                <a:solidFill>
                  <a:srgbClr val="666666"/>
                </a:solidFill>
                <a:effectLst/>
                <a:latin typeface="Arial" panose="020B0604020202020204" pitchFamily="34" charset="0"/>
              </a:rPr>
              <a:t>un team di 12 ingegneri della </a:t>
            </a:r>
            <a:r>
              <a:rPr lang="it-IT" b="0" i="1" dirty="0" err="1">
                <a:solidFill>
                  <a:srgbClr val="666666"/>
                </a:solidFill>
                <a:effectLst/>
                <a:latin typeface="Arial" panose="020B0604020202020204" pitchFamily="34" charset="0"/>
              </a:rPr>
              <a:t>Sun</a:t>
            </a:r>
            <a:r>
              <a:rPr lang="it-IT" b="0" i="1" dirty="0">
                <a:solidFill>
                  <a:srgbClr val="666666"/>
                </a:solidFill>
                <a:effectLst/>
                <a:latin typeface="Arial" panose="020B0604020202020204" pitchFamily="34" charset="0"/>
              </a:rPr>
              <a:t> </a:t>
            </a:r>
            <a:r>
              <a:rPr lang="it-IT" b="0" i="1" dirty="0" err="1">
                <a:solidFill>
                  <a:srgbClr val="666666"/>
                </a:solidFill>
                <a:effectLst/>
                <a:latin typeface="Arial" panose="020B0604020202020204" pitchFamily="34" charset="0"/>
              </a:rPr>
              <a:t>Microsystems</a:t>
            </a:r>
            <a:r>
              <a:rPr lang="it-IT" b="0" i="0" dirty="0">
                <a:solidFill>
                  <a:srgbClr val="666666"/>
                </a:solidFill>
                <a:effectLst/>
                <a:latin typeface="Arial" panose="020B0604020202020204" pitchFamily="34" charset="0"/>
              </a:rPr>
              <a:t>, guidato da </a:t>
            </a:r>
            <a:r>
              <a:rPr lang="it-IT" b="0" i="1" dirty="0">
                <a:solidFill>
                  <a:srgbClr val="666666"/>
                </a:solidFill>
                <a:effectLst/>
                <a:latin typeface="Arial" panose="020B0604020202020204" pitchFamily="34" charset="0"/>
              </a:rPr>
              <a:t>James </a:t>
            </a:r>
            <a:r>
              <a:rPr lang="it-IT" b="0" i="1" dirty="0" err="1">
                <a:solidFill>
                  <a:srgbClr val="666666"/>
                </a:solidFill>
                <a:effectLst/>
                <a:latin typeface="Arial" panose="020B0604020202020204" pitchFamily="34" charset="0"/>
              </a:rPr>
              <a:t>Gosling</a:t>
            </a:r>
            <a:r>
              <a:rPr lang="it-IT" b="0" i="0" dirty="0">
                <a:solidFill>
                  <a:srgbClr val="666666"/>
                </a:solidFill>
                <a:effectLst/>
                <a:latin typeface="Arial" panose="020B0604020202020204" pitchFamily="34" charset="0"/>
              </a:rPr>
              <a:t>, inizia la progettazione di un nuovo linguaggio dedicato alla programmazione di piccoli apparecchi elettronici. Inizialmente il progetto prende il nome di “</a:t>
            </a:r>
            <a:r>
              <a:rPr lang="it-IT" b="0" i="1" dirty="0" err="1">
                <a:solidFill>
                  <a:srgbClr val="666666"/>
                </a:solidFill>
                <a:effectLst/>
                <a:latin typeface="Arial" panose="020B0604020202020204" pitchFamily="34" charset="0"/>
              </a:rPr>
              <a:t>Oak</a:t>
            </a:r>
            <a:r>
              <a:rPr lang="it-IT" b="0" i="1" dirty="0">
                <a:solidFill>
                  <a:srgbClr val="666666"/>
                </a:solidFill>
                <a:effectLst/>
                <a:latin typeface="Arial" panose="020B0604020202020204" pitchFamily="34" charset="0"/>
              </a:rPr>
              <a:t> Project</a:t>
            </a:r>
            <a:r>
              <a:rPr lang="it-IT" b="0" i="0" dirty="0">
                <a:solidFill>
                  <a:srgbClr val="666666"/>
                </a:solidFill>
                <a:effectLst/>
                <a:latin typeface="Arial" panose="020B0604020202020204" pitchFamily="34" charset="0"/>
              </a:rPr>
              <a:t>” (quercia). Diciamo che si ispirarono ad una grande quercia che potevano vedere dalle finestre dei loro uffici. Però presto, dato che esisteva già un linguaggio con quel nome furono costretti a cambiarlo. E allora durante una pausa caffè maturarono l’idea di chiamarlo “</a:t>
            </a:r>
            <a:r>
              <a:rPr lang="it-IT" b="1" i="0" dirty="0">
                <a:solidFill>
                  <a:srgbClr val="666666"/>
                </a:solidFill>
                <a:effectLst/>
                <a:latin typeface="Arial" panose="020B0604020202020204" pitchFamily="34" charset="0"/>
              </a:rPr>
              <a:t>Java</a:t>
            </a:r>
            <a:r>
              <a:rPr lang="it-IT" b="0" i="0" dirty="0">
                <a:solidFill>
                  <a:srgbClr val="666666"/>
                </a:solidFill>
                <a:effectLst/>
                <a:latin typeface="Arial" panose="020B0604020202020204" pitchFamily="34" charset="0"/>
              </a:rPr>
              <a:t>”, come la qualità del caffè che bevevano in grandi quantità in quei giorni di lavoro intenso</a:t>
            </a:r>
            <a:endParaRPr lang="it-IT" dirty="0">
              <a:latin typeface="+mn-lt"/>
              <a:ea typeface="+mn-ea"/>
              <a:cs typeface="+mn-cs"/>
            </a:endParaRPr>
          </a:p>
          <a:p>
            <a:pPr marL="0" marR="0" lvl="0" indent="0" algn="l" defTabSz="457200" rtl="0" eaLnBrk="1" fontAlgn="base" latinLnBrk="0" hangingPunct="1">
              <a:lnSpc>
                <a:spcPct val="100000"/>
              </a:lnSpc>
              <a:spcBef>
                <a:spcPct val="20000"/>
              </a:spcBef>
              <a:spcAft>
                <a:spcPts val="600"/>
              </a:spcAft>
              <a:buClr>
                <a:schemeClr val="bg1"/>
              </a:buClr>
              <a:buSzTx/>
              <a:buFont typeface="Arial"/>
              <a:buNone/>
              <a:tabLst/>
              <a:defRPr/>
            </a:pPr>
            <a:r>
              <a:rPr lang="it-IT" dirty="0">
                <a:latin typeface="+mn-lt"/>
                <a:ea typeface="+mn-ea"/>
                <a:cs typeface="+mn-cs"/>
              </a:rPr>
              <a:t>L’obiettivo della SUN era </a:t>
            </a:r>
            <a:r>
              <a:rPr lang="it-IT" b="0" i="0" dirty="0">
                <a:solidFill>
                  <a:srgbClr val="666666"/>
                </a:solidFill>
                <a:effectLst/>
                <a:latin typeface="Arial" panose="020B0604020202020204" pitchFamily="34" charset="0"/>
              </a:rPr>
              <a:t>produrre un linguaggio</a:t>
            </a:r>
          </a:p>
          <a:p>
            <a:pPr marL="171450" marR="0" lvl="0" indent="-171450" algn="l" defTabSz="457200" rtl="0" eaLnBrk="1" fontAlgn="base" latinLnBrk="0" hangingPunct="1">
              <a:lnSpc>
                <a:spcPct val="100000"/>
              </a:lnSpc>
              <a:spcBef>
                <a:spcPct val="20000"/>
              </a:spcBef>
              <a:spcAft>
                <a:spcPts val="600"/>
              </a:spcAft>
              <a:buClr>
                <a:schemeClr val="bg1"/>
              </a:buClr>
              <a:buSzTx/>
              <a:buFont typeface="Arial" panose="020B0604020202020204" pitchFamily="34" charset="0"/>
              <a:buChar char="•"/>
              <a:tabLst/>
              <a:defRPr/>
            </a:pPr>
            <a:r>
              <a:rPr lang="it-IT" b="0" i="0" dirty="0">
                <a:solidFill>
                  <a:srgbClr val="666666"/>
                </a:solidFill>
                <a:effectLst/>
                <a:latin typeface="Arial" panose="020B0604020202020204" pitchFamily="34" charset="0"/>
              </a:rPr>
              <a:t>Leggero</a:t>
            </a:r>
          </a:p>
          <a:p>
            <a:pPr marL="171450" marR="0" lvl="0" indent="-171450" algn="l" defTabSz="457200" rtl="0" eaLnBrk="1" fontAlgn="base" latinLnBrk="0" hangingPunct="1">
              <a:lnSpc>
                <a:spcPct val="100000"/>
              </a:lnSpc>
              <a:spcBef>
                <a:spcPct val="20000"/>
              </a:spcBef>
              <a:spcAft>
                <a:spcPts val="600"/>
              </a:spcAft>
              <a:buClr>
                <a:schemeClr val="bg1"/>
              </a:buClr>
              <a:buSzTx/>
              <a:buFont typeface="Arial" panose="020B0604020202020204" pitchFamily="34" charset="0"/>
              <a:buChar char="•"/>
              <a:tabLst/>
              <a:defRPr/>
            </a:pPr>
            <a:r>
              <a:rPr lang="it-IT" b="0" i="0" dirty="0">
                <a:solidFill>
                  <a:srgbClr val="666666"/>
                </a:solidFill>
                <a:effectLst/>
                <a:latin typeface="Arial" panose="020B0604020202020204" pitchFamily="34" charset="0"/>
              </a:rPr>
              <a:t>Svincolato dalla particolare architettura hardware</a:t>
            </a:r>
          </a:p>
          <a:p>
            <a:pPr marL="171450" marR="0" lvl="0" indent="-171450" algn="l" defTabSz="457200" rtl="0" eaLnBrk="1" fontAlgn="base" latinLnBrk="0" hangingPunct="1">
              <a:lnSpc>
                <a:spcPct val="100000"/>
              </a:lnSpc>
              <a:spcBef>
                <a:spcPct val="20000"/>
              </a:spcBef>
              <a:spcAft>
                <a:spcPts val="600"/>
              </a:spcAft>
              <a:buClr>
                <a:schemeClr val="bg1"/>
              </a:buClr>
              <a:buSzTx/>
              <a:buFont typeface="Arial" panose="020B0604020202020204" pitchFamily="34" charset="0"/>
              <a:buChar char="•"/>
              <a:tabLst/>
              <a:defRPr/>
            </a:pPr>
            <a:r>
              <a:rPr lang="it-IT" b="0" i="0" dirty="0">
                <a:solidFill>
                  <a:srgbClr val="666666"/>
                </a:solidFill>
                <a:effectLst/>
                <a:latin typeface="Arial" panose="020B0604020202020204" pitchFamily="34" charset="0"/>
              </a:rPr>
              <a:t>In grado di funzionare con poche risorse e poca memoria.</a:t>
            </a:r>
            <a:endParaRPr lang="it-IT" dirty="0">
              <a:latin typeface="+mn-lt"/>
              <a:ea typeface="+mn-ea"/>
              <a:cs typeface="+mn-cs"/>
            </a:endParaRPr>
          </a:p>
          <a:p>
            <a:pPr marL="0" indent="0">
              <a:spcBef>
                <a:spcPct val="20000"/>
              </a:spcBef>
              <a:spcAft>
                <a:spcPts val="600"/>
              </a:spcAft>
              <a:buClr>
                <a:schemeClr val="bg1"/>
              </a:buClr>
              <a:buFont typeface="Arial"/>
              <a:buNone/>
            </a:pPr>
            <a:r>
              <a:rPr lang="it-IT" dirty="0">
                <a:latin typeface="+mn-lt"/>
                <a:ea typeface="+mn-ea"/>
                <a:cs typeface="+mn-cs"/>
              </a:rPr>
              <a:t>Il fine della </a:t>
            </a:r>
            <a:r>
              <a:rPr lang="it-IT" dirty="0" err="1">
                <a:latin typeface="+mn-lt"/>
                <a:ea typeface="+mn-ea"/>
                <a:cs typeface="+mn-cs"/>
              </a:rPr>
              <a:t>sun</a:t>
            </a:r>
            <a:r>
              <a:rPr lang="it-IT" dirty="0">
                <a:latin typeface="+mn-lt"/>
                <a:ea typeface="+mn-ea"/>
                <a:cs typeface="+mn-cs"/>
              </a:rPr>
              <a:t> in quegli anni era quello di usarlo per la programmazione di elettrodomestici intelligenti come ad esempio la tv (domotica)</a:t>
            </a:r>
          </a:p>
          <a:p>
            <a:pPr marL="0" indent="0">
              <a:spcBef>
                <a:spcPct val="20000"/>
              </a:spcBef>
              <a:spcAft>
                <a:spcPts val="600"/>
              </a:spcAft>
              <a:buClr>
                <a:schemeClr val="bg1"/>
              </a:buClr>
              <a:buFont typeface="Arial"/>
              <a:buNone/>
            </a:pPr>
            <a:r>
              <a:rPr lang="it-IT" dirty="0">
                <a:latin typeface="+mn-lt"/>
                <a:ea typeface="+mn-ea"/>
                <a:cs typeface="+mn-cs"/>
              </a:rPr>
              <a:t>La domotica era ancora poco sviluppata e il progetto fallì miseramente</a:t>
            </a:r>
          </a:p>
          <a:p>
            <a:pPr marL="0" indent="0">
              <a:spcBef>
                <a:spcPct val="20000"/>
              </a:spcBef>
              <a:spcAft>
                <a:spcPts val="600"/>
              </a:spcAft>
              <a:buClr>
                <a:schemeClr val="bg1"/>
              </a:buClr>
              <a:buFont typeface="Arial"/>
              <a:buNone/>
            </a:pPr>
            <a:r>
              <a:rPr lang="it-IT" dirty="0">
                <a:latin typeface="+mn-lt"/>
                <a:ea typeface="+mn-ea"/>
                <a:cs typeface="+mn-cs"/>
              </a:rPr>
              <a:t>Quando presentarono il primo prototipo di apparecchio elettronico (una specie di tablet molto più pesante di quelli attuali per palinsesto tv), nessuno fu interessato a finanziare il progetto.</a:t>
            </a:r>
          </a:p>
          <a:p>
            <a:pPr marL="0" indent="0">
              <a:spcBef>
                <a:spcPct val="20000"/>
              </a:spcBef>
              <a:spcAft>
                <a:spcPts val="600"/>
              </a:spcAft>
              <a:buClr>
                <a:schemeClr val="bg1"/>
              </a:buClr>
              <a:buFont typeface="Arial"/>
              <a:buNone/>
            </a:pPr>
            <a:r>
              <a:rPr lang="it-IT" dirty="0">
                <a:latin typeface="+mn-lt"/>
                <a:ea typeface="+mn-ea"/>
                <a:cs typeface="+mn-cs"/>
              </a:rPr>
              <a:t>Però la parte del progetto relativa al nuovo linguaggio rimase vivo: sembrò molto interessante per altri sviluppi.</a:t>
            </a:r>
          </a:p>
          <a:p>
            <a:r>
              <a:rPr lang="it-IT" dirty="0"/>
              <a:t>La svolta nel 1994 – Viene presentato </a:t>
            </a:r>
            <a:r>
              <a:rPr lang="it-IT" dirty="0" err="1"/>
              <a:t>HotJava</a:t>
            </a:r>
            <a:r>
              <a:rPr lang="it-IT" dirty="0"/>
              <a:t> (browser scritto completamente in java e in grado di eseguire codice java contenuto in pagine web – che oggi chiameremmo applet) Rivoluziona Internet</a:t>
            </a:r>
          </a:p>
          <a:p>
            <a:r>
              <a:rPr lang="it-IT" dirty="0"/>
              <a:t>La prima Java Virtual Machine (JVM) su un browser</a:t>
            </a:r>
          </a:p>
          <a:p>
            <a:r>
              <a:rPr lang="it-IT" dirty="0"/>
              <a:t>Netscape fiuta la novità e decide di inserire una JVM sul proprio browser e favorisce la diffusione di questo nuovo modello (veicolo fondamentale per la diffusione di java)</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a:t>Immaginate la novità: con le Applet le pagine web diventarono interattive a livello client, cioè le applicazioni vengono eseguite direttamente sulla macchina dell'utente di internet e non su un server remoto.</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a:t>Per esempio gli utenti poterono utilizzare giochi direttamente sulle pagine web e oppure chat dinamiche e interattive.</a:t>
            </a:r>
          </a:p>
          <a:p>
            <a:endParaRPr lang="it-IT" dirty="0"/>
          </a:p>
          <a:p>
            <a:endParaRPr lang="it-IT" dirty="0"/>
          </a:p>
          <a:p>
            <a:pPr marL="0" marR="0" lvl="0" indent="0" algn="l" defTabSz="457200" rtl="0" eaLnBrk="1" fontAlgn="base" latinLnBrk="0" hangingPunct="1">
              <a:lnSpc>
                <a:spcPct val="100000"/>
              </a:lnSpc>
              <a:spcBef>
                <a:spcPct val="20000"/>
              </a:spcBef>
              <a:spcAft>
                <a:spcPts val="600"/>
              </a:spcAft>
              <a:buClr>
                <a:schemeClr val="bg1"/>
              </a:buClr>
              <a:buSzTx/>
              <a:buFont typeface="Arial"/>
              <a:buNone/>
              <a:tabLst/>
              <a:defRPr/>
            </a:pPr>
            <a:endParaRPr lang="it-IT" dirty="0"/>
          </a:p>
          <a:p>
            <a:pPr marL="0" indent="0">
              <a:spcBef>
                <a:spcPct val="20000"/>
              </a:spcBef>
              <a:spcAft>
                <a:spcPts val="600"/>
              </a:spcAft>
              <a:buClr>
                <a:schemeClr val="bg1"/>
              </a:buClr>
              <a:buFont typeface="Arial"/>
              <a:buNone/>
            </a:pPr>
            <a:endParaRPr lang="it-IT" dirty="0">
              <a:latin typeface="+mn-lt"/>
              <a:ea typeface="+mn-ea"/>
              <a:cs typeface="+mn-cs"/>
            </a:endParaRPr>
          </a:p>
          <a:p>
            <a:pPr marL="0" indent="0">
              <a:spcBef>
                <a:spcPct val="20000"/>
              </a:spcBef>
              <a:spcAft>
                <a:spcPts val="600"/>
              </a:spcAft>
              <a:buClr>
                <a:schemeClr val="bg1"/>
              </a:buClr>
              <a:buFont typeface="Arial"/>
              <a:buNone/>
            </a:pPr>
            <a:endParaRPr lang="it-IT" dirty="0">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22</a:t>
            </a:fld>
            <a:endParaRPr lang="it-IT"/>
          </a:p>
        </p:txBody>
      </p:sp>
    </p:spTree>
    <p:extLst>
      <p:ext uri="{BB962C8B-B14F-4D97-AF65-F5344CB8AC3E}">
        <p14:creationId xmlns:p14="http://schemas.microsoft.com/office/powerpoint/2010/main" val="365787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Partendo dagli obiettivi del linguaggio</a:t>
            </a:r>
          </a:p>
          <a:p>
            <a:pPr marL="171450" marR="0" lvl="0" indent="-171450" algn="l" defTabSz="457200" rtl="0" eaLnBrk="1" fontAlgn="base" latinLnBrk="0" hangingPunct="1">
              <a:lnSpc>
                <a:spcPct val="100000"/>
              </a:lnSpc>
              <a:spcBef>
                <a:spcPct val="20000"/>
              </a:spcBef>
              <a:spcAft>
                <a:spcPts val="600"/>
              </a:spcAft>
              <a:buClr>
                <a:schemeClr val="bg1"/>
              </a:buClr>
              <a:buSzTx/>
              <a:buFont typeface="Arial" panose="020B0604020202020204" pitchFamily="34" charset="0"/>
              <a:buChar char="•"/>
              <a:tabLst/>
              <a:defRPr/>
            </a:pPr>
            <a:r>
              <a:rPr lang="it-IT" b="0" i="0" dirty="0">
                <a:solidFill>
                  <a:srgbClr val="666666"/>
                </a:solidFill>
                <a:effectLst/>
                <a:latin typeface="Arial" panose="020B0604020202020204" pitchFamily="34" charset="0"/>
              </a:rPr>
              <a:t>Leggero e semplice</a:t>
            </a:r>
          </a:p>
          <a:p>
            <a:pPr marL="171450" marR="0" lvl="0" indent="-171450" algn="l" defTabSz="457200" rtl="0" eaLnBrk="1" fontAlgn="base" latinLnBrk="0" hangingPunct="1">
              <a:lnSpc>
                <a:spcPct val="100000"/>
              </a:lnSpc>
              <a:spcBef>
                <a:spcPct val="20000"/>
              </a:spcBef>
              <a:spcAft>
                <a:spcPts val="600"/>
              </a:spcAft>
              <a:buClr>
                <a:schemeClr val="bg1"/>
              </a:buClr>
              <a:buSzTx/>
              <a:buFont typeface="Arial" panose="020B0604020202020204" pitchFamily="34" charset="0"/>
              <a:buChar char="•"/>
              <a:tabLst/>
              <a:defRPr/>
            </a:pPr>
            <a:r>
              <a:rPr lang="it-IT" b="0" i="0" dirty="0">
                <a:solidFill>
                  <a:srgbClr val="666666"/>
                </a:solidFill>
                <a:effectLst/>
                <a:latin typeface="Arial" panose="020B0604020202020204" pitchFamily="34" charset="0"/>
              </a:rPr>
              <a:t>Svincolato dalla particolare architettura hardware</a:t>
            </a:r>
          </a:p>
          <a:p>
            <a:pPr marL="171450" marR="0" lvl="0" indent="-171450" algn="l" defTabSz="457200" rtl="0" eaLnBrk="1" fontAlgn="base" latinLnBrk="0" hangingPunct="1">
              <a:lnSpc>
                <a:spcPct val="100000"/>
              </a:lnSpc>
              <a:spcBef>
                <a:spcPct val="20000"/>
              </a:spcBef>
              <a:spcAft>
                <a:spcPts val="600"/>
              </a:spcAft>
              <a:buClr>
                <a:schemeClr val="bg1"/>
              </a:buClr>
              <a:buSzTx/>
              <a:buFont typeface="Arial" panose="020B0604020202020204" pitchFamily="34" charset="0"/>
              <a:buChar char="•"/>
              <a:tabLst/>
              <a:defRPr/>
            </a:pPr>
            <a:r>
              <a:rPr lang="it-IT" b="0" i="0" dirty="0">
                <a:solidFill>
                  <a:srgbClr val="666666"/>
                </a:solidFill>
                <a:effectLst/>
                <a:latin typeface="Arial" panose="020B0604020202020204" pitchFamily="34" charset="0"/>
              </a:rPr>
              <a:t>In grado di funzionare con poche risorse e poca memoria.</a:t>
            </a:r>
            <a:endParaRPr lang="it-IT" dirty="0">
              <a:latin typeface="+mn-lt"/>
              <a:ea typeface="+mn-ea"/>
              <a:cs typeface="+mn-cs"/>
            </a:endParaRPr>
          </a:p>
          <a:p>
            <a:r>
              <a:rPr lang="it-IT" dirty="0"/>
              <a:t>Vediamo come sono stati raggiunti</a:t>
            </a:r>
          </a:p>
          <a:p>
            <a:pPr marL="0" indent="0">
              <a:buNone/>
            </a:pPr>
            <a:r>
              <a:rPr lang="it-IT" b="1" dirty="0"/>
              <a:t>Java Virtual Machine </a:t>
            </a:r>
            <a:r>
              <a:rPr lang="it-IT" dirty="0"/>
              <a:t>interpreta il </a:t>
            </a:r>
            <a:r>
              <a:rPr lang="it-IT" b="1" dirty="0" err="1"/>
              <a:t>Bytecode</a:t>
            </a:r>
            <a:r>
              <a:rPr lang="it-IT" dirty="0"/>
              <a:t> (codice intermedio) e interagisce col Sistema Operativo</a:t>
            </a:r>
          </a:p>
          <a:p>
            <a:pPr marL="0" indent="0">
              <a:buNone/>
            </a:pPr>
            <a:endParaRPr lang="it-IT" dirty="0"/>
          </a:p>
          <a:p>
            <a:pPr marL="0" indent="0">
              <a:buNone/>
            </a:pPr>
            <a:r>
              <a:rPr lang="it-IT" b="1" dirty="0"/>
              <a:t>Garbage Collection </a:t>
            </a:r>
            <a:r>
              <a:rPr lang="it-IT" dirty="0"/>
              <a:t>sistema di gestione della memoria in cui automaticamente la memoria viene assegnata e rilasciata a seconda delle esigenze del programma</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23</a:t>
            </a:fld>
            <a:endParaRPr lang="it-IT"/>
          </a:p>
        </p:txBody>
      </p:sp>
    </p:spTree>
    <p:extLst>
      <p:ext uri="{BB962C8B-B14F-4D97-AF65-F5344CB8AC3E}">
        <p14:creationId xmlns:p14="http://schemas.microsoft.com/office/powerpoint/2010/main" val="2903701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24</a:t>
            </a:fld>
            <a:endParaRPr lang="it-IT"/>
          </a:p>
        </p:txBody>
      </p:sp>
    </p:spTree>
    <p:extLst>
      <p:ext uri="{BB962C8B-B14F-4D97-AF65-F5344CB8AC3E}">
        <p14:creationId xmlns:p14="http://schemas.microsoft.com/office/powerpoint/2010/main" val="2583686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nSpc>
                <a:spcPct val="150000"/>
              </a:lnSpc>
              <a:buNone/>
            </a:pPr>
            <a:r>
              <a:rPr lang="it-IT" sz="1200" dirty="0"/>
              <a:t>Al contrario del C++</a:t>
            </a:r>
          </a:p>
          <a:p>
            <a:pPr marL="0" indent="0">
              <a:lnSpc>
                <a:spcPct val="150000"/>
              </a:lnSpc>
              <a:buNone/>
            </a:pPr>
            <a:r>
              <a:rPr lang="it-IT" sz="1200" dirty="0"/>
              <a:t>Molto simile al C (strutture di controllo, operatori…)</a:t>
            </a:r>
          </a:p>
          <a:p>
            <a:pPr marL="0" marR="0" lvl="0" indent="0" algn="l" defTabSz="457200" rtl="0" eaLnBrk="1" fontAlgn="base" latinLnBrk="0" hangingPunct="1">
              <a:lnSpc>
                <a:spcPct val="150000"/>
              </a:lnSpc>
              <a:spcBef>
                <a:spcPct val="30000"/>
              </a:spcBef>
              <a:spcAft>
                <a:spcPct val="0"/>
              </a:spcAft>
              <a:buClrTx/>
              <a:buSzTx/>
              <a:buFontTx/>
              <a:buNone/>
              <a:tabLst/>
              <a:defRPr/>
            </a:pPr>
            <a:r>
              <a:rPr lang="it-IT" sz="1200" dirty="0"/>
              <a:t>WORA (</a:t>
            </a:r>
            <a:r>
              <a:rPr lang="it-IT" sz="1200" dirty="0" err="1"/>
              <a:t>write</a:t>
            </a:r>
            <a:r>
              <a:rPr lang="it-IT" sz="1200" dirty="0"/>
              <a:t> once, </a:t>
            </a:r>
            <a:r>
              <a:rPr lang="it-IT" sz="1200" dirty="0" err="1"/>
              <a:t>run</a:t>
            </a:r>
            <a:r>
              <a:rPr lang="it-IT" sz="1200" dirty="0"/>
              <a:t> </a:t>
            </a:r>
            <a:r>
              <a:rPr lang="it-IT" sz="1200" dirty="0" err="1"/>
              <a:t>anywhere</a:t>
            </a:r>
            <a:r>
              <a:rPr lang="it-IT" sz="1200" dirty="0"/>
              <a:t>, ossia "scrivi una volta, esegui ovunque")</a:t>
            </a:r>
            <a:endParaRPr lang="it-IT" dirty="0"/>
          </a:p>
          <a:p>
            <a:pPr marL="0" indent="0">
              <a:lnSpc>
                <a:spcPct val="150000"/>
              </a:lnSpc>
              <a:buNone/>
            </a:pPr>
            <a:r>
              <a:rPr lang="it-IT" sz="1200" dirty="0"/>
              <a:t>C++ deve adoperare librerie esterne</a:t>
            </a:r>
          </a:p>
          <a:p>
            <a:pPr marL="0" indent="0">
              <a:lnSpc>
                <a:spcPct val="150000"/>
              </a:lnSpc>
              <a:buNone/>
            </a:pPr>
            <a:r>
              <a:rPr lang="it-IT" sz="1200" dirty="0"/>
              <a:t>Subito adottato da sistemi bancari e Assicurazioni</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25</a:t>
            </a:fld>
            <a:endParaRPr lang="it-IT"/>
          </a:p>
        </p:txBody>
      </p:sp>
    </p:spTree>
    <p:extLst>
      <p:ext uri="{BB962C8B-B14F-4D97-AF65-F5344CB8AC3E}">
        <p14:creationId xmlns:p14="http://schemas.microsoft.com/office/powerpoint/2010/main" val="1868463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sz="1200" dirty="0"/>
              <a:t>Grazie anche al suo approccio ibrido (tra compilazione e interpretazione) è molto versatile.</a:t>
            </a:r>
          </a:p>
          <a:p>
            <a:pPr marL="0" indent="0">
              <a:buNone/>
            </a:pPr>
            <a:r>
              <a:rPr lang="it-IT" sz="1200" dirty="0"/>
              <a:t>Con Java si può creare software per :</a:t>
            </a:r>
          </a:p>
          <a:p>
            <a:pPr marL="0" indent="0">
              <a:buNone/>
            </a:pPr>
            <a:endParaRPr lang="it-IT" sz="1200" dirty="0"/>
          </a:p>
          <a:p>
            <a:r>
              <a:rPr lang="it-IT" dirty="0"/>
              <a:t>R</a:t>
            </a:r>
            <a:r>
              <a:rPr lang="it-IT" sz="1200" dirty="0"/>
              <a:t>ealizzare interfacce grafiche</a:t>
            </a:r>
          </a:p>
          <a:p>
            <a:r>
              <a:rPr lang="it-IT" dirty="0"/>
              <a:t>Gestione del Database</a:t>
            </a:r>
            <a:endParaRPr lang="it-IT" sz="1200" dirty="0"/>
          </a:p>
          <a:p>
            <a:r>
              <a:rPr lang="it-IT" dirty="0"/>
              <a:t>Elaborazione lato Server (</a:t>
            </a:r>
            <a:r>
              <a:rPr lang="it-IT" dirty="0" err="1"/>
              <a:t>servlet</a:t>
            </a:r>
            <a:r>
              <a:rPr lang="it-IT" dirty="0"/>
              <a:t>)</a:t>
            </a:r>
          </a:p>
          <a:p>
            <a:r>
              <a:rPr lang="it-IT" dirty="0"/>
              <a:t>Gestione file multimediali</a:t>
            </a:r>
          </a:p>
          <a:p>
            <a:r>
              <a:rPr lang="it-IT" sz="1200" dirty="0"/>
              <a:t>Applicazioni per smartphone e tablet</a:t>
            </a:r>
          </a:p>
          <a:p>
            <a:r>
              <a:rPr lang="it-IT" dirty="0"/>
              <a:t>Programmare dispositivi e sistemi di ogni genere (apparati di rete, elettrodomestici…)</a:t>
            </a:r>
          </a:p>
          <a:p>
            <a:r>
              <a:rPr lang="it-IT" sz="1200" dirty="0"/>
              <a:t>…</a:t>
            </a:r>
          </a:p>
          <a:p>
            <a:endParaRPr lang="it-IT" dirty="0"/>
          </a:p>
          <a:p>
            <a:pPr marL="0" indent="0">
              <a:buNone/>
            </a:pPr>
            <a:r>
              <a:rPr lang="it-IT" sz="1200" dirty="0"/>
              <a:t>Basta installare una JRE!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26</a:t>
            </a:fld>
            <a:endParaRPr lang="it-IT"/>
          </a:p>
        </p:txBody>
      </p:sp>
    </p:spTree>
    <p:extLst>
      <p:ext uri="{BB962C8B-B14F-4D97-AF65-F5344CB8AC3E}">
        <p14:creationId xmlns:p14="http://schemas.microsoft.com/office/powerpoint/2010/main" val="4102590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27</a:t>
            </a:fld>
            <a:endParaRPr lang="it-IT"/>
          </a:p>
        </p:txBody>
      </p:sp>
    </p:spTree>
    <p:extLst>
      <p:ext uri="{BB962C8B-B14F-4D97-AF65-F5344CB8AC3E}">
        <p14:creationId xmlns:p14="http://schemas.microsoft.com/office/powerpoint/2010/main" val="3636982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28</a:t>
            </a:fld>
            <a:endParaRPr lang="it-IT"/>
          </a:p>
        </p:txBody>
      </p:sp>
    </p:spTree>
    <p:extLst>
      <p:ext uri="{BB962C8B-B14F-4D97-AF65-F5344CB8AC3E}">
        <p14:creationId xmlns:p14="http://schemas.microsoft.com/office/powerpoint/2010/main" val="1122663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29</a:t>
            </a:fld>
            <a:endParaRPr lang="it-IT"/>
          </a:p>
        </p:txBody>
      </p:sp>
    </p:spTree>
    <p:extLst>
      <p:ext uri="{BB962C8B-B14F-4D97-AF65-F5344CB8AC3E}">
        <p14:creationId xmlns:p14="http://schemas.microsoft.com/office/powerpoint/2010/main" val="2957398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30</a:t>
            </a:fld>
            <a:endParaRPr lang="it-IT"/>
          </a:p>
        </p:txBody>
      </p:sp>
    </p:spTree>
    <p:extLst>
      <p:ext uri="{BB962C8B-B14F-4D97-AF65-F5344CB8AC3E}">
        <p14:creationId xmlns:p14="http://schemas.microsoft.com/office/powerpoint/2010/main" val="3009651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t>Variabili d’ambiente - </a:t>
            </a:r>
            <a:r>
              <a:rPr lang="it-IT" sz="1200" dirty="0" err="1"/>
              <a:t>path</a:t>
            </a:r>
            <a:endParaRPr lang="it-IT" sz="1200" dirty="0"/>
          </a:p>
          <a:p>
            <a:r>
              <a:rPr lang="it-IT" sz="1200" dirty="0"/>
              <a:t>java --</a:t>
            </a:r>
            <a:r>
              <a:rPr lang="it-IT" sz="1200" dirty="0" err="1"/>
              <a:t>version</a:t>
            </a:r>
            <a:endParaRPr lang="it-IT" sz="1200" dirty="0"/>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31</a:t>
            </a:fld>
            <a:endParaRPr lang="it-IT"/>
          </a:p>
        </p:txBody>
      </p:sp>
    </p:spTree>
    <p:extLst>
      <p:ext uri="{BB962C8B-B14F-4D97-AF65-F5344CB8AC3E}">
        <p14:creationId xmlns:p14="http://schemas.microsoft.com/office/powerpoint/2010/main" val="402679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a:t>
            </a:fld>
            <a:endParaRPr lang="it-IT"/>
          </a:p>
        </p:txBody>
      </p:sp>
    </p:spTree>
    <p:extLst>
      <p:ext uri="{BB962C8B-B14F-4D97-AF65-F5344CB8AC3E}">
        <p14:creationId xmlns:p14="http://schemas.microsoft.com/office/powerpoint/2010/main" val="1384192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Java </a:t>
            </a:r>
            <a:r>
              <a:rPr lang="it-IT" dirty="0" err="1"/>
              <a:t>Perspective</a:t>
            </a:r>
            <a:endParaRPr lang="it-IT" dirty="0"/>
          </a:p>
          <a:p>
            <a:r>
              <a:rPr lang="it-IT" dirty="0"/>
              <a:t>JRE</a:t>
            </a:r>
          </a:p>
          <a:p>
            <a:endParaRPr lang="it-IT"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Non include JRE (dall’ultima versione si!)</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32</a:t>
            </a:fld>
            <a:endParaRPr lang="it-IT"/>
          </a:p>
        </p:txBody>
      </p:sp>
    </p:spTree>
    <p:extLst>
      <p:ext uri="{BB962C8B-B14F-4D97-AF65-F5344CB8AC3E}">
        <p14:creationId xmlns:p14="http://schemas.microsoft.com/office/powerpoint/2010/main" val="2803295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Primo Progetto: Hello World</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err="1"/>
              <a:t>Autocompletamento</a:t>
            </a:r>
            <a:r>
              <a:rPr lang="it-IT" dirty="0"/>
              <a:t> dei comandi </a:t>
            </a:r>
            <a:r>
              <a:rPr lang="it-IT" dirty="0" err="1"/>
              <a:t>eclipse</a:t>
            </a:r>
            <a:endParaRPr lang="it-IT" dirty="0"/>
          </a:p>
          <a:p>
            <a:endParaRPr lang="it-IT" dirty="0"/>
          </a:p>
          <a:p>
            <a:r>
              <a:rPr lang="it-IT" dirty="0" err="1"/>
              <a:t>Run</a:t>
            </a:r>
            <a:r>
              <a:rPr lang="it-IT" dirty="0"/>
              <a:t> del Progetto</a:t>
            </a:r>
          </a:p>
          <a:p>
            <a:r>
              <a:rPr lang="it-IT" dirty="0"/>
              <a:t>Debug</a:t>
            </a:r>
          </a:p>
          <a:p>
            <a:r>
              <a:rPr lang="it-IT" dirty="0" err="1"/>
              <a:t>Properties</a:t>
            </a:r>
            <a:r>
              <a:rPr lang="it-IT" dirty="0"/>
              <a:t> del progetto</a:t>
            </a:r>
          </a:p>
          <a:p>
            <a:r>
              <a:rPr lang="it-IT" dirty="0"/>
              <a:t>Cartelle del progetto</a:t>
            </a:r>
          </a:p>
          <a:p>
            <a:pPr marL="0" indent="0" fontAlgn="auto">
              <a:spcAft>
                <a:spcPts val="0"/>
              </a:spcAft>
              <a:buFont typeface="Arial"/>
              <a:buNone/>
            </a:pPr>
            <a:endParaRPr lang="it-IT" sz="1200" dirty="0">
              <a:solidFill>
                <a:srgbClr val="000000"/>
              </a:solidFill>
              <a:latin typeface="Consolas" panose="020B0609020204030204" pitchFamily="49" charset="0"/>
            </a:endParaRPr>
          </a:p>
          <a:p>
            <a:pPr marL="0" indent="0" fontAlgn="auto">
              <a:spcAft>
                <a:spcPts val="0"/>
              </a:spcAft>
              <a:buFont typeface="Arial"/>
              <a:buNone/>
            </a:pPr>
            <a:r>
              <a:rPr lang="it-IT" sz="1200" dirty="0" err="1">
                <a:solidFill>
                  <a:srgbClr val="000000"/>
                </a:solidFill>
                <a:latin typeface="Consolas" panose="020B0609020204030204" pitchFamily="49" charset="0"/>
              </a:rPr>
              <a:t>javac</a:t>
            </a:r>
            <a:r>
              <a:rPr lang="it-IT" sz="1200" dirty="0">
                <a:solidFill>
                  <a:srgbClr val="000000"/>
                </a:solidFill>
                <a:latin typeface="Consolas" panose="020B0609020204030204" pitchFamily="49" charset="0"/>
              </a:rPr>
              <a:t> -d . HelloWorld.java</a:t>
            </a:r>
          </a:p>
          <a:p>
            <a:pPr marL="0" indent="0" fontAlgn="auto">
              <a:spcAft>
                <a:spcPts val="0"/>
              </a:spcAft>
              <a:buFont typeface="Arial"/>
              <a:buNone/>
            </a:pPr>
            <a:r>
              <a:rPr lang="it-IT" sz="1200" dirty="0">
                <a:solidFill>
                  <a:srgbClr val="000000"/>
                </a:solidFill>
                <a:latin typeface="Consolas" panose="020B0609020204030204" pitchFamily="49" charset="0"/>
              </a:rPr>
              <a:t>java </a:t>
            </a:r>
            <a:r>
              <a:rPr lang="it-IT" sz="1200" dirty="0" err="1">
                <a:solidFill>
                  <a:srgbClr val="000000"/>
                </a:solidFill>
                <a:latin typeface="Consolas" panose="020B0609020204030204" pitchFamily="49" charset="0"/>
              </a:rPr>
              <a:t>HelloWorld</a:t>
            </a:r>
            <a:endParaRPr lang="it-IT" sz="1200" dirty="0">
              <a:solidFill>
                <a:srgbClr val="000000"/>
              </a:solidFill>
              <a:latin typeface="Consolas" panose="020B0609020204030204" pitchFamily="49" charset="0"/>
            </a:endParaRPr>
          </a:p>
          <a:p>
            <a:pPr marL="0" indent="0" fontAlgn="auto">
              <a:spcAft>
                <a:spcPts val="0"/>
              </a:spcAft>
              <a:buFont typeface="Arial"/>
              <a:buNone/>
            </a:pPr>
            <a:r>
              <a:rPr lang="it-IT" sz="1200" dirty="0" err="1">
                <a:solidFill>
                  <a:srgbClr val="000000"/>
                </a:solidFill>
                <a:latin typeface="Consolas" panose="020B0609020204030204" pitchFamily="49" charset="0"/>
              </a:rPr>
              <a:t>jar</a:t>
            </a:r>
            <a:r>
              <a:rPr lang="it-IT" sz="1200" dirty="0">
                <a:solidFill>
                  <a:srgbClr val="000000"/>
                </a:solidFill>
                <a:latin typeface="Consolas" panose="020B0609020204030204" pitchFamily="49" charset="0"/>
              </a:rPr>
              <a:t> </a:t>
            </a:r>
            <a:r>
              <a:rPr lang="it-IT" sz="1200" dirty="0" err="1">
                <a:solidFill>
                  <a:srgbClr val="000000"/>
                </a:solidFill>
                <a:latin typeface="Consolas" panose="020B0609020204030204" pitchFamily="49" charset="0"/>
              </a:rPr>
              <a:t>cf</a:t>
            </a:r>
            <a:r>
              <a:rPr lang="it-IT" sz="1200" dirty="0">
                <a:solidFill>
                  <a:srgbClr val="000000"/>
                </a:solidFill>
                <a:latin typeface="Consolas" panose="020B0609020204030204" pitchFamily="49" charset="0"/>
              </a:rPr>
              <a:t> primoprogramma.jar </a:t>
            </a:r>
            <a:r>
              <a:rPr lang="it-IT" sz="1200" dirty="0" err="1">
                <a:solidFill>
                  <a:srgbClr val="000000"/>
                </a:solidFill>
                <a:latin typeface="Consolas" panose="020B0609020204030204" pitchFamily="49" charset="0"/>
              </a:rPr>
              <a:t>my</a:t>
            </a:r>
            <a:endParaRPr lang="it-IT" sz="1200" dirty="0">
              <a:solidFill>
                <a:srgbClr val="000000"/>
              </a:solidFill>
              <a:latin typeface="Consolas" panose="020B0609020204030204" pitchFamily="49" charset="0"/>
            </a:endParaRPr>
          </a:p>
          <a:p>
            <a:pPr marL="0" indent="0" fontAlgn="auto">
              <a:spcAft>
                <a:spcPts val="0"/>
              </a:spcAft>
              <a:buFont typeface="Arial"/>
              <a:buNone/>
            </a:pPr>
            <a:r>
              <a:rPr lang="it-IT" sz="1200" dirty="0">
                <a:solidFill>
                  <a:srgbClr val="000000"/>
                </a:solidFill>
                <a:latin typeface="Consolas" panose="020B0609020204030204" pitchFamily="49" charset="0"/>
              </a:rPr>
              <a:t>java -</a:t>
            </a:r>
            <a:r>
              <a:rPr lang="it-IT" sz="1200" dirty="0" err="1">
                <a:solidFill>
                  <a:srgbClr val="000000"/>
                </a:solidFill>
                <a:latin typeface="Consolas" panose="020B0609020204030204" pitchFamily="49" charset="0"/>
              </a:rPr>
              <a:t>cp</a:t>
            </a:r>
            <a:r>
              <a:rPr lang="it-IT" sz="1200" dirty="0">
                <a:solidFill>
                  <a:srgbClr val="000000"/>
                </a:solidFill>
                <a:latin typeface="Consolas" panose="020B0609020204030204" pitchFamily="49" charset="0"/>
              </a:rPr>
              <a:t> primoprogramma.jar </a:t>
            </a:r>
            <a:r>
              <a:rPr lang="it-IT" sz="1200" dirty="0" err="1">
                <a:solidFill>
                  <a:srgbClr val="000000"/>
                </a:solidFill>
                <a:latin typeface="Consolas" panose="020B0609020204030204" pitchFamily="49" charset="0"/>
              </a:rPr>
              <a:t>HelloWorld</a:t>
            </a:r>
            <a:endParaRPr lang="it-IT" sz="1200" dirty="0">
              <a:solidFill>
                <a:srgbClr val="000000"/>
              </a:solidFill>
              <a:latin typeface="Consolas" panose="020B0609020204030204" pitchFamily="49" charset="0"/>
            </a:endParaRPr>
          </a:p>
          <a:p>
            <a:pPr marL="0" indent="0" fontAlgn="auto">
              <a:spcAft>
                <a:spcPts val="0"/>
              </a:spcAft>
              <a:buNone/>
            </a:pPr>
            <a:r>
              <a:rPr lang="pt-BR" sz="1200" dirty="0">
                <a:solidFill>
                  <a:srgbClr val="000000"/>
                </a:solidFill>
                <a:latin typeface="Consolas" panose="020B0609020204030204" pitchFamily="49" charset="0"/>
              </a:rPr>
              <a:t>java </a:t>
            </a:r>
            <a:r>
              <a:rPr lang="it-IT" sz="1200" dirty="0" err="1">
                <a:solidFill>
                  <a:srgbClr val="000000"/>
                </a:solidFill>
                <a:latin typeface="Consolas" panose="020B0609020204030204" pitchFamily="49" charset="0"/>
              </a:rPr>
              <a:t>HelloWorld</a:t>
            </a:r>
            <a:r>
              <a:rPr lang="it-IT" sz="1200" dirty="0">
                <a:solidFill>
                  <a:srgbClr val="000000"/>
                </a:solidFill>
                <a:latin typeface="Consolas" panose="020B0609020204030204" pitchFamily="49" charset="0"/>
              </a:rPr>
              <a:t> </a:t>
            </a:r>
            <a:r>
              <a:rPr lang="pt-BR" sz="1200" dirty="0">
                <a:solidFill>
                  <a:srgbClr val="000000"/>
                </a:solidFill>
                <a:latin typeface="Consolas" panose="020B0609020204030204" pitchFamily="49" charset="0"/>
              </a:rPr>
              <a:t>" Fabio"</a:t>
            </a:r>
            <a:endParaRPr lang="it-IT" sz="1200" dirty="0">
              <a:solidFill>
                <a:srgbClr val="000000"/>
              </a:solidFill>
              <a:latin typeface="Consolas" panose="020B0609020204030204" pitchFamily="49" charset="0"/>
            </a:endParaRP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33</a:t>
            </a:fld>
            <a:endParaRPr lang="it-IT"/>
          </a:p>
        </p:txBody>
      </p:sp>
    </p:spTree>
    <p:extLst>
      <p:ext uri="{BB962C8B-B14F-4D97-AF65-F5344CB8AC3E}">
        <p14:creationId xmlns:p14="http://schemas.microsoft.com/office/powerpoint/2010/main" val="2555868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it-IT" dirty="0"/>
              <a:t>Analisi del programma </a:t>
            </a:r>
            <a:r>
              <a:rPr lang="it-IT" dirty="0" err="1"/>
              <a:t>helloworld</a:t>
            </a:r>
            <a:endParaRPr lang="it-IT" dirty="0"/>
          </a:p>
          <a:p>
            <a:pPr marL="171450" indent="-171450">
              <a:buFont typeface="Arial" panose="020B0604020202020204" pitchFamily="34" charset="0"/>
              <a:buChar char="•"/>
            </a:pPr>
            <a:r>
              <a:rPr lang="it-IT" dirty="0"/>
              <a:t>Print estensione al nucleo di Java</a:t>
            </a:r>
          </a:p>
          <a:p>
            <a:pPr marL="171450" indent="-171450">
              <a:buFont typeface="Arial" panose="020B0604020202020204" pitchFamily="34" charset="0"/>
              <a:buChar char="•"/>
            </a:pPr>
            <a:r>
              <a:rPr lang="it-IT" dirty="0"/>
              <a:t>Packages</a:t>
            </a:r>
          </a:p>
          <a:p>
            <a:r>
              <a:rPr lang="it-IT" dirty="0"/>
              <a:t>Alcuni non hanno bisogno di import</a:t>
            </a:r>
          </a:p>
          <a:p>
            <a:r>
              <a:rPr lang="it-IT" dirty="0" err="1"/>
              <a:t>java.lang.</a:t>
            </a:r>
            <a:r>
              <a:rPr lang="it-IT" b="1" u="sng" dirty="0" err="1"/>
              <a:t>S</a:t>
            </a:r>
            <a:r>
              <a:rPr lang="it-IT" dirty="0" err="1"/>
              <a:t>ystem</a:t>
            </a:r>
            <a:r>
              <a:rPr lang="it-IT" dirty="0"/>
              <a:t>; (</a:t>
            </a:r>
            <a:r>
              <a:rPr lang="it-IT" dirty="0" err="1"/>
              <a:t>CamelCase</a:t>
            </a:r>
            <a:r>
              <a:rPr lang="it-IT" dirty="0"/>
              <a:t> </a:t>
            </a:r>
            <a:r>
              <a:rPr lang="it-IT" dirty="0" err="1"/>
              <a:t>convenz</a:t>
            </a:r>
            <a:r>
              <a:rPr lang="it-IT" dirty="0"/>
              <a:t>.)</a:t>
            </a:r>
          </a:p>
          <a:p>
            <a:r>
              <a:rPr lang="it-IT" b="1" u="sng" dirty="0"/>
              <a:t>o</a:t>
            </a:r>
            <a:r>
              <a:rPr lang="it-IT" dirty="0"/>
              <a:t>ut – oggetto contenuto nella classe System ma appartenente ad un’altra classe</a:t>
            </a:r>
          </a:p>
          <a:p>
            <a:pPr marL="247650" lvl="1" indent="0">
              <a:buNone/>
            </a:pPr>
            <a:r>
              <a:rPr lang="it-IT" dirty="0"/>
              <a:t>Esempio:</a:t>
            </a:r>
          </a:p>
          <a:p>
            <a:pPr lvl="1"/>
            <a:r>
              <a:rPr lang="it-IT" dirty="0"/>
              <a:t>Concetto Classe Indirizzo</a:t>
            </a:r>
          </a:p>
          <a:p>
            <a:pPr lvl="1"/>
            <a:r>
              <a:rPr lang="it-IT" dirty="0"/>
              <a:t>Comando per scrivere l’etichetta dell’indirizzo</a:t>
            </a:r>
          </a:p>
          <a:p>
            <a:pPr lvl="1"/>
            <a:r>
              <a:rPr lang="it-IT" dirty="0"/>
              <a:t>Classe Busta </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err="1"/>
              <a:t>main</a:t>
            </a:r>
            <a:r>
              <a:rPr lang="it-IT" dirty="0"/>
              <a:t> metodo principale previsto come punto di partenza</a:t>
            </a:r>
          </a:p>
          <a:p>
            <a:r>
              <a:rPr lang="it-IT" dirty="0"/>
              <a:t>Parametri (</a:t>
            </a:r>
            <a:r>
              <a:rPr lang="it-IT" dirty="0" err="1"/>
              <a:t>args</a:t>
            </a:r>
            <a:r>
              <a:rPr lang="it-IT" dirty="0"/>
              <a:t>)</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34</a:t>
            </a:fld>
            <a:endParaRPr lang="it-IT"/>
          </a:p>
        </p:txBody>
      </p:sp>
    </p:spTree>
    <p:extLst>
      <p:ext uri="{BB962C8B-B14F-4D97-AF65-F5344CB8AC3E}">
        <p14:creationId xmlns:p14="http://schemas.microsoft.com/office/powerpoint/2010/main" val="3456333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35</a:t>
            </a:fld>
            <a:endParaRPr lang="it-IT"/>
          </a:p>
        </p:txBody>
      </p:sp>
    </p:spTree>
    <p:extLst>
      <p:ext uri="{BB962C8B-B14F-4D97-AF65-F5344CB8AC3E}">
        <p14:creationId xmlns:p14="http://schemas.microsoft.com/office/powerpoint/2010/main" val="3679504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36</a:t>
            </a:fld>
            <a:endParaRPr lang="it-IT"/>
          </a:p>
        </p:txBody>
      </p:sp>
    </p:spTree>
    <p:extLst>
      <p:ext uri="{BB962C8B-B14F-4D97-AF65-F5344CB8AC3E}">
        <p14:creationId xmlns:p14="http://schemas.microsoft.com/office/powerpoint/2010/main" val="3071778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50000"/>
              </a:lnSpc>
            </a:pPr>
            <a:r>
              <a:rPr lang="it-IT" sz="1200" dirty="0"/>
              <a:t>Java è un linguaggio di programmazione a tipizzazione statica, ciò significa che quando creiamo una variabile (un elemento che contiene dei dati) dobbiamo specificare a priori cosa essa contiene. </a:t>
            </a:r>
          </a:p>
          <a:p>
            <a:pPr>
              <a:lnSpc>
                <a:spcPct val="150000"/>
              </a:lnSpc>
            </a:pPr>
            <a:r>
              <a:rPr lang="it-IT" sz="1200" dirty="0"/>
              <a:t>Per far ciò basta dichiarare una variabile prima di utilizzarla, se non lo facciamo il linguaggio non la riconosce.</a:t>
            </a:r>
          </a:p>
          <a:p>
            <a:pPr>
              <a:lnSpc>
                <a:spcPct val="150000"/>
              </a:lnSpc>
            </a:pPr>
            <a:r>
              <a:rPr lang="it-IT" sz="1200" b="1" dirty="0"/>
              <a:t>Esempio Una variabile di tipo </a:t>
            </a:r>
            <a:r>
              <a:rPr lang="it-IT" sz="1200" b="1" dirty="0" err="1"/>
              <a:t>Integer</a:t>
            </a:r>
            <a:r>
              <a:rPr lang="it-IT" sz="1200" b="1" dirty="0"/>
              <a:t> potrà contenere il valore 42 ma non il testo "quarantadue"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37</a:t>
            </a:fld>
            <a:endParaRPr lang="it-IT"/>
          </a:p>
        </p:txBody>
      </p:sp>
    </p:spTree>
    <p:extLst>
      <p:ext uri="{BB962C8B-B14F-4D97-AF65-F5344CB8AC3E}">
        <p14:creationId xmlns:p14="http://schemas.microsoft.com/office/powerpoint/2010/main" val="2180800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50000"/>
              </a:lnSpc>
            </a:pPr>
            <a:r>
              <a:rPr lang="it-IT" dirty="0"/>
              <a:t>Esistono 3 tipologie di variabili</a:t>
            </a:r>
          </a:p>
          <a:p>
            <a:pPr marL="171450" indent="-171450">
              <a:lnSpc>
                <a:spcPct val="150000"/>
              </a:lnSpc>
              <a:buFont typeface="Arial" panose="020B0604020202020204" pitchFamily="34" charset="0"/>
              <a:buChar char="•"/>
            </a:pPr>
            <a:r>
              <a:rPr lang="it-IT" dirty="0"/>
              <a:t>Variabili locali</a:t>
            </a:r>
          </a:p>
          <a:p>
            <a:pPr marL="171450" indent="-171450">
              <a:lnSpc>
                <a:spcPct val="150000"/>
              </a:lnSpc>
              <a:buFont typeface="Arial" panose="020B0604020202020204" pitchFamily="34" charset="0"/>
              <a:buChar char="•"/>
            </a:pPr>
            <a:r>
              <a:rPr lang="it-IT" dirty="0"/>
              <a:t>Variabili d’stanza</a:t>
            </a:r>
          </a:p>
          <a:p>
            <a:pPr marL="171450" indent="-171450">
              <a:lnSpc>
                <a:spcPct val="150000"/>
              </a:lnSpc>
              <a:buFont typeface="Arial" panose="020B0604020202020204" pitchFamily="34" charset="0"/>
              <a:buChar char="•"/>
            </a:pPr>
            <a:r>
              <a:rPr lang="it-IT" dirty="0"/>
              <a:t>Variabili statiche</a:t>
            </a:r>
          </a:p>
          <a:p>
            <a:pPr marL="0" marR="0" lvl="0" indent="0" algn="l" defTabSz="457200" rtl="0" eaLnBrk="1" fontAlgn="base" latinLnBrk="0" hangingPunct="1">
              <a:lnSpc>
                <a:spcPct val="150000"/>
              </a:lnSpc>
              <a:spcBef>
                <a:spcPct val="30000"/>
              </a:spcBef>
              <a:spcAft>
                <a:spcPct val="0"/>
              </a:spcAft>
              <a:buClrTx/>
              <a:buSzTx/>
              <a:buFont typeface="Arial" panose="020B0604020202020204" pitchFamily="34" charset="0"/>
              <a:buNone/>
              <a:tabLst/>
              <a:defRPr/>
            </a:pPr>
            <a:endParaRPr lang="it-IT" dirty="0"/>
          </a:p>
          <a:p>
            <a:pPr marL="0" marR="0" lvl="0" indent="0" algn="l" defTabSz="457200" rtl="0" eaLnBrk="1" fontAlgn="base" latinLnBrk="0" hangingPunct="1">
              <a:lnSpc>
                <a:spcPct val="150000"/>
              </a:lnSpc>
              <a:spcBef>
                <a:spcPct val="30000"/>
              </a:spcBef>
              <a:spcAft>
                <a:spcPct val="0"/>
              </a:spcAft>
              <a:buClrTx/>
              <a:buSzTx/>
              <a:buFont typeface="Arial" panose="020B0604020202020204" pitchFamily="34" charset="0"/>
              <a:buNone/>
              <a:tabLst/>
              <a:defRPr/>
            </a:pPr>
            <a:r>
              <a:rPr lang="it-IT" dirty="0"/>
              <a:t>Per le variabili locali la dichiarazione avviene </a:t>
            </a:r>
            <a:r>
              <a:rPr lang="it-IT" b="1" dirty="0"/>
              <a:t>all’interno</a:t>
            </a:r>
            <a:r>
              <a:rPr lang="it-IT" dirty="0"/>
              <a:t> di un metodo.</a:t>
            </a:r>
          </a:p>
          <a:p>
            <a:pPr>
              <a:lnSpc>
                <a:spcPct val="100000"/>
              </a:lnSpc>
            </a:pPr>
            <a:r>
              <a:rPr lang="it-IT" sz="1200" dirty="0"/>
              <a:t>Sono create quando un metodo viene chiamato e scompaiono (vengono cancellate dalla memoria) quando il metodo termina.</a:t>
            </a:r>
          </a:p>
          <a:p>
            <a:pPr>
              <a:lnSpc>
                <a:spcPct val="100000"/>
              </a:lnSpc>
            </a:pPr>
            <a:r>
              <a:rPr lang="it-IT" sz="1200" dirty="0"/>
              <a:t>Può essere utilizzata solamente all’interno del metodo stesso e non possono essere utilizzate prima della loro inizializzazione.</a:t>
            </a:r>
          </a:p>
          <a:p>
            <a:pPr>
              <a:lnSpc>
                <a:spcPct val="150000"/>
              </a:lnSpc>
            </a:pPr>
            <a:r>
              <a:rPr lang="it-IT" dirty="0"/>
              <a:t>Si definisce scope l’Area del codice nel quale un identificatore resta associato ad un indirizzo di memoria (e quindi l’area di codice entro il quale una variabile mantiene il suo valore).</a:t>
            </a:r>
          </a:p>
          <a:p>
            <a:pPr>
              <a:lnSpc>
                <a:spcPct val="150000"/>
              </a:lnSpc>
            </a:pPr>
            <a:r>
              <a:rPr lang="it-IT" dirty="0"/>
              <a:t>In Java ogni blocco (cioè ogni gruppo di linee di codice racchiuso da parentesi graffe {}) definisce uno scope e ogni variabile locale ha come scope l’area di codice che inizia dalla definizione della variabile stessa e termina con il blocco corrente.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38</a:t>
            </a:fld>
            <a:endParaRPr lang="it-IT"/>
          </a:p>
        </p:txBody>
      </p:sp>
    </p:spTree>
    <p:extLst>
      <p:ext uri="{BB962C8B-B14F-4D97-AF65-F5344CB8AC3E}">
        <p14:creationId xmlns:p14="http://schemas.microsoft.com/office/powerpoint/2010/main" val="1942282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39</a:t>
            </a:fld>
            <a:endParaRPr lang="it-IT"/>
          </a:p>
        </p:txBody>
      </p:sp>
    </p:spTree>
    <p:extLst>
      <p:ext uri="{BB962C8B-B14F-4D97-AF65-F5344CB8AC3E}">
        <p14:creationId xmlns:p14="http://schemas.microsoft.com/office/powerpoint/2010/main" val="3266335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40</a:t>
            </a:fld>
            <a:endParaRPr lang="it-IT"/>
          </a:p>
        </p:txBody>
      </p:sp>
    </p:spTree>
    <p:extLst>
      <p:ext uri="{BB962C8B-B14F-4D97-AF65-F5344CB8AC3E}">
        <p14:creationId xmlns:p14="http://schemas.microsoft.com/office/powerpoint/2010/main" val="849504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41</a:t>
            </a:fld>
            <a:endParaRPr lang="it-IT"/>
          </a:p>
        </p:txBody>
      </p:sp>
    </p:spTree>
    <p:extLst>
      <p:ext uri="{BB962C8B-B14F-4D97-AF65-F5344CB8AC3E}">
        <p14:creationId xmlns:p14="http://schemas.microsoft.com/office/powerpoint/2010/main" val="29694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it-IT" dirty="0"/>
              <a:t>Excursus a livello temporale accennando ai fondamenti della programmazione importante per capire come si è arrivati a java.</a:t>
            </a:r>
          </a:p>
          <a:p>
            <a:endParaRPr lang="it-IT" dirty="0"/>
          </a:p>
          <a:p>
            <a:r>
              <a:rPr lang="it-IT" dirty="0"/>
              <a:t>(diapositiva)</a:t>
            </a:r>
          </a:p>
          <a:p>
            <a:r>
              <a:rPr lang="it-IT" dirty="0"/>
              <a:t>Diversi livelli di astrazione dei linguaggi</a:t>
            </a:r>
          </a:p>
          <a:p>
            <a:pPr algn="l"/>
            <a:r>
              <a:rPr lang="it-IT" sz="1200" dirty="0"/>
              <a:t>La traduzione dall’assembly al linguaggio macchina è di 1 a 1.</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Si può dire che (nel confronto) un linguaggio è "più a basso livello" di un altro se fornisce meccanismi di astrazione meno potenti.</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Più è ad alto livello più è lontano dai meccanismi complessi di funzionamento delle macchine su cui devono operare</a:t>
            </a:r>
          </a:p>
          <a:p>
            <a:endParaRPr lang="it-IT" dirty="0"/>
          </a:p>
          <a:p>
            <a:endParaRPr lang="it-IT" dirty="0"/>
          </a:p>
          <a:p>
            <a:r>
              <a:rPr lang="it-IT" dirty="0"/>
              <a:t>Vediamo come si è arrivati a Java e perché</a:t>
            </a:r>
          </a:p>
          <a:p>
            <a:r>
              <a:rPr lang="it-IT" dirty="0"/>
              <a:t>Spiegando parola per parola ciò che leggiamo nella definizione di </a:t>
            </a:r>
            <a:r>
              <a:rPr lang="it-IT" dirty="0" err="1"/>
              <a:t>wikipedia</a:t>
            </a:r>
            <a:endParaRPr lang="it-IT" dirty="0"/>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a:t>
            </a:fld>
            <a:endParaRPr lang="it-IT"/>
          </a:p>
        </p:txBody>
      </p:sp>
    </p:spTree>
    <p:extLst>
      <p:ext uri="{BB962C8B-B14F-4D97-AF65-F5344CB8AC3E}">
        <p14:creationId xmlns:p14="http://schemas.microsoft.com/office/powerpoint/2010/main" val="2988288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Pi</a:t>
            </a:r>
            <a:r>
              <a:rPr lang="it-IT" dirty="0"/>
              <a:t> greco</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42</a:t>
            </a:fld>
            <a:endParaRPr lang="it-IT"/>
          </a:p>
        </p:txBody>
      </p:sp>
    </p:spTree>
    <p:extLst>
      <p:ext uri="{BB962C8B-B14F-4D97-AF65-F5344CB8AC3E}">
        <p14:creationId xmlns:p14="http://schemas.microsoft.com/office/powerpoint/2010/main" val="1389660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43</a:t>
            </a:fld>
            <a:endParaRPr lang="it-IT"/>
          </a:p>
        </p:txBody>
      </p:sp>
    </p:spTree>
    <p:extLst>
      <p:ext uri="{BB962C8B-B14F-4D97-AF65-F5344CB8AC3E}">
        <p14:creationId xmlns:p14="http://schemas.microsoft.com/office/powerpoint/2010/main" val="2340409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convenzioni del codice sono importanti per i programmatori per una serie di motivi: </a:t>
            </a:r>
          </a:p>
          <a:p>
            <a:r>
              <a:rPr lang="it-IT" dirty="0"/>
              <a:t>• Gran parte del costo del ciclo di vita di un software va alla manutenzione. </a:t>
            </a:r>
          </a:p>
          <a:p>
            <a:r>
              <a:rPr lang="it-IT" dirty="0"/>
              <a:t>• Quasi nessun software viene mantenuto per tutta la sua vita dall'autore originale. </a:t>
            </a:r>
          </a:p>
          <a:p>
            <a:r>
              <a:rPr lang="it-IT" dirty="0"/>
              <a:t>• Le convenzioni del codice migliorano la leggibilità del software, consentono di comprenderlo in modo più rapido e completo. </a:t>
            </a:r>
          </a:p>
          <a:p>
            <a:r>
              <a:rPr lang="it-IT" dirty="0"/>
              <a:t>• e per una questione prettamente estetica: un codice così come ogni prodotto deve essere ben confezionato e pulito</a:t>
            </a:r>
          </a:p>
          <a:p>
            <a:endParaRPr lang="it-IT" dirty="0"/>
          </a:p>
          <a:p>
            <a:pPr algn="l"/>
            <a:r>
              <a:rPr lang="it-IT" sz="1800" b="0" i="0" u="none" strike="noStrike" baseline="0" dirty="0">
                <a:latin typeface="Courier"/>
              </a:rPr>
              <a:t>/*</a:t>
            </a:r>
          </a:p>
          <a:p>
            <a:pPr algn="l"/>
            <a:r>
              <a:rPr lang="it-IT" sz="1800" b="0" i="0" u="none" strike="noStrike" baseline="0" dirty="0">
                <a:latin typeface="Courier"/>
              </a:rPr>
              <a:t>* </a:t>
            </a:r>
            <a:r>
              <a:rPr lang="it-IT" sz="1800" b="0" i="0" u="none" strike="noStrike" baseline="0" dirty="0" err="1">
                <a:latin typeface="Courier"/>
              </a:rPr>
              <a:t>Classname</a:t>
            </a:r>
            <a:endParaRPr lang="it-IT" sz="1800" b="0" i="0" u="none" strike="noStrike" baseline="0" dirty="0">
              <a:latin typeface="Courier"/>
            </a:endParaRPr>
          </a:p>
          <a:p>
            <a:pPr algn="l"/>
            <a:r>
              <a:rPr lang="it-IT" sz="1800" b="0" i="0" u="none" strike="noStrike" baseline="0" dirty="0">
                <a:latin typeface="Courier"/>
              </a:rPr>
              <a:t>*</a:t>
            </a:r>
          </a:p>
          <a:p>
            <a:pPr algn="l"/>
            <a:r>
              <a:rPr lang="it-IT" sz="1800" b="0" i="0" u="none" strike="noStrike" baseline="0" dirty="0">
                <a:latin typeface="Courier"/>
              </a:rPr>
              <a:t>* Version information</a:t>
            </a:r>
          </a:p>
          <a:p>
            <a:pPr algn="l"/>
            <a:r>
              <a:rPr lang="it-IT" sz="1800" b="0" i="0" u="none" strike="noStrike" baseline="0" dirty="0">
                <a:latin typeface="Courier"/>
              </a:rPr>
              <a:t>*</a:t>
            </a:r>
          </a:p>
          <a:p>
            <a:pPr algn="l"/>
            <a:r>
              <a:rPr lang="it-IT" sz="1800" b="0" i="0" u="none" strike="noStrike" baseline="0" dirty="0">
                <a:latin typeface="Courier"/>
              </a:rPr>
              <a:t>* Date</a:t>
            </a:r>
          </a:p>
          <a:p>
            <a:pPr algn="l"/>
            <a:r>
              <a:rPr lang="it-IT" sz="1800" b="0" i="0" u="none" strike="noStrike" baseline="0" dirty="0">
                <a:latin typeface="Courier"/>
              </a:rPr>
              <a:t>*</a:t>
            </a:r>
          </a:p>
          <a:p>
            <a:pPr algn="l"/>
            <a:r>
              <a:rPr lang="it-IT" sz="1800" b="0" i="0" u="none" strike="noStrike" baseline="0" dirty="0">
                <a:latin typeface="Courier"/>
              </a:rPr>
              <a:t>* Copyright </a:t>
            </a:r>
            <a:r>
              <a:rPr lang="it-IT" sz="1800" b="0" i="0" u="none" strike="noStrike" baseline="0" dirty="0" err="1">
                <a:latin typeface="Courier"/>
              </a:rPr>
              <a:t>notice</a:t>
            </a:r>
            <a:endParaRPr lang="it-IT" sz="1800" b="0" i="0" u="none" strike="noStrike" baseline="0" dirty="0">
              <a:latin typeface="Courier"/>
            </a:endParaRPr>
          </a:p>
          <a:p>
            <a:pPr algn="l"/>
            <a:r>
              <a:rPr lang="it-IT" sz="1800" b="0" i="0" u="none" strike="noStrike" baseline="0" dirty="0">
                <a:latin typeface="Courier"/>
              </a:rPr>
              <a:t>*/</a:t>
            </a:r>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44</a:t>
            </a:fld>
            <a:endParaRPr lang="it-IT"/>
          </a:p>
        </p:txBody>
      </p:sp>
    </p:spTree>
    <p:extLst>
      <p:ext uri="{BB962C8B-B14F-4D97-AF65-F5344CB8AC3E}">
        <p14:creationId xmlns:p14="http://schemas.microsoft.com/office/powerpoint/2010/main" val="3883381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45</a:t>
            </a:fld>
            <a:endParaRPr lang="it-IT"/>
          </a:p>
        </p:txBody>
      </p:sp>
    </p:spTree>
    <p:extLst>
      <p:ext uri="{BB962C8B-B14F-4D97-AF65-F5344CB8AC3E}">
        <p14:creationId xmlns:p14="http://schemas.microsoft.com/office/powerpoint/2010/main" val="2628823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46</a:t>
            </a:fld>
            <a:endParaRPr lang="it-IT"/>
          </a:p>
        </p:txBody>
      </p:sp>
    </p:spTree>
    <p:extLst>
      <p:ext uri="{BB962C8B-B14F-4D97-AF65-F5344CB8AC3E}">
        <p14:creationId xmlns:p14="http://schemas.microsoft.com/office/powerpoint/2010/main" val="4184417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47</a:t>
            </a:fld>
            <a:endParaRPr lang="it-IT"/>
          </a:p>
        </p:txBody>
      </p:sp>
    </p:spTree>
    <p:extLst>
      <p:ext uri="{BB962C8B-B14F-4D97-AF65-F5344CB8AC3E}">
        <p14:creationId xmlns:p14="http://schemas.microsoft.com/office/powerpoint/2010/main" val="3918471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48</a:t>
            </a:fld>
            <a:endParaRPr lang="it-IT"/>
          </a:p>
        </p:txBody>
      </p:sp>
    </p:spTree>
    <p:extLst>
      <p:ext uri="{BB962C8B-B14F-4D97-AF65-F5344CB8AC3E}">
        <p14:creationId xmlns:p14="http://schemas.microsoft.com/office/powerpoint/2010/main" val="592983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49</a:t>
            </a:fld>
            <a:endParaRPr lang="it-IT"/>
          </a:p>
        </p:txBody>
      </p:sp>
    </p:spTree>
    <p:extLst>
      <p:ext uri="{BB962C8B-B14F-4D97-AF65-F5344CB8AC3E}">
        <p14:creationId xmlns:p14="http://schemas.microsoft.com/office/powerpoint/2010/main" val="29058362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50</a:t>
            </a:fld>
            <a:endParaRPr lang="it-IT"/>
          </a:p>
        </p:txBody>
      </p:sp>
    </p:spTree>
    <p:extLst>
      <p:ext uri="{BB962C8B-B14F-4D97-AF65-F5344CB8AC3E}">
        <p14:creationId xmlns:p14="http://schemas.microsoft.com/office/powerpoint/2010/main" val="720884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50000"/>
              </a:lnSpc>
            </a:pPr>
            <a:r>
              <a:rPr lang="it-IT" sz="1200" dirty="0"/>
              <a:t>Gli operatori sono simili a quelli che si trovano in altri linguaggi di programmazione: il core di Java prevede per i tipi primitivi operatori algebrici, logici, etc. </a:t>
            </a:r>
          </a:p>
          <a:p>
            <a:pPr>
              <a:lnSpc>
                <a:spcPct val="150000"/>
              </a:lnSpc>
            </a:pPr>
            <a:r>
              <a:rPr lang="it-IT" sz="1200" dirty="0"/>
              <a:t>In questa lezione esaminiamo questi operatori di base, ma oltre a questi possiamo definire, per ogni tipo, metodi che ne implementino di nuovi</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51</a:t>
            </a:fld>
            <a:endParaRPr lang="it-IT"/>
          </a:p>
        </p:txBody>
      </p:sp>
    </p:spTree>
    <p:extLst>
      <p:ext uri="{BB962C8B-B14F-4D97-AF65-F5344CB8AC3E}">
        <p14:creationId xmlns:p14="http://schemas.microsoft.com/office/powerpoint/2010/main" val="358614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it-IT" dirty="0"/>
              <a:t>Micro-programma: insieme di micro-operazioni in linguaggio macchina (binario) svolte dalla CPU, registrate in maniera permanente sulla Memoria ROM (bios)</a:t>
            </a:r>
            <a:endParaRPr lang="it-IT" sz="1200" b="1" dirty="0"/>
          </a:p>
          <a:p>
            <a:pPr marL="171450" indent="-171450" algn="l">
              <a:buFont typeface="Arial" panose="020B0604020202020204" pitchFamily="34" charset="0"/>
              <a:buChar char="•"/>
            </a:pPr>
            <a:r>
              <a:rPr lang="it-IT" sz="1200" b="1" dirty="0"/>
              <a:t>CU</a:t>
            </a:r>
            <a:r>
              <a:rPr lang="it-IT" sz="1200" dirty="0"/>
              <a:t> - ha il compito di coordinare tutte le azioni necessarie per l'esecuzione di una istruzione e di insiemi di istruzioni. Preleva istruzioni e dati dalla RAM, decodifica le istruzioni e le invia ad un'unità aritmetica e logica per poi comandarne l'esecuzione. Una volta finita l'esecuzione di una istruzione e solo allora, la CU ha il compito di prelevare una nuova istruzione e gli eventuali dati.</a:t>
            </a:r>
          </a:p>
          <a:p>
            <a:pPr marL="171450" indent="-171450" algn="l">
              <a:buFont typeface="Arial" panose="020B0604020202020204" pitchFamily="34" charset="0"/>
              <a:buChar char="•"/>
            </a:pPr>
            <a:r>
              <a:rPr lang="it-IT" sz="1200" b="1" dirty="0"/>
              <a:t>ALU</a:t>
            </a:r>
            <a:r>
              <a:rPr lang="it-IT" sz="1200" dirty="0"/>
              <a:t> - preposta all'esecuzione di operazioni aritmetiche o logiche. Recupera i dati dai registri del processore, processa i dati nell'accumulatore e provvede a salvare il risultato nel registro di uscita.</a:t>
            </a:r>
          </a:p>
          <a:p>
            <a:pPr marL="171450" indent="-171450" algn="l">
              <a:buFont typeface="Arial" panose="020B0604020202020204" pitchFamily="34" charset="0"/>
              <a:buChar char="•"/>
            </a:pPr>
            <a:r>
              <a:rPr lang="it-IT" sz="1200" dirty="0"/>
              <a:t>Una serie di </a:t>
            </a:r>
            <a:r>
              <a:rPr lang="it-IT" sz="1200" b="1" dirty="0"/>
              <a:t>Registri</a:t>
            </a:r>
            <a:r>
              <a:rPr lang="it-IT" sz="1200" dirty="0"/>
              <a:t> ognuno con un compito. Tra cui:</a:t>
            </a:r>
          </a:p>
          <a:p>
            <a:pPr marL="628650" lvl="1" indent="-171450">
              <a:buFont typeface="Arial" panose="020B0604020202020204" pitchFamily="34" charset="0"/>
              <a:buChar char="•"/>
            </a:pPr>
            <a:r>
              <a:rPr lang="it-IT" sz="1200" b="1" dirty="0"/>
              <a:t>Program Counter </a:t>
            </a:r>
            <a:r>
              <a:rPr lang="it-IT" sz="1200" dirty="0"/>
              <a:t>contiene indirizzo prossima istruzione da eseguire</a:t>
            </a:r>
          </a:p>
          <a:p>
            <a:pPr marL="628650" lvl="1" indent="-171450">
              <a:buFont typeface="Arial" panose="020B0604020202020204" pitchFamily="34" charset="0"/>
              <a:buChar char="•"/>
            </a:pPr>
            <a:r>
              <a:rPr lang="it-IT" sz="1200" b="1" dirty="0" err="1"/>
              <a:t>Instruction</a:t>
            </a:r>
            <a:r>
              <a:rPr lang="it-IT" sz="1200" b="1" dirty="0"/>
              <a:t> </a:t>
            </a:r>
            <a:r>
              <a:rPr lang="it-IT" sz="1200" b="1" dirty="0" err="1"/>
              <a:t>Register</a:t>
            </a:r>
            <a:r>
              <a:rPr lang="it-IT" sz="1200" b="1" dirty="0"/>
              <a:t> </a:t>
            </a:r>
            <a:r>
              <a:rPr lang="it-IT" sz="1200" dirty="0"/>
              <a:t>contiene l’istruzione da eseguire</a:t>
            </a:r>
            <a:endParaRPr lang="it-IT" sz="1200" b="1" dirty="0"/>
          </a:p>
          <a:p>
            <a:pPr marL="628650" lvl="1" indent="-171450">
              <a:buFont typeface="Arial" panose="020B0604020202020204" pitchFamily="34" charset="0"/>
              <a:buChar char="•"/>
            </a:pPr>
            <a:r>
              <a:rPr lang="it-IT" sz="1200" dirty="0"/>
              <a:t>…</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a:t>
            </a:fld>
            <a:endParaRPr lang="it-IT"/>
          </a:p>
        </p:txBody>
      </p:sp>
    </p:spTree>
    <p:extLst>
      <p:ext uri="{BB962C8B-B14F-4D97-AF65-F5344CB8AC3E}">
        <p14:creationId xmlns:p14="http://schemas.microsoft.com/office/powerpoint/2010/main" val="1107415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52</a:t>
            </a:fld>
            <a:endParaRPr lang="it-IT"/>
          </a:p>
        </p:txBody>
      </p:sp>
    </p:spTree>
    <p:extLst>
      <p:ext uri="{BB962C8B-B14F-4D97-AF65-F5344CB8AC3E}">
        <p14:creationId xmlns:p14="http://schemas.microsoft.com/office/powerpoint/2010/main" val="4233820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53</a:t>
            </a:fld>
            <a:endParaRPr lang="it-IT"/>
          </a:p>
        </p:txBody>
      </p:sp>
    </p:spTree>
    <p:extLst>
      <p:ext uri="{BB962C8B-B14F-4D97-AF65-F5344CB8AC3E}">
        <p14:creationId xmlns:p14="http://schemas.microsoft.com/office/powerpoint/2010/main" val="1798290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54</a:t>
            </a:fld>
            <a:endParaRPr lang="it-IT"/>
          </a:p>
        </p:txBody>
      </p:sp>
    </p:spTree>
    <p:extLst>
      <p:ext uri="{BB962C8B-B14F-4D97-AF65-F5344CB8AC3E}">
        <p14:creationId xmlns:p14="http://schemas.microsoft.com/office/powerpoint/2010/main" val="3735374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55</a:t>
            </a:fld>
            <a:endParaRPr lang="it-IT"/>
          </a:p>
        </p:txBody>
      </p:sp>
    </p:spTree>
    <p:extLst>
      <p:ext uri="{BB962C8B-B14F-4D97-AF65-F5344CB8AC3E}">
        <p14:creationId xmlns:p14="http://schemas.microsoft.com/office/powerpoint/2010/main" val="2634599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56</a:t>
            </a:fld>
            <a:endParaRPr lang="it-IT"/>
          </a:p>
        </p:txBody>
      </p:sp>
    </p:spTree>
    <p:extLst>
      <p:ext uri="{BB962C8B-B14F-4D97-AF65-F5344CB8AC3E}">
        <p14:creationId xmlns:p14="http://schemas.microsoft.com/office/powerpoint/2010/main" val="15628584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57</a:t>
            </a:fld>
            <a:endParaRPr lang="it-IT"/>
          </a:p>
        </p:txBody>
      </p:sp>
    </p:spTree>
    <p:extLst>
      <p:ext uri="{BB962C8B-B14F-4D97-AF65-F5344CB8AC3E}">
        <p14:creationId xmlns:p14="http://schemas.microsoft.com/office/powerpoint/2010/main" val="2105339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58</a:t>
            </a:fld>
            <a:endParaRPr lang="it-IT"/>
          </a:p>
        </p:txBody>
      </p:sp>
    </p:spTree>
    <p:extLst>
      <p:ext uri="{BB962C8B-B14F-4D97-AF65-F5344CB8AC3E}">
        <p14:creationId xmlns:p14="http://schemas.microsoft.com/office/powerpoint/2010/main" val="3292258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59</a:t>
            </a:fld>
            <a:endParaRPr lang="it-IT"/>
          </a:p>
        </p:txBody>
      </p:sp>
    </p:spTree>
    <p:extLst>
      <p:ext uri="{BB962C8B-B14F-4D97-AF65-F5344CB8AC3E}">
        <p14:creationId xmlns:p14="http://schemas.microsoft.com/office/powerpoint/2010/main" val="458844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60</a:t>
            </a:fld>
            <a:endParaRPr lang="it-IT"/>
          </a:p>
        </p:txBody>
      </p:sp>
    </p:spTree>
    <p:extLst>
      <p:ext uri="{BB962C8B-B14F-4D97-AF65-F5344CB8AC3E}">
        <p14:creationId xmlns:p14="http://schemas.microsoft.com/office/powerpoint/2010/main" val="3201366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sz="1200" dirty="0"/>
              <a:t>I costrutti condizionali sono delle espressioni che consentono di alterare l’ordine di esecuzione in un programma e di eseguire una certa porzione di codice in base ad una “scelta”.</a:t>
            </a:r>
          </a:p>
          <a:p>
            <a:pPr marL="0" indent="0">
              <a:buNone/>
            </a:pPr>
            <a:endParaRPr lang="it-IT" sz="1200" dirty="0"/>
          </a:p>
          <a:p>
            <a:pPr marL="0" indent="0">
              <a:buNone/>
            </a:pPr>
            <a:r>
              <a:rPr lang="it-IT" sz="1200" dirty="0"/>
              <a:t>In Java esistono sostanzialmente 2 costrutti condizionali:</a:t>
            </a:r>
          </a:p>
          <a:p>
            <a:r>
              <a:rPr lang="it-IT" sz="1200" b="1" dirty="0" err="1"/>
              <a:t>if</a:t>
            </a:r>
            <a:r>
              <a:rPr lang="it-IT" sz="1200" b="1" dirty="0"/>
              <a:t>-else </a:t>
            </a:r>
          </a:p>
          <a:p>
            <a:r>
              <a:rPr lang="it-IT" sz="1200" b="1" dirty="0"/>
              <a:t>switch-case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61</a:t>
            </a:fld>
            <a:endParaRPr lang="it-IT"/>
          </a:p>
        </p:txBody>
      </p:sp>
    </p:spTree>
    <p:extLst>
      <p:ext uri="{BB962C8B-B14F-4D97-AF65-F5344CB8AC3E}">
        <p14:creationId xmlns:p14="http://schemas.microsoft.com/office/powerpoint/2010/main" val="315373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l">
              <a:buFont typeface="Arial" panose="020B0604020202020204" pitchFamily="34" charset="0"/>
              <a:buNone/>
            </a:pPr>
            <a:r>
              <a:rPr lang="it-IT" sz="1200" dirty="0"/>
              <a:t>Estremamente </a:t>
            </a:r>
            <a:r>
              <a:rPr lang="it-IT" sz="1200" b="1" dirty="0"/>
              <a:t>sconveniente</a:t>
            </a:r>
            <a:r>
              <a:rPr lang="it-IT" sz="1200" dirty="0"/>
              <a:t>: </a:t>
            </a:r>
          </a:p>
          <a:p>
            <a:pPr marL="171450" indent="-171450" algn="l">
              <a:buFont typeface="Arial" panose="020B0604020202020204" pitchFamily="34" charset="0"/>
              <a:buChar char="•"/>
            </a:pPr>
            <a:r>
              <a:rPr lang="it-IT" sz="1200" dirty="0"/>
              <a:t>Formato da istruzioni elementari, che vengono codificate in forma numerica binaria e che consentono di effettuare </a:t>
            </a:r>
            <a:r>
              <a:rPr lang="it-IT" sz="1200" b="1" dirty="0"/>
              <a:t>operazioni aritmetiche, conversioni di bit e poco altro</a:t>
            </a:r>
            <a:r>
              <a:rPr lang="it-IT" sz="1200" dirty="0"/>
              <a:t>. </a:t>
            </a:r>
          </a:p>
          <a:p>
            <a:pPr marL="171450" indent="-171450" algn="l">
              <a:buFont typeface="Arial" panose="020B0604020202020204" pitchFamily="34" charset="0"/>
              <a:buChar char="•"/>
            </a:pPr>
            <a:r>
              <a:rPr lang="it-IT" sz="1200" dirty="0"/>
              <a:t>un'operazione elementare può richiedere anche tre o quattro istruzioni; si rende così necessario molto codice anche per i programmi più semplici. </a:t>
            </a:r>
          </a:p>
          <a:p>
            <a:pPr marL="171450" indent="-171450" algn="l">
              <a:buFont typeface="Arial" panose="020B0604020202020204" pitchFamily="34" charset="0"/>
              <a:buChar char="•"/>
            </a:pPr>
            <a:r>
              <a:rPr lang="it-IT" sz="1200" dirty="0"/>
              <a:t>È necessario inoltre avere continuamente a che fare con le </a:t>
            </a:r>
            <a:r>
              <a:rPr lang="it-IT" sz="1200" b="1" dirty="0"/>
              <a:t>caratteristiche fisiche </a:t>
            </a:r>
            <a:r>
              <a:rPr lang="it-IT" sz="1200" dirty="0"/>
              <a:t>della macchina in cui si programma: bisogna ad esempio specificare manualmente gli indirizzi di memoria in cui salvare le informazioni e i registri del processore in cui mantenere i dati temporanei.</a:t>
            </a:r>
          </a:p>
          <a:p>
            <a:pPr marL="171450" indent="-171450" algn="l">
              <a:buFont typeface="Arial" panose="020B0604020202020204" pitchFamily="34" charset="0"/>
              <a:buChar char="•"/>
            </a:pPr>
            <a:r>
              <a:rPr lang="it-IT" sz="1200" dirty="0"/>
              <a:t>Infine, ogni computer può </a:t>
            </a:r>
            <a:r>
              <a:rPr lang="it-IT" sz="1200" b="1" dirty="0"/>
              <a:t>comprendere</a:t>
            </a:r>
            <a:r>
              <a:rPr lang="it-IT" sz="1200" dirty="0"/>
              <a:t> solo il proprio linguaggio macchina, poiché esso è diverso da processore a processore. Esiste quindi anche lo svantaggio di dover riscrivere interamente un programma per farlo funzionare su un'altra piattaforma.</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a:t>
            </a:fld>
            <a:endParaRPr lang="it-IT"/>
          </a:p>
        </p:txBody>
      </p:sp>
    </p:spTree>
    <p:extLst>
      <p:ext uri="{BB962C8B-B14F-4D97-AF65-F5344CB8AC3E}">
        <p14:creationId xmlns:p14="http://schemas.microsoft.com/office/powerpoint/2010/main" val="92553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Il comando break è opzionale.</a:t>
            </a:r>
          </a:p>
          <a:p>
            <a:pPr marL="0" indent="0">
              <a:buNone/>
            </a:pPr>
            <a:r>
              <a:rPr lang="it-IT" sz="1200" dirty="0"/>
              <a:t>serve genericamente a terminare l’esecuzione di un blocco di programma (più precisamente ogni blocco associato a un ciclo iterativo o uno switch)</a:t>
            </a:r>
          </a:p>
          <a:p>
            <a:pPr marL="0" indent="0">
              <a:buNone/>
            </a:pPr>
            <a:r>
              <a:rPr lang="it-IT" sz="1200" dirty="0"/>
              <a:t>Il costrutto switch-case è di gran lunga il contesto in cui lo si vede utilizzato</a:t>
            </a:r>
          </a:p>
          <a:p>
            <a:pPr marL="0" indent="0">
              <a:buNone/>
            </a:pPr>
            <a:r>
              <a:rPr lang="it-IT" sz="1200" dirty="0"/>
              <a:t>Ma è sintatticamente corretto utilizzarla anche altrove.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it-IT" sz="1200" dirty="0"/>
          </a:p>
          <a:p>
            <a:endParaRPr lang="it-IT" dirty="0"/>
          </a:p>
          <a:p>
            <a:r>
              <a:rPr lang="it-IT" dirty="0"/>
              <a:t>Cosa verrà stampato a video?</a:t>
            </a:r>
          </a:p>
          <a:p>
            <a:r>
              <a:rPr lang="it-IT" dirty="0"/>
              <a:t>b</a:t>
            </a:r>
          </a:p>
          <a:p>
            <a:r>
              <a:rPr lang="it-IT" dirty="0"/>
              <a:t>c o d</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62</a:t>
            </a:fld>
            <a:endParaRPr lang="it-IT"/>
          </a:p>
        </p:txBody>
      </p:sp>
    </p:spTree>
    <p:extLst>
      <p:ext uri="{BB962C8B-B14F-4D97-AF65-F5344CB8AC3E}">
        <p14:creationId xmlns:p14="http://schemas.microsoft.com/office/powerpoint/2010/main" val="7891155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63</a:t>
            </a:fld>
            <a:endParaRPr lang="it-IT"/>
          </a:p>
        </p:txBody>
      </p:sp>
    </p:spTree>
    <p:extLst>
      <p:ext uri="{BB962C8B-B14F-4D97-AF65-F5344CB8AC3E}">
        <p14:creationId xmlns:p14="http://schemas.microsoft.com/office/powerpoint/2010/main" val="3841696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l" fontAlgn="base">
              <a:buNone/>
            </a:pPr>
            <a:r>
              <a:rPr lang="it-IT" sz="1200" dirty="0"/>
              <a:t>I costrutti iterativi ci consentono di eseguire ripetutamente un determinato blocco di codice (che potrà essere una singola linea oppure un intero blocco racchiuso tra parentesi graffe ‘{}’).</a:t>
            </a:r>
          </a:p>
          <a:p>
            <a:pPr marL="0" indent="0" algn="l" fontAlgn="base">
              <a:buNone/>
            </a:pPr>
            <a:endParaRPr lang="it-IT" sz="1200" dirty="0"/>
          </a:p>
          <a:p>
            <a:pPr marL="0" indent="0" algn="l" fontAlgn="base">
              <a:buNone/>
            </a:pPr>
            <a:r>
              <a:rPr lang="it-IT" sz="1200" dirty="0"/>
              <a:t>In Java i costrutti iterativi sono sostanzialmente 3:</a:t>
            </a:r>
          </a:p>
          <a:p>
            <a:pPr fontAlgn="base"/>
            <a:r>
              <a:rPr lang="it-IT" sz="1200" b="1" dirty="0" err="1"/>
              <a:t>while</a:t>
            </a:r>
            <a:endParaRPr lang="it-IT" sz="1200" b="1" dirty="0"/>
          </a:p>
          <a:p>
            <a:pPr fontAlgn="base"/>
            <a:r>
              <a:rPr lang="it-IT" sz="1200" b="1" dirty="0"/>
              <a:t>do-</a:t>
            </a:r>
            <a:r>
              <a:rPr lang="it-IT" sz="1200" b="1" dirty="0" err="1"/>
              <a:t>while</a:t>
            </a:r>
            <a:endParaRPr lang="it-IT" sz="1200" b="1" dirty="0"/>
          </a:p>
          <a:p>
            <a:pPr fontAlgn="base"/>
            <a:r>
              <a:rPr lang="it-IT" sz="1200" b="1" dirty="0"/>
              <a:t>for</a:t>
            </a:r>
          </a:p>
          <a:p>
            <a:pPr marL="0" indent="0" algn="l" fontAlgn="base">
              <a:buNone/>
            </a:pPr>
            <a:endParaRPr lang="it-IT" dirty="0">
              <a:solidFill>
                <a:srgbClr val="999999"/>
              </a:solidFill>
              <a:latin typeface="Consolas" panose="020B0609020204030204" pitchFamily="49" charset="0"/>
            </a:endParaRPr>
          </a:p>
          <a:p>
            <a:pPr marL="0" indent="0" algn="l" fontAlgn="base">
              <a:buNone/>
            </a:pPr>
            <a:endParaRPr lang="it-IT" dirty="0">
              <a:solidFill>
                <a:srgbClr val="999999"/>
              </a:solidFill>
              <a:latin typeface="Consolas" panose="020B0609020204030204" pitchFamily="49" charset="0"/>
            </a:endParaRPr>
          </a:p>
          <a:p>
            <a:pPr marL="0" indent="0" algn="l" fontAlgn="base">
              <a:buNone/>
            </a:pPr>
            <a:r>
              <a:rPr lang="it-IT" sz="1200" dirty="0"/>
              <a:t>N.B.: Se condizione è false quando l’esecuzione arriva per la prima volta allo </a:t>
            </a:r>
            <a:r>
              <a:rPr lang="it-IT" sz="1200" dirty="0" err="1"/>
              <a:t>statement</a:t>
            </a:r>
            <a:r>
              <a:rPr lang="it-IT" sz="1200" dirty="0"/>
              <a:t> </a:t>
            </a:r>
            <a:r>
              <a:rPr lang="it-IT" sz="1200" dirty="0" err="1"/>
              <a:t>while</a:t>
            </a:r>
            <a:r>
              <a:rPr lang="it-IT" sz="1200" dirty="0"/>
              <a:t> il blocco di codice non sarà eseguito neanche una volta.</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64</a:t>
            </a:fld>
            <a:endParaRPr lang="it-IT"/>
          </a:p>
        </p:txBody>
      </p:sp>
    </p:spTree>
    <p:extLst>
      <p:ext uri="{BB962C8B-B14F-4D97-AF65-F5344CB8AC3E}">
        <p14:creationId xmlns:p14="http://schemas.microsoft.com/office/powerpoint/2010/main" val="5827004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l" fontAlgn="base">
              <a:buNone/>
            </a:pPr>
            <a:r>
              <a:rPr lang="it-IT" sz="1200" dirty="0"/>
              <a:t>In questo caso la condizione viene presa in considerazione alla fine del blocco.</a:t>
            </a:r>
          </a:p>
          <a:p>
            <a:pPr marL="0" indent="0" algn="l" fontAlgn="base">
              <a:buNone/>
            </a:pPr>
            <a:r>
              <a:rPr lang="it-IT" sz="1200" dirty="0"/>
              <a:t>In italiano diremmo: “esegui il blocco di codice e, poi, se condizione è vera fallo di nuovo, altrimenti smetti”.</a:t>
            </a:r>
          </a:p>
          <a:p>
            <a:pPr marL="0" indent="0" algn="l" fontAlgn="base">
              <a:buNone/>
            </a:pPr>
            <a:endParaRPr lang="it-IT" sz="1200" dirty="0"/>
          </a:p>
          <a:p>
            <a:pPr marL="0" indent="0" algn="l" fontAlgn="base">
              <a:buNone/>
            </a:pPr>
            <a:r>
              <a:rPr lang="it-IT" b="0" i="0" dirty="0">
                <a:solidFill>
                  <a:srgbClr val="0077AA"/>
                </a:solidFill>
                <a:effectLst/>
                <a:latin typeface="Consolas" panose="020B0609020204030204" pitchFamily="49" charset="0"/>
              </a:rPr>
              <a:t>do</a:t>
            </a:r>
            <a:r>
              <a:rPr lang="it-IT" b="0" i="0" dirty="0">
                <a:solidFill>
                  <a:srgbClr val="000000"/>
                </a:solidFill>
                <a:effectLst/>
                <a:latin typeface="Consolas" panose="020B0609020204030204" pitchFamily="49" charset="0"/>
              </a:rPr>
              <a:t> </a:t>
            </a:r>
            <a:r>
              <a:rPr lang="it-IT" b="0" i="0" dirty="0">
                <a:solidFill>
                  <a:srgbClr val="999999"/>
                </a:solidFill>
                <a:effectLst/>
                <a:latin typeface="Consolas" panose="020B0609020204030204" pitchFamily="49" charset="0"/>
              </a:rPr>
              <a:t>{</a:t>
            </a:r>
            <a:endParaRPr lang="it-IT" dirty="0">
              <a:solidFill>
                <a:srgbClr val="000000"/>
              </a:solidFill>
              <a:latin typeface="Consolas" panose="020B0609020204030204" pitchFamily="49" charset="0"/>
            </a:endParaRPr>
          </a:p>
          <a:p>
            <a:pPr marL="0" indent="0" algn="l" fontAlgn="base">
              <a:buNone/>
            </a:pPr>
            <a:r>
              <a:rPr lang="it-IT" b="0" i="0" dirty="0">
                <a:solidFill>
                  <a:srgbClr val="000000"/>
                </a:solidFill>
                <a:effectLst/>
                <a:latin typeface="Consolas" panose="020B0609020204030204" pitchFamily="49" charset="0"/>
              </a:rPr>
              <a:t>	</a:t>
            </a:r>
            <a:r>
              <a:rPr lang="it-IT" b="0" i="0" dirty="0">
                <a:solidFill>
                  <a:srgbClr val="708090"/>
                </a:solidFill>
                <a:effectLst/>
                <a:latin typeface="Consolas" panose="020B0609020204030204" pitchFamily="49" charset="0"/>
              </a:rPr>
              <a:t>// ...</a:t>
            </a:r>
            <a:r>
              <a:rPr lang="it-IT" b="0" i="0" dirty="0">
                <a:solidFill>
                  <a:srgbClr val="000000"/>
                </a:solidFill>
                <a:effectLst/>
                <a:latin typeface="Consolas" panose="020B0609020204030204" pitchFamily="49" charset="0"/>
              </a:rPr>
              <a:t> </a:t>
            </a:r>
          </a:p>
          <a:p>
            <a:pPr marL="0" indent="0" algn="l" fontAlgn="base">
              <a:buNone/>
            </a:pP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err="1">
                <a:solidFill>
                  <a:srgbClr val="0077AA"/>
                </a:solidFill>
                <a:effectLst/>
                <a:latin typeface="Consolas" panose="020B0609020204030204" pitchFamily="49" charset="0"/>
              </a:rPr>
              <a:t>while</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condizione</a:t>
            </a:r>
            <a:r>
              <a:rPr lang="it-IT" b="0" i="0" dirty="0">
                <a:solidFill>
                  <a:srgbClr val="999999"/>
                </a:solidFill>
                <a:effectLst/>
                <a:latin typeface="Consolas" panose="020B0609020204030204" pitchFamily="49" charset="0"/>
              </a:rPr>
              <a:t>);</a:t>
            </a:r>
            <a:endParaRPr lang="it-IT" dirty="0">
              <a:solidFill>
                <a:srgbClr val="999999"/>
              </a:solidFill>
              <a:latin typeface="Consolas" panose="020B0609020204030204" pitchFamily="49" charset="0"/>
            </a:endParaRPr>
          </a:p>
          <a:p>
            <a:pPr marL="0" indent="0" algn="l" fontAlgn="base">
              <a:buNone/>
            </a:pPr>
            <a:endParaRPr lang="it-IT" dirty="0">
              <a:solidFill>
                <a:srgbClr val="999999"/>
              </a:solidFill>
              <a:latin typeface="Consolas" panose="020B0609020204030204" pitchFamily="49" charset="0"/>
            </a:endParaRPr>
          </a:p>
          <a:p>
            <a:pPr marL="0" indent="0" algn="l" fontAlgn="base">
              <a:buNone/>
            </a:pPr>
            <a:endParaRPr lang="it-IT" dirty="0">
              <a:solidFill>
                <a:srgbClr val="999999"/>
              </a:solidFill>
              <a:latin typeface="Consolas" panose="020B0609020204030204" pitchFamily="49" charset="0"/>
            </a:endParaRPr>
          </a:p>
          <a:p>
            <a:pPr marL="0" indent="0" algn="l" fontAlgn="base">
              <a:buNone/>
            </a:pPr>
            <a:r>
              <a:rPr lang="it-IT" sz="1200" dirty="0" err="1"/>
              <a:t>N.B.:Quindi</a:t>
            </a:r>
            <a:r>
              <a:rPr lang="it-IT" sz="1200" dirty="0"/>
              <a:t> l’esecuzione del blocco di istruzioni viene effettuata almeno una volta, anche se la condizione risulta da subito false.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65</a:t>
            </a:fld>
            <a:endParaRPr lang="it-IT"/>
          </a:p>
        </p:txBody>
      </p:sp>
    </p:spTree>
    <p:extLst>
      <p:ext uri="{BB962C8B-B14F-4D97-AF65-F5344CB8AC3E}">
        <p14:creationId xmlns:p14="http://schemas.microsoft.com/office/powerpoint/2010/main" val="38523982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66</a:t>
            </a:fld>
            <a:endParaRPr lang="it-IT"/>
          </a:p>
        </p:txBody>
      </p:sp>
    </p:spTree>
    <p:extLst>
      <p:ext uri="{BB962C8B-B14F-4D97-AF65-F5344CB8AC3E}">
        <p14:creationId xmlns:p14="http://schemas.microsoft.com/office/powerpoint/2010/main" val="28795379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67</a:t>
            </a:fld>
            <a:endParaRPr lang="it-IT"/>
          </a:p>
        </p:txBody>
      </p:sp>
    </p:spTree>
    <p:extLst>
      <p:ext uri="{BB962C8B-B14F-4D97-AF65-F5344CB8AC3E}">
        <p14:creationId xmlns:p14="http://schemas.microsoft.com/office/powerpoint/2010/main" val="10868224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5</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68</a:t>
            </a:fld>
            <a:endParaRPr lang="it-IT"/>
          </a:p>
        </p:txBody>
      </p:sp>
    </p:spTree>
    <p:extLst>
      <p:ext uri="{BB962C8B-B14F-4D97-AF65-F5344CB8AC3E}">
        <p14:creationId xmlns:p14="http://schemas.microsoft.com/office/powerpoint/2010/main" val="1374502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l" fontAlgn="base">
              <a:buNone/>
            </a:pPr>
            <a:r>
              <a:rPr lang="it-IT" sz="1200" dirty="0"/>
              <a:t>Una variante molto usata del ciclo for è quella che potremmo definire for-</a:t>
            </a:r>
            <a:r>
              <a:rPr lang="it-IT" sz="1200" dirty="0" err="1"/>
              <a:t>each</a:t>
            </a:r>
            <a:r>
              <a:rPr lang="it-IT" sz="1200" dirty="0"/>
              <a:t> (detta anche for-in) che serve nel caso particolare (ma comune) in cui si voglia eseguire un determinato blocco di codice per ogni elemento di una data collezione di dati (o array).</a:t>
            </a:r>
          </a:p>
          <a:p>
            <a:pPr marL="0" indent="0" algn="l" fontAlgn="base">
              <a:buNone/>
            </a:pPr>
            <a:endParaRPr lang="it-IT" sz="1200" dirty="0"/>
          </a:p>
          <a:p>
            <a:pPr marL="0" indent="0" algn="l" fontAlgn="base">
              <a:buNone/>
            </a:pPr>
            <a:r>
              <a:rPr lang="it-IT" b="0" i="0" dirty="0">
                <a:solidFill>
                  <a:srgbClr val="0077AA"/>
                </a:solidFill>
                <a:effectLst/>
                <a:latin typeface="Consolas" panose="020B0609020204030204" pitchFamily="49" charset="0"/>
              </a:rPr>
              <a:t>for</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err="1">
                <a:solidFill>
                  <a:srgbClr val="000000"/>
                </a:solidFill>
                <a:effectLst/>
                <a:latin typeface="Consolas" panose="020B0609020204030204" pitchFamily="49" charset="0"/>
              </a:rPr>
              <a:t>Type</a:t>
            </a:r>
            <a:r>
              <a:rPr lang="it-IT" b="0" i="0" dirty="0">
                <a:solidFill>
                  <a:srgbClr val="000000"/>
                </a:solidFill>
                <a:effectLst/>
                <a:latin typeface="Consolas" panose="020B0609020204030204" pitchFamily="49" charset="0"/>
              </a:rPr>
              <a:t> item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err="1">
                <a:solidFill>
                  <a:srgbClr val="000000"/>
                </a:solidFill>
                <a:effectLst/>
                <a:latin typeface="Consolas" panose="020B0609020204030204" pitchFamily="49" charset="0"/>
              </a:rPr>
              <a:t>itemCollection</a:t>
            </a:r>
            <a:r>
              <a:rPr lang="it-IT" b="0" i="0" dirty="0">
                <a:solidFill>
                  <a:srgbClr val="000000"/>
                </a:solidFill>
                <a:effectLst/>
                <a:latin typeface="Consolas" panose="020B0609020204030204" pitchFamily="49" charset="0"/>
              </a:rPr>
              <a:t> </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p>
          <a:p>
            <a:pPr marL="0" indent="0" algn="l" fontAlgn="base">
              <a:buNone/>
            </a:pPr>
            <a:r>
              <a:rPr lang="it-IT" dirty="0">
                <a:solidFill>
                  <a:srgbClr val="000000"/>
                </a:solidFill>
                <a:latin typeface="Consolas" panose="020B0609020204030204" pitchFamily="49" charset="0"/>
              </a:rPr>
              <a:t>	</a:t>
            </a:r>
            <a:r>
              <a:rPr lang="it-IT" b="0" i="0" dirty="0">
                <a:solidFill>
                  <a:srgbClr val="708090"/>
                </a:solidFill>
                <a:effectLst/>
                <a:latin typeface="Consolas" panose="020B0609020204030204" pitchFamily="49" charset="0"/>
              </a:rPr>
              <a:t>// ...</a:t>
            </a:r>
            <a:r>
              <a:rPr lang="it-IT" b="0" i="0" dirty="0">
                <a:solidFill>
                  <a:srgbClr val="000000"/>
                </a:solidFill>
                <a:effectLst/>
                <a:latin typeface="Consolas" panose="020B0609020204030204" pitchFamily="49" charset="0"/>
              </a:rPr>
              <a:t> </a:t>
            </a:r>
          </a:p>
          <a:p>
            <a:pPr marL="0" indent="0" algn="l" fontAlgn="base">
              <a:buNone/>
            </a:pPr>
            <a:r>
              <a:rPr lang="it-IT" b="0" i="0" dirty="0">
                <a:solidFill>
                  <a:srgbClr val="999999"/>
                </a:solidFill>
                <a:effectLst/>
                <a:latin typeface="Consolas" panose="020B0609020204030204" pitchFamily="49" charset="0"/>
              </a:rPr>
              <a:t>}</a:t>
            </a:r>
          </a:p>
          <a:p>
            <a:pPr marL="0" indent="0" algn="l" fontAlgn="base">
              <a:buNone/>
            </a:pPr>
            <a:endParaRPr lang="it-IT" dirty="0">
              <a:solidFill>
                <a:srgbClr val="999999"/>
              </a:solidFill>
              <a:latin typeface="Consolas" panose="020B0609020204030204" pitchFamily="49" charset="0"/>
            </a:endParaRPr>
          </a:p>
          <a:p>
            <a:pPr marL="0" indent="0" algn="l" fontAlgn="base">
              <a:buNone/>
            </a:pPr>
            <a:r>
              <a:rPr lang="it-IT" sz="1200" dirty="0"/>
              <a:t>In italiano potremmo dire: “prendi uno ad uno gli elementi della collezione </a:t>
            </a:r>
            <a:r>
              <a:rPr lang="it-IT" sz="1200" dirty="0" err="1"/>
              <a:t>itemCollection</a:t>
            </a:r>
            <a:r>
              <a:rPr lang="it-IT" sz="1200" dirty="0"/>
              <a:t>, assegna ciascuno di essi alla variabile item ed esegui per ciascun elemento il blocco (che potrà quindi usare item al suo interno)”</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69</a:t>
            </a:fld>
            <a:endParaRPr lang="it-IT"/>
          </a:p>
        </p:txBody>
      </p:sp>
    </p:spTree>
    <p:extLst>
      <p:ext uri="{BB962C8B-B14F-4D97-AF65-F5344CB8AC3E}">
        <p14:creationId xmlns:p14="http://schemas.microsoft.com/office/powerpoint/2010/main" val="11370636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70</a:t>
            </a:fld>
            <a:endParaRPr lang="it-IT"/>
          </a:p>
        </p:txBody>
      </p:sp>
    </p:spTree>
    <p:extLst>
      <p:ext uri="{BB962C8B-B14F-4D97-AF65-F5344CB8AC3E}">
        <p14:creationId xmlns:p14="http://schemas.microsoft.com/office/powerpoint/2010/main" val="8620448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000000"/>
                </a:solidFill>
                <a:effectLst/>
                <a:latin typeface="Inconsolata"/>
              </a:rPr>
              <a:t>i tipi primitivi non sono oggetti e non hanno associata alcuna classe e quindi devono essere trattati in modo diverso rispetto agli altri tipi (ad esempio non è possibile utilizzarli nelle collezioni, che saranno argomento di future lezioni) e non possono avere metodi</a:t>
            </a:r>
          </a:p>
          <a:p>
            <a:endParaRPr lang="it-IT" dirty="0"/>
          </a:p>
          <a:p>
            <a:r>
              <a:rPr lang="it-IT" dirty="0"/>
              <a:t>Esempi</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71</a:t>
            </a:fld>
            <a:endParaRPr lang="it-IT"/>
          </a:p>
        </p:txBody>
      </p:sp>
    </p:spTree>
    <p:extLst>
      <p:ext uri="{BB962C8B-B14F-4D97-AF65-F5344CB8AC3E}">
        <p14:creationId xmlns:p14="http://schemas.microsoft.com/office/powerpoint/2010/main" val="169294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200" dirty="0"/>
              <a:t>Si può dire che i linguaggi di programmazione di basso livello sono orientati "alla macchina" (cioè il loro scopo è di essere direttamente eseguibili dal processore, oppure di poter essere tradotti facilmente in programmi eseguibili dal processore)</a:t>
            </a:r>
          </a:p>
          <a:p>
            <a:pPr algn="l"/>
            <a:r>
              <a:rPr lang="it-IT" sz="1200" dirty="0"/>
              <a:t>Mentre i linguaggi ad alto livello sono orientati "al programmatore" (cioè il loro scopo è quello di essere facilmente utilizzabili dagli umani).</a:t>
            </a:r>
          </a:p>
          <a:p>
            <a:pPr algn="l"/>
            <a:r>
              <a:rPr lang="it-IT" sz="1200" dirty="0"/>
              <a:t>In senso assoluto, l'espressione "linguaggio di programmazione a basso livello" si riferisce generalmente al linguaggio macchina o all'</a:t>
            </a:r>
            <a:r>
              <a:rPr lang="it-IT" sz="1200" b="1" dirty="0"/>
              <a:t>assembly</a:t>
            </a:r>
            <a:r>
              <a:rPr lang="it-IT" sz="1200" dirty="0"/>
              <a:t>, che è diverso dal linguaggio macchina (binario) ma solo nella sua rappresentazione testuale perché in pratica la traduzione dall’assembly al linguaggio macchina è di 1 a 1.</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dirty="0"/>
              <a:t>Sconveniente per gli stessi motivi che abbiamo elencato prima nella descrizione del linguaggio macchina</a:t>
            </a:r>
          </a:p>
          <a:p>
            <a:pPr algn="l"/>
            <a:r>
              <a:rPr lang="it-IT" sz="1200" dirty="0"/>
              <a:t>E proprio per questa sua vicinanza all'hardware, non esiste un unico linguaggio assembly. Anzi, ogni CPU o famiglia di CPU ha un suo proprio assembly, diverso dagli altri.</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a:t>
            </a:fld>
            <a:endParaRPr lang="it-IT"/>
          </a:p>
        </p:txBody>
      </p:sp>
    </p:spTree>
    <p:extLst>
      <p:ext uri="{BB962C8B-B14F-4D97-AF65-F5344CB8AC3E}">
        <p14:creationId xmlns:p14="http://schemas.microsoft.com/office/powerpoint/2010/main" val="139688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72</a:t>
            </a:fld>
            <a:endParaRPr lang="it-IT"/>
          </a:p>
        </p:txBody>
      </p:sp>
    </p:spTree>
    <p:extLst>
      <p:ext uri="{BB962C8B-B14F-4D97-AF65-F5344CB8AC3E}">
        <p14:creationId xmlns:p14="http://schemas.microsoft.com/office/powerpoint/2010/main" val="2433542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73</a:t>
            </a:fld>
            <a:endParaRPr lang="it-IT"/>
          </a:p>
        </p:txBody>
      </p:sp>
    </p:spTree>
    <p:extLst>
      <p:ext uri="{BB962C8B-B14F-4D97-AF65-F5344CB8AC3E}">
        <p14:creationId xmlns:p14="http://schemas.microsoft.com/office/powerpoint/2010/main" val="37863437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74</a:t>
            </a:fld>
            <a:endParaRPr lang="it-IT"/>
          </a:p>
        </p:txBody>
      </p:sp>
    </p:spTree>
    <p:extLst>
      <p:ext uri="{BB962C8B-B14F-4D97-AF65-F5344CB8AC3E}">
        <p14:creationId xmlns:p14="http://schemas.microsoft.com/office/powerpoint/2010/main" val="29182057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75</a:t>
            </a:fld>
            <a:endParaRPr lang="it-IT"/>
          </a:p>
        </p:txBody>
      </p:sp>
    </p:spTree>
    <p:extLst>
      <p:ext uri="{BB962C8B-B14F-4D97-AF65-F5344CB8AC3E}">
        <p14:creationId xmlns:p14="http://schemas.microsoft.com/office/powerpoint/2010/main" val="19098787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76</a:t>
            </a:fld>
            <a:endParaRPr lang="it-IT"/>
          </a:p>
        </p:txBody>
      </p:sp>
    </p:spTree>
    <p:extLst>
      <p:ext uri="{BB962C8B-B14F-4D97-AF65-F5344CB8AC3E}">
        <p14:creationId xmlns:p14="http://schemas.microsoft.com/office/powerpoint/2010/main" val="14573885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77</a:t>
            </a:fld>
            <a:endParaRPr lang="it-IT"/>
          </a:p>
        </p:txBody>
      </p:sp>
    </p:spTree>
    <p:extLst>
      <p:ext uri="{BB962C8B-B14F-4D97-AF65-F5344CB8AC3E}">
        <p14:creationId xmlns:p14="http://schemas.microsoft.com/office/powerpoint/2010/main" val="34328717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78</a:t>
            </a:fld>
            <a:endParaRPr lang="it-IT"/>
          </a:p>
        </p:txBody>
      </p:sp>
    </p:spTree>
    <p:extLst>
      <p:ext uri="{BB962C8B-B14F-4D97-AF65-F5344CB8AC3E}">
        <p14:creationId xmlns:p14="http://schemas.microsoft.com/office/powerpoint/2010/main" val="23377782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79</a:t>
            </a:fld>
            <a:endParaRPr lang="it-IT"/>
          </a:p>
        </p:txBody>
      </p:sp>
    </p:spTree>
    <p:extLst>
      <p:ext uri="{BB962C8B-B14F-4D97-AF65-F5344CB8AC3E}">
        <p14:creationId xmlns:p14="http://schemas.microsoft.com/office/powerpoint/2010/main" val="40716759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80</a:t>
            </a:fld>
            <a:endParaRPr lang="it-IT"/>
          </a:p>
        </p:txBody>
      </p:sp>
    </p:spTree>
    <p:extLst>
      <p:ext uri="{BB962C8B-B14F-4D97-AF65-F5344CB8AC3E}">
        <p14:creationId xmlns:p14="http://schemas.microsoft.com/office/powerpoint/2010/main" val="3458725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Riprendiamo un attimo il concetto di Classi e Oggetti che abbiamo generalizzato nell’introduzione a Java</a:t>
            </a:r>
          </a:p>
          <a:p>
            <a:endParaRPr lang="it-IT" dirty="0"/>
          </a:p>
          <a:p>
            <a:endParaRPr lang="it-IT" dirty="0"/>
          </a:p>
          <a:p>
            <a:r>
              <a:rPr lang="it-IT" dirty="0"/>
              <a:t>Bisognerà imparare a pensare ad oggetti così come avviene nel mondo reale</a:t>
            </a:r>
          </a:p>
          <a:p>
            <a:r>
              <a:rPr lang="it-IT" dirty="0"/>
              <a:t>Applicare alla programmazione il paradigma ad oggetti che abbiamo imparato nella vita reale</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81</a:t>
            </a:fld>
            <a:endParaRPr lang="it-IT"/>
          </a:p>
        </p:txBody>
      </p:sp>
    </p:spTree>
    <p:extLst>
      <p:ext uri="{BB962C8B-B14F-4D97-AF65-F5344CB8AC3E}">
        <p14:creationId xmlns:p14="http://schemas.microsoft.com/office/powerpoint/2010/main" val="293879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L’obiettivo principale dell’ingegneria del software è sempre stato quello di mettere nelle mani degli sviluppatori strumenti più semplici ma nello stesso tempo in grado di risolvere problemi di complessità sempre più elevata</a:t>
            </a:r>
          </a:p>
          <a:p>
            <a:r>
              <a:rPr lang="it-IT" dirty="0"/>
              <a:t>(in questa diapositiva…) </a:t>
            </a:r>
          </a:p>
          <a:p>
            <a:r>
              <a:rPr lang="it-IT" dirty="0"/>
              <a:t>Però facendo in questo modo (astraendo rispetto al linguaggio macchina) di cosa abbiamo bisogno?</a:t>
            </a:r>
          </a:p>
          <a:p>
            <a:pPr marL="171450" indent="-171450">
              <a:buFont typeface="Arial" panose="020B0604020202020204" pitchFamily="34" charset="0"/>
              <a:buChar char="•"/>
            </a:pPr>
            <a:r>
              <a:rPr lang="it-IT" dirty="0"/>
              <a:t>Intanto bisogna escogitare dei sistemi di comunicazione (traduzione) uomo-macchina</a:t>
            </a:r>
          </a:p>
          <a:p>
            <a:pPr marL="171450" indent="-171450">
              <a:buFont typeface="Arial" panose="020B0604020202020204" pitchFamily="34" charset="0"/>
              <a:buChar char="•"/>
            </a:pPr>
            <a:r>
              <a:rPr lang="it-IT" dirty="0"/>
              <a:t>E poi bisogna farlo in modo da non far pagare il costo di questa traduzione in termini di tempi e attese all’utilizzatore del programma</a:t>
            </a:r>
          </a:p>
          <a:p>
            <a:pPr marL="0" indent="0">
              <a:buFont typeface="Arial" panose="020B0604020202020204" pitchFamily="34" charset="0"/>
              <a:buNone/>
            </a:pPr>
            <a:r>
              <a:rPr lang="it-IT" dirty="0"/>
              <a:t>Nascono quindi 2 modelli</a:t>
            </a:r>
          </a:p>
          <a:p>
            <a:pPr marL="171450" indent="-171450">
              <a:buFont typeface="Arial" panose="020B0604020202020204" pitchFamily="34" charset="0"/>
              <a:buChar char="•"/>
            </a:pPr>
            <a:r>
              <a:rPr lang="it-IT" dirty="0"/>
              <a:t>Esecuzione a compilazione</a:t>
            </a:r>
          </a:p>
          <a:p>
            <a:pPr marL="171450" indent="-171450">
              <a:buFont typeface="Arial" panose="020B0604020202020204" pitchFamily="34" charset="0"/>
              <a:buChar char="•"/>
            </a:pPr>
            <a:r>
              <a:rPr lang="it-IT" dirty="0"/>
              <a:t>Esecuzione ad </a:t>
            </a:r>
            <a:r>
              <a:rPr lang="it-IT" dirty="0" err="1"/>
              <a:t>intepretazione</a:t>
            </a:r>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a:t>
            </a:fld>
            <a:endParaRPr lang="it-IT"/>
          </a:p>
        </p:txBody>
      </p:sp>
    </p:spTree>
    <p:extLst>
      <p:ext uri="{BB962C8B-B14F-4D97-AF65-F5344CB8AC3E}">
        <p14:creationId xmlns:p14="http://schemas.microsoft.com/office/powerpoint/2010/main" val="27675403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Abbiamo descritto la struttura di un Oggetto come una entità formata</a:t>
            </a:r>
          </a:p>
          <a:p>
            <a:pPr marL="171450" indent="-171450">
              <a:buFont typeface="Arial" panose="020B0604020202020204" pitchFamily="34" charset="0"/>
              <a:buChar char="•"/>
            </a:pPr>
            <a:r>
              <a:rPr lang="it-IT" dirty="0"/>
              <a:t>Dati (attributi o campi)</a:t>
            </a:r>
          </a:p>
          <a:p>
            <a:pPr marL="171450" indent="-171450">
              <a:buFont typeface="Arial" panose="020B0604020202020204" pitchFamily="34" charset="0"/>
              <a:buChar char="•"/>
            </a:pPr>
            <a:r>
              <a:rPr lang="it-IT" dirty="0"/>
              <a:t>Funzioni (metodi o operazioni)</a:t>
            </a:r>
          </a:p>
          <a:p>
            <a:pPr marL="171450" indent="-171450">
              <a:buFont typeface="Arial" panose="020B0604020202020204" pitchFamily="34" charset="0"/>
              <a:buChar char="•"/>
            </a:pPr>
            <a:r>
              <a:rPr lang="it-IT" dirty="0"/>
              <a:t>Funzioni di creazione dell’oggetto (costruttori)</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82</a:t>
            </a:fld>
            <a:endParaRPr lang="it-IT"/>
          </a:p>
        </p:txBody>
      </p:sp>
    </p:spTree>
    <p:extLst>
      <p:ext uri="{BB962C8B-B14F-4D97-AF65-F5344CB8AC3E}">
        <p14:creationId xmlns:p14="http://schemas.microsoft.com/office/powerpoint/2010/main" val="1303702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Oggetto è l’istanza di una classe</a:t>
            </a:r>
          </a:p>
          <a:p>
            <a:r>
              <a:rPr lang="it-IT" dirty="0"/>
              <a:t>La classe è un modello o prototipo che definisce un tipo di oggetto definendone la struttura (attributi) e il comportamento (metodi) </a:t>
            </a:r>
          </a:p>
          <a:p>
            <a:r>
              <a:rPr lang="it-IT" dirty="0"/>
              <a:t>Gli attributi definiscono lo stato</a:t>
            </a:r>
          </a:p>
          <a:p>
            <a:r>
              <a:rPr lang="it-IT" dirty="0"/>
              <a:t>I metodi definiscono le operazioni eseguibili sull’oggetto</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83</a:t>
            </a:fld>
            <a:endParaRPr lang="it-IT"/>
          </a:p>
        </p:txBody>
      </p:sp>
    </p:spTree>
    <p:extLst>
      <p:ext uri="{BB962C8B-B14F-4D97-AF65-F5344CB8AC3E}">
        <p14:creationId xmlns:p14="http://schemas.microsoft.com/office/powerpoint/2010/main" val="34186974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 una classe possono essere generati molti oggetti diversi.</a:t>
            </a:r>
          </a:p>
          <a:p>
            <a:r>
              <a:rPr lang="it-IT" dirty="0"/>
              <a:t>Ogni oggetto ha la stessa struttura e comportamento della classe, ma ha il proprio stato.</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84</a:t>
            </a:fld>
            <a:endParaRPr lang="it-IT"/>
          </a:p>
        </p:txBody>
      </p:sp>
    </p:spTree>
    <p:extLst>
      <p:ext uri="{BB962C8B-B14F-4D97-AF65-F5344CB8AC3E}">
        <p14:creationId xmlns:p14="http://schemas.microsoft.com/office/powerpoint/2010/main" val="17980092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Ci obbliga ad avere una idea chiara dall’inizio di quello che stiamo andando a sviluppare</a:t>
            </a:r>
          </a:p>
          <a:p>
            <a:r>
              <a:rPr lang="it-IT" dirty="0"/>
              <a:t>Ci obbliga ad avere una idea di ogni oggetto, ogni metodo e ogni variabile d’istanza.</a:t>
            </a:r>
          </a:p>
          <a:p>
            <a:r>
              <a:rPr lang="it-IT" dirty="0"/>
              <a:t>Significa descrivere gli elementi del sistema e i loro comportamenti nel sistema (nel senso di operazioni che gli altri oggetti possono chieder loro di fare)</a:t>
            </a:r>
          </a:p>
          <a:p>
            <a:r>
              <a:rPr lang="it-IT" dirty="0"/>
              <a:t>Ci obbliga ad effettuare una astrazione degli oggetti in modo da tracciarne confini concettuali per descriverlo all’interno di un certo </a:t>
            </a:r>
            <a:r>
              <a:rPr lang="it-IT" b="1" dirty="0"/>
              <a:t>contesto di osservazione</a:t>
            </a:r>
            <a:r>
              <a:rPr lang="it-IT" dirty="0"/>
              <a:t> che ci interessa.</a:t>
            </a:r>
          </a:p>
          <a:p>
            <a:r>
              <a:rPr lang="it-IT" dirty="0"/>
              <a:t>Sviluppare un insieme di oggetti </a:t>
            </a:r>
            <a:r>
              <a:rPr lang="it-IT" b="1" dirty="0"/>
              <a:t>minimo</a:t>
            </a:r>
            <a:r>
              <a:rPr lang="it-IT" dirty="0"/>
              <a:t> ma </a:t>
            </a:r>
            <a:r>
              <a:rPr lang="it-IT" b="1" dirty="0"/>
              <a:t>flessibile</a:t>
            </a:r>
          </a:p>
          <a:p>
            <a:r>
              <a:rPr lang="it-IT" dirty="0"/>
              <a:t>Non è sufficiente conoscere i costrutti che ci mette a disposizione il linguaggio</a:t>
            </a:r>
          </a:p>
          <a:p>
            <a:r>
              <a:rPr lang="it-IT" dirty="0"/>
              <a:t>Ci spinge ad usare identificatori con nomenclature significative (migliora la leggibilità, il riuso e la manutenibilità)</a:t>
            </a:r>
          </a:p>
          <a:p>
            <a:r>
              <a:rPr lang="it-IT" dirty="0"/>
              <a:t>Ci spinge a sviluppare oggetti che operano nel sistema in maniera atomica svolgendo solo il loro compito essenziale mirato al contesto</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85</a:t>
            </a:fld>
            <a:endParaRPr lang="it-IT"/>
          </a:p>
        </p:txBody>
      </p:sp>
    </p:spTree>
    <p:extLst>
      <p:ext uri="{BB962C8B-B14F-4D97-AF65-F5344CB8AC3E}">
        <p14:creationId xmlns:p14="http://schemas.microsoft.com/office/powerpoint/2010/main" val="38390578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0000"/>
              </a:lnSpc>
            </a:pPr>
            <a:endParaRPr lang="it-IT" sz="1200"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86</a:t>
            </a:fld>
            <a:endParaRPr lang="it-IT"/>
          </a:p>
        </p:txBody>
      </p:sp>
    </p:spTree>
    <p:extLst>
      <p:ext uri="{BB962C8B-B14F-4D97-AF65-F5344CB8AC3E}">
        <p14:creationId xmlns:p14="http://schemas.microsoft.com/office/powerpoint/2010/main" val="23192810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87</a:t>
            </a:fld>
            <a:endParaRPr lang="it-IT"/>
          </a:p>
        </p:txBody>
      </p:sp>
    </p:spTree>
    <p:extLst>
      <p:ext uri="{BB962C8B-B14F-4D97-AF65-F5344CB8AC3E}">
        <p14:creationId xmlns:p14="http://schemas.microsoft.com/office/powerpoint/2010/main" val="31892509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t>È diverso dagli altri metodi in quanto serve per creare nuove istanze di elementi di quella classe.</a:t>
            </a:r>
          </a:p>
          <a:p>
            <a:r>
              <a:rPr lang="it-IT" sz="1800" dirty="0"/>
              <a:t>Inizializza un oggetto all’atto della sua creazione</a:t>
            </a:r>
          </a:p>
          <a:p>
            <a:r>
              <a:rPr lang="it-IT" sz="1800" dirty="0"/>
              <a:t>Ha lo stesso nome della classe a cui appartiene</a:t>
            </a:r>
          </a:p>
          <a:p>
            <a:r>
              <a:rPr lang="it-IT" sz="1800" dirty="0"/>
              <a:t>Non ha un tipo di ritorno e nemmeno </a:t>
            </a:r>
            <a:r>
              <a:rPr lang="it-IT" sz="1800" dirty="0" err="1"/>
              <a:t>void</a:t>
            </a:r>
            <a:r>
              <a:rPr lang="it-IT" sz="1800" dirty="0"/>
              <a:t> perché il suo </a:t>
            </a:r>
            <a:r>
              <a:rPr lang="it-IT" sz="1800" dirty="0" err="1"/>
              <a:t>return</a:t>
            </a:r>
            <a:r>
              <a:rPr lang="it-IT" sz="1800" dirty="0"/>
              <a:t> è l’oggetto stesso</a:t>
            </a:r>
          </a:p>
          <a:p>
            <a:r>
              <a:rPr lang="it-IT" sz="1800" dirty="0"/>
              <a:t>Ha visibilità public</a:t>
            </a:r>
          </a:p>
          <a:p>
            <a:r>
              <a:rPr lang="it-IT" sz="1800" dirty="0"/>
              <a:t>Può accettare dei parametri</a:t>
            </a:r>
          </a:p>
          <a:p>
            <a:r>
              <a:rPr lang="it-IT" sz="1800" dirty="0"/>
              <a:t>Si possono aggiungere quanti costruttori si vogliono a patto che abbiano tutti diversa firma (ovvero tipo e numero degli argomenti)</a:t>
            </a:r>
          </a:p>
          <a:p>
            <a:pPr marL="0" indent="0">
              <a:buNone/>
            </a:pPr>
            <a:endParaRPr lang="it-IT" sz="1800" dirty="0"/>
          </a:p>
          <a:p>
            <a:r>
              <a:rPr lang="it-IT" sz="1800" dirty="0"/>
              <a:t>Può essere richiamato in modo:</a:t>
            </a:r>
          </a:p>
          <a:p>
            <a:pPr lvl="1"/>
            <a:r>
              <a:rPr lang="it-IT" sz="1600" dirty="0"/>
              <a:t>Implicito (non viene descritto nel codice)</a:t>
            </a:r>
          </a:p>
          <a:p>
            <a:pPr lvl="1"/>
            <a:r>
              <a:rPr lang="it-IT" sz="1600" dirty="0"/>
              <a:t>Esplicito (quando lo richiamiamo passandogli i parametri)</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88</a:t>
            </a:fld>
            <a:endParaRPr lang="it-IT"/>
          </a:p>
        </p:txBody>
      </p:sp>
    </p:spTree>
    <p:extLst>
      <p:ext uri="{BB962C8B-B14F-4D97-AF65-F5344CB8AC3E}">
        <p14:creationId xmlns:p14="http://schemas.microsoft.com/office/powerpoint/2010/main" val="20538988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t>Ogni classe appartiene ad un unico package dichiarato all’inizio del file in cui è definita una classe con la keyword package appunto) e serve a definire a quale gruppo di classi essa appartiene.</a:t>
            </a:r>
          </a:p>
          <a:p>
            <a:endParaRPr lang="it-IT" sz="1200" dirty="0"/>
          </a:p>
          <a:p>
            <a:r>
              <a:rPr lang="it-IT" sz="1200" dirty="0"/>
              <a:t>Un package è del tutto simile ad un ‘</a:t>
            </a:r>
            <a:r>
              <a:rPr lang="it-IT" sz="1200" dirty="0" err="1"/>
              <a:t>path</a:t>
            </a:r>
            <a:r>
              <a:rPr lang="it-IT" sz="1200" dirty="0"/>
              <a:t>’ in un filesystem solo che al posto degli slash (/) le componenti sono separate da punti (.)</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89</a:t>
            </a:fld>
            <a:endParaRPr lang="it-IT"/>
          </a:p>
        </p:txBody>
      </p:sp>
    </p:spTree>
    <p:extLst>
      <p:ext uri="{BB962C8B-B14F-4D97-AF65-F5344CB8AC3E}">
        <p14:creationId xmlns:p14="http://schemas.microsoft.com/office/powerpoint/2010/main" val="13368687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Vedi esempio della Classe Arrays</a:t>
            </a:r>
          </a:p>
          <a:p>
            <a:endParaRPr lang="it-IT" dirty="0"/>
          </a:p>
          <a:p>
            <a:r>
              <a:rPr lang="it-IT" sz="1800" b="0" i="0" u="none" strike="noStrike" baseline="0" dirty="0">
                <a:solidFill>
                  <a:srgbClr val="000000"/>
                </a:solidFill>
                <a:latin typeface="Times New Roman" panose="02020603050405020304" pitchFamily="18" charset="0"/>
              </a:rPr>
              <a:t>Presuppone che si conosca che quella unità appartiene a quel package (</a:t>
            </a:r>
            <a:r>
              <a:rPr lang="it-IT" sz="1800" b="0" i="1" u="none" strike="noStrike" baseline="0" dirty="0">
                <a:solidFill>
                  <a:srgbClr val="000000"/>
                </a:solidFill>
                <a:latin typeface="Times New Roman" panose="02020603050405020304" pitchFamily="18" charset="0"/>
              </a:rPr>
              <a:t>usare </a:t>
            </a:r>
            <a:r>
              <a:rPr lang="it-IT" sz="1800" b="0" i="1" u="none" strike="noStrike" baseline="0" dirty="0" err="1">
                <a:solidFill>
                  <a:srgbClr val="000000"/>
                </a:solidFill>
                <a:latin typeface="Times New Roman" panose="02020603050405020304" pitchFamily="18" charset="0"/>
              </a:rPr>
              <a:t>javadoc</a:t>
            </a:r>
            <a:r>
              <a:rPr lang="it-IT" sz="1800" b="0" i="1" u="none" strike="noStrike" baseline="0" dirty="0">
                <a:solidFill>
                  <a:srgbClr val="000000"/>
                </a:solidFill>
                <a:latin typeface="Times New Roman" panose="02020603050405020304" pitchFamily="18" charset="0"/>
              </a:rPr>
              <a:t> delle API</a:t>
            </a:r>
            <a:r>
              <a:rPr lang="it-IT" sz="1800" b="0" i="0" u="none" strike="noStrike" baseline="0" dirty="0">
                <a:solidFill>
                  <a:srgbClr val="000000"/>
                </a:solidFill>
                <a:latin typeface="Times New Roman" panose="02020603050405020304" pitchFamily="18" charset="0"/>
              </a:rPr>
              <a:t>)</a:t>
            </a:r>
          </a:p>
          <a:p>
            <a:endParaRPr lang="it-IT" sz="1800" b="0" i="0" u="none" strike="noStrike" baseline="0" dirty="0">
              <a:solidFill>
                <a:srgbClr val="000000"/>
              </a:solidFill>
              <a:latin typeface="Times New Roman" panose="02020603050405020304" pitchFamily="18" charset="0"/>
            </a:endParaRPr>
          </a:p>
          <a:p>
            <a:endParaRPr lang="it-IT" sz="1800" b="0" i="0" u="none" strike="noStrike" baseline="0" dirty="0">
              <a:solidFill>
                <a:srgbClr val="000000"/>
              </a:solidFill>
              <a:latin typeface="Times New Roman" panose="02020603050405020304" pitchFamily="18" charset="0"/>
            </a:endParaRPr>
          </a:p>
          <a:p>
            <a:r>
              <a:rPr lang="it-IT" sz="1800" b="0" i="0" u="none" strike="noStrike" baseline="0" dirty="0">
                <a:solidFill>
                  <a:srgbClr val="000000"/>
                </a:solidFill>
                <a:latin typeface="Times New Roman" panose="02020603050405020304" pitchFamily="18" charset="0"/>
              </a:rPr>
              <a:t>Esistono librerie che vengono importate automaticamente System</a:t>
            </a:r>
          </a:p>
          <a:p>
            <a:endParaRPr lang="it-IT" sz="1800" b="0" i="0" u="none" strike="noStrike" baseline="0" dirty="0">
              <a:solidFill>
                <a:srgbClr val="000000"/>
              </a:solidFill>
              <a:latin typeface="Times New Roman" panose="02020603050405020304" pitchFamily="18" charset="0"/>
            </a:endParaRPr>
          </a:p>
          <a:p>
            <a:r>
              <a:rPr lang="it-IT" sz="1800" b="0" i="0" u="none" strike="noStrike" baseline="0" dirty="0">
                <a:solidFill>
                  <a:srgbClr val="000000"/>
                </a:solidFill>
                <a:latin typeface="Times New Roman" panose="02020603050405020304" pitchFamily="18" charset="0"/>
              </a:rPr>
              <a:t>(</a:t>
            </a:r>
            <a:r>
              <a:rPr lang="it-IT" sz="1800" b="0" i="0" u="none" strike="noStrike" baseline="0" dirty="0" err="1">
                <a:solidFill>
                  <a:srgbClr val="000000"/>
                </a:solidFill>
                <a:latin typeface="Times New Roman" panose="02020603050405020304" pitchFamily="18" charset="0"/>
              </a:rPr>
              <a:t>classpath</a:t>
            </a:r>
            <a:r>
              <a:rPr lang="it-IT" sz="1800" b="0" i="0" u="none" strike="noStrike" baseline="0" dirty="0">
                <a:solidFill>
                  <a:srgbClr val="000000"/>
                </a:solidFill>
                <a:latin typeface="Times New Roman" panose="02020603050405020304" pitchFamily="18" charset="0"/>
              </a:rPr>
              <a:t> su windows variabili d’ambiente)</a:t>
            </a:r>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90</a:t>
            </a:fld>
            <a:endParaRPr lang="it-IT"/>
          </a:p>
        </p:txBody>
      </p:sp>
    </p:spTree>
    <p:extLst>
      <p:ext uri="{BB962C8B-B14F-4D97-AF65-F5344CB8AC3E}">
        <p14:creationId xmlns:p14="http://schemas.microsoft.com/office/powerpoint/2010/main" val="37179763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sz="1200" dirty="0"/>
              <a:t>Esattamente come le funzioni, procedure, sottoprogrammi racchiudono sotto lo stesso identificatore interi gruppi di istruzioni</a:t>
            </a:r>
          </a:p>
          <a:p>
            <a:pPr marL="0" indent="0">
              <a:buNone/>
            </a:pPr>
            <a:r>
              <a:rPr lang="it-IT" sz="1200" dirty="0"/>
              <a:t>In questo modo possiamo riutilizzare un blocco di codice in molte parti del programma, semplicemente richiamando il nome con cui l’abbiamo definito, senza dover riscrivere tutto il blocco ogni volta.</a:t>
            </a:r>
          </a:p>
          <a:p>
            <a:pPr marL="0" indent="0">
              <a:buNone/>
            </a:pPr>
            <a:endParaRPr lang="it-IT" sz="1200" dirty="0"/>
          </a:p>
          <a:p>
            <a:pPr marL="0" indent="0">
              <a:buNone/>
            </a:pPr>
            <a:r>
              <a:rPr lang="it-IT" sz="1200" b="0" i="0" dirty="0">
                <a:solidFill>
                  <a:srgbClr val="999999"/>
                </a:solidFill>
                <a:effectLst/>
                <a:latin typeface="Consolas" panose="020B0609020204030204" pitchFamily="49" charset="0"/>
              </a:rPr>
              <a:t>[</a:t>
            </a:r>
            <a:r>
              <a:rPr lang="it-IT" sz="1200" b="0" i="0" dirty="0" err="1">
                <a:solidFill>
                  <a:srgbClr val="0077AA"/>
                </a:solidFill>
                <a:effectLst/>
                <a:latin typeface="Consolas" panose="020B0609020204030204" pitchFamily="49" charset="0"/>
              </a:rPr>
              <a:t>public</a:t>
            </a:r>
            <a:r>
              <a:rPr lang="it-IT" sz="1200" b="0" i="0" dirty="0" err="1">
                <a:solidFill>
                  <a:srgbClr val="9A6E3A"/>
                </a:solidFill>
                <a:effectLst/>
                <a:latin typeface="Consolas" panose="020B0609020204030204" pitchFamily="49" charset="0"/>
              </a:rPr>
              <a:t>|</a:t>
            </a:r>
            <a:r>
              <a:rPr lang="it-IT" sz="1200" b="0" i="0" dirty="0" err="1">
                <a:solidFill>
                  <a:srgbClr val="0077AA"/>
                </a:solidFill>
                <a:effectLst/>
                <a:latin typeface="Consolas" panose="020B0609020204030204" pitchFamily="49" charset="0"/>
              </a:rPr>
              <a:t>protected</a:t>
            </a:r>
            <a:r>
              <a:rPr lang="it-IT" sz="1200" b="0" i="0" dirty="0" err="1">
                <a:solidFill>
                  <a:srgbClr val="9A6E3A"/>
                </a:solidFill>
                <a:effectLst/>
                <a:latin typeface="Consolas" panose="020B0609020204030204" pitchFamily="49" charset="0"/>
              </a:rPr>
              <a:t>|</a:t>
            </a:r>
            <a:r>
              <a:rPr lang="it-IT" sz="1200" b="0" i="0" dirty="0" err="1">
                <a:solidFill>
                  <a:srgbClr val="0077AA"/>
                </a:solidFill>
                <a:effectLst/>
                <a:latin typeface="Consolas" panose="020B0609020204030204" pitchFamily="49" charset="0"/>
              </a:rPr>
              <a:t>private</a:t>
            </a:r>
            <a:r>
              <a:rPr lang="it-IT" sz="1200" b="0" i="0" dirty="0">
                <a:solidFill>
                  <a:srgbClr val="999999"/>
                </a:solidFill>
                <a:effectLst/>
                <a:latin typeface="Consolas" panose="020B0609020204030204" pitchFamily="49" charset="0"/>
              </a:rPr>
              <a:t>]</a:t>
            </a:r>
            <a:r>
              <a:rPr lang="it-IT" sz="1200" b="0" i="0" dirty="0">
                <a:solidFill>
                  <a:srgbClr val="000000"/>
                </a:solidFill>
                <a:effectLst/>
                <a:latin typeface="Consolas" panose="020B0609020204030204" pitchFamily="49" charset="0"/>
              </a:rPr>
              <a:t> </a:t>
            </a:r>
            <a:r>
              <a:rPr lang="it-IT" sz="1200" b="0" i="0" dirty="0">
                <a:solidFill>
                  <a:srgbClr val="999999"/>
                </a:solidFill>
                <a:effectLst/>
                <a:latin typeface="Consolas" panose="020B0609020204030204" pitchFamily="49" charset="0"/>
              </a:rPr>
              <a:t>[</a:t>
            </a:r>
            <a:r>
              <a:rPr lang="it-IT" sz="1200" b="0" i="0" dirty="0" err="1">
                <a:solidFill>
                  <a:srgbClr val="0077AA"/>
                </a:solidFill>
                <a:effectLst/>
                <a:latin typeface="Consolas" panose="020B0609020204030204" pitchFamily="49" charset="0"/>
              </a:rPr>
              <a:t>static</a:t>
            </a:r>
            <a:r>
              <a:rPr lang="it-IT" sz="1200" b="0" i="0" dirty="0">
                <a:solidFill>
                  <a:srgbClr val="999999"/>
                </a:solidFill>
                <a:effectLst/>
                <a:latin typeface="Consolas" panose="020B0609020204030204" pitchFamily="49" charset="0"/>
              </a:rPr>
              <a:t>]</a:t>
            </a:r>
            <a:r>
              <a:rPr lang="it-IT" sz="1200" b="0" i="0" dirty="0">
                <a:solidFill>
                  <a:srgbClr val="000000"/>
                </a:solidFill>
                <a:effectLst/>
                <a:latin typeface="Consolas" panose="020B0609020204030204" pitchFamily="49" charset="0"/>
              </a:rPr>
              <a:t> </a:t>
            </a:r>
            <a:r>
              <a:rPr lang="it-IT" sz="1200" b="0" i="0" dirty="0">
                <a:solidFill>
                  <a:srgbClr val="999999"/>
                </a:solidFill>
                <a:effectLst/>
                <a:latin typeface="Consolas" panose="020B0609020204030204" pitchFamily="49" charset="0"/>
              </a:rPr>
              <a:t>[</a:t>
            </a:r>
            <a:r>
              <a:rPr lang="it-IT" sz="1200" b="0" i="0" dirty="0" err="1">
                <a:solidFill>
                  <a:srgbClr val="0077AA"/>
                </a:solidFill>
                <a:effectLst/>
                <a:latin typeface="Consolas" panose="020B0609020204030204" pitchFamily="49" charset="0"/>
              </a:rPr>
              <a:t>final</a:t>
            </a:r>
            <a:r>
              <a:rPr lang="it-IT" sz="1200" b="0" i="0" dirty="0">
                <a:solidFill>
                  <a:srgbClr val="999999"/>
                </a:solidFill>
                <a:effectLst/>
                <a:latin typeface="Consolas" panose="020B0609020204030204" pitchFamily="49" charset="0"/>
              </a:rPr>
              <a:t>]</a:t>
            </a:r>
            <a:r>
              <a:rPr lang="it-IT" sz="1200" b="0" i="0" dirty="0">
                <a:solidFill>
                  <a:srgbClr val="000000"/>
                </a:solidFill>
                <a:effectLst/>
                <a:latin typeface="Consolas" panose="020B0609020204030204" pitchFamily="49" charset="0"/>
              </a:rPr>
              <a:t> Tipo </a:t>
            </a:r>
            <a:r>
              <a:rPr lang="it-IT" sz="1200" b="0" i="0" dirty="0">
                <a:solidFill>
                  <a:srgbClr val="DD4A68"/>
                </a:solidFill>
                <a:effectLst/>
                <a:latin typeface="Consolas" panose="020B0609020204030204" pitchFamily="49" charset="0"/>
              </a:rPr>
              <a:t>identificatore</a:t>
            </a:r>
            <a:r>
              <a:rPr lang="it-IT" sz="1200" b="0" i="0" dirty="0">
                <a:solidFill>
                  <a:srgbClr val="999999"/>
                </a:solidFill>
                <a:effectLst/>
                <a:latin typeface="Consolas" panose="020B0609020204030204" pitchFamily="49" charset="0"/>
              </a:rPr>
              <a:t>([</a:t>
            </a:r>
            <a:r>
              <a:rPr lang="it-IT" sz="1200" b="0" i="0" dirty="0">
                <a:solidFill>
                  <a:srgbClr val="000000"/>
                </a:solidFill>
                <a:effectLst/>
                <a:latin typeface="Consolas" panose="020B0609020204030204" pitchFamily="49" charset="0"/>
              </a:rPr>
              <a:t>Tipo1 parametro1</a:t>
            </a:r>
            <a:r>
              <a:rPr lang="it-IT" sz="1200" b="0" i="0" dirty="0">
                <a:solidFill>
                  <a:srgbClr val="999999"/>
                </a:solidFill>
                <a:effectLst/>
                <a:latin typeface="Consolas" panose="020B0609020204030204" pitchFamily="49" charset="0"/>
              </a:rPr>
              <a:t>,</a:t>
            </a:r>
            <a:r>
              <a:rPr lang="it-IT" sz="1200" b="0" i="0" dirty="0">
                <a:solidFill>
                  <a:srgbClr val="000000"/>
                </a:solidFill>
                <a:effectLst/>
                <a:latin typeface="Consolas" panose="020B0609020204030204" pitchFamily="49" charset="0"/>
              </a:rPr>
              <a:t> Tipo2 parametro2</a:t>
            </a:r>
            <a:r>
              <a:rPr lang="it-IT" sz="1200" b="0" i="0" dirty="0">
                <a:solidFill>
                  <a:srgbClr val="999999"/>
                </a:solidFill>
                <a:effectLst/>
                <a:latin typeface="Consolas" panose="020B0609020204030204" pitchFamily="49" charset="0"/>
              </a:rPr>
              <a:t>,</a:t>
            </a:r>
            <a:r>
              <a:rPr lang="it-IT" sz="1200" b="0" i="0" dirty="0">
                <a:solidFill>
                  <a:srgbClr val="000000"/>
                </a:solidFill>
                <a:effectLst/>
                <a:latin typeface="Consolas" panose="020B0609020204030204" pitchFamily="49" charset="0"/>
              </a:rPr>
              <a:t> </a:t>
            </a:r>
            <a:r>
              <a:rPr lang="it-IT" sz="1200" b="0" i="0" dirty="0">
                <a:solidFill>
                  <a:srgbClr val="999999"/>
                </a:solidFill>
                <a:effectLst/>
                <a:latin typeface="Consolas" panose="020B0609020204030204" pitchFamily="49" charset="0"/>
              </a:rPr>
              <a:t>...,</a:t>
            </a:r>
            <a:r>
              <a:rPr lang="it-IT" sz="1200" b="0" i="0" dirty="0">
                <a:solidFill>
                  <a:srgbClr val="000000"/>
                </a:solidFill>
                <a:effectLst/>
                <a:latin typeface="Consolas" panose="020B0609020204030204" pitchFamily="49" charset="0"/>
              </a:rPr>
              <a:t> </a:t>
            </a:r>
            <a:r>
              <a:rPr lang="it-IT" sz="1200" b="0" i="0" dirty="0" err="1">
                <a:solidFill>
                  <a:srgbClr val="000000"/>
                </a:solidFill>
                <a:effectLst/>
                <a:latin typeface="Consolas" panose="020B0609020204030204" pitchFamily="49" charset="0"/>
              </a:rPr>
              <a:t>TipoN</a:t>
            </a:r>
            <a:r>
              <a:rPr lang="it-IT" sz="1200" b="0" i="0" dirty="0">
                <a:solidFill>
                  <a:srgbClr val="000000"/>
                </a:solidFill>
                <a:effectLst/>
                <a:latin typeface="Consolas" panose="020B0609020204030204" pitchFamily="49" charset="0"/>
              </a:rPr>
              <a:t> </a:t>
            </a:r>
            <a:r>
              <a:rPr lang="it-IT" sz="1200" b="0" i="0" dirty="0" err="1">
                <a:solidFill>
                  <a:srgbClr val="000000"/>
                </a:solidFill>
                <a:effectLst/>
                <a:latin typeface="Consolas" panose="020B0609020204030204" pitchFamily="49" charset="0"/>
              </a:rPr>
              <a:t>parametroN</a:t>
            </a:r>
            <a:r>
              <a:rPr lang="it-IT" sz="1200" b="0" i="0" dirty="0">
                <a:solidFill>
                  <a:srgbClr val="999999"/>
                </a:solidFill>
                <a:effectLst/>
                <a:latin typeface="Consolas" panose="020B0609020204030204" pitchFamily="49" charset="0"/>
              </a:rPr>
              <a:t>])</a:t>
            </a:r>
            <a:r>
              <a:rPr lang="it-IT" sz="1200" b="0" i="0" dirty="0">
                <a:solidFill>
                  <a:srgbClr val="000000"/>
                </a:solidFill>
                <a:effectLst/>
                <a:latin typeface="Consolas" panose="020B0609020204030204" pitchFamily="49" charset="0"/>
              </a:rPr>
              <a:t> </a:t>
            </a:r>
            <a:r>
              <a:rPr lang="it-IT" sz="1200" b="0" i="0" dirty="0">
                <a:solidFill>
                  <a:srgbClr val="999999"/>
                </a:solidFill>
                <a:effectLst/>
                <a:latin typeface="Consolas" panose="020B0609020204030204" pitchFamily="49" charset="0"/>
              </a:rPr>
              <a:t>{</a:t>
            </a:r>
            <a:endParaRPr lang="it-IT" sz="1200" dirty="0">
              <a:solidFill>
                <a:srgbClr val="000000"/>
              </a:solidFill>
              <a:latin typeface="Consolas" panose="020B0609020204030204" pitchFamily="49" charset="0"/>
            </a:endParaRPr>
          </a:p>
          <a:p>
            <a:pPr marL="0" indent="0">
              <a:buNone/>
            </a:pPr>
            <a:r>
              <a:rPr lang="it-IT" sz="1200" b="0" i="0" dirty="0">
                <a:solidFill>
                  <a:srgbClr val="000000"/>
                </a:solidFill>
                <a:effectLst/>
                <a:latin typeface="Consolas" panose="020B0609020204030204" pitchFamily="49" charset="0"/>
              </a:rPr>
              <a:t>	</a:t>
            </a:r>
            <a:r>
              <a:rPr lang="it-IT" sz="1200" b="0" i="0" dirty="0">
                <a:solidFill>
                  <a:srgbClr val="708090"/>
                </a:solidFill>
                <a:effectLst/>
                <a:latin typeface="Consolas" panose="020B0609020204030204" pitchFamily="49" charset="0"/>
              </a:rPr>
              <a:t>// blocco di codice appartenente al metodo</a:t>
            </a:r>
            <a:endParaRPr lang="it-IT" sz="1200" dirty="0">
              <a:solidFill>
                <a:srgbClr val="000000"/>
              </a:solidFill>
              <a:latin typeface="Consolas" panose="020B0609020204030204" pitchFamily="49" charset="0"/>
            </a:endParaRPr>
          </a:p>
          <a:p>
            <a:pPr marL="0" indent="0">
              <a:buNone/>
            </a:pPr>
            <a:r>
              <a:rPr lang="it-IT" sz="1200" b="0" i="0" dirty="0">
                <a:solidFill>
                  <a:srgbClr val="000000"/>
                </a:solidFill>
                <a:effectLst/>
                <a:latin typeface="Consolas" panose="020B0609020204030204" pitchFamily="49" charset="0"/>
              </a:rPr>
              <a:t>	</a:t>
            </a:r>
            <a:r>
              <a:rPr lang="it-IT" sz="1200" b="0" i="0" dirty="0" err="1">
                <a:solidFill>
                  <a:srgbClr val="0077AA"/>
                </a:solidFill>
                <a:effectLst/>
                <a:latin typeface="Consolas" panose="020B0609020204030204" pitchFamily="49" charset="0"/>
              </a:rPr>
              <a:t>return</a:t>
            </a:r>
            <a:r>
              <a:rPr lang="it-IT" sz="1200" b="0" i="0" dirty="0">
                <a:solidFill>
                  <a:srgbClr val="000000"/>
                </a:solidFill>
                <a:effectLst/>
                <a:latin typeface="Consolas" panose="020B0609020204030204" pitchFamily="49" charset="0"/>
              </a:rPr>
              <a:t> </a:t>
            </a:r>
            <a:r>
              <a:rPr lang="it-IT" sz="1200" b="0" i="0" dirty="0" err="1">
                <a:solidFill>
                  <a:srgbClr val="000000"/>
                </a:solidFill>
                <a:effectLst/>
                <a:latin typeface="Consolas" panose="020B0609020204030204" pitchFamily="49" charset="0"/>
              </a:rPr>
              <a:t>varTipo</a:t>
            </a:r>
            <a:r>
              <a:rPr lang="it-IT" sz="1200" b="0" i="0" dirty="0">
                <a:solidFill>
                  <a:srgbClr val="999999"/>
                </a:solidFill>
                <a:effectLst/>
                <a:latin typeface="Consolas" panose="020B0609020204030204" pitchFamily="49" charset="0"/>
              </a:rPr>
              <a:t>;</a:t>
            </a:r>
            <a:endParaRPr lang="it-IT" sz="1200" dirty="0">
              <a:solidFill>
                <a:srgbClr val="000000"/>
              </a:solidFill>
              <a:latin typeface="Consolas" panose="020B0609020204030204" pitchFamily="49" charset="0"/>
            </a:endParaRPr>
          </a:p>
          <a:p>
            <a:pPr marL="0" indent="0">
              <a:buNone/>
            </a:pPr>
            <a:r>
              <a:rPr lang="it-IT" sz="1200" b="0" i="0" dirty="0">
                <a:solidFill>
                  <a:srgbClr val="999999"/>
                </a:solidFill>
                <a:effectLst/>
                <a:latin typeface="Consolas" panose="020B0609020204030204" pitchFamily="49" charset="0"/>
              </a:rPr>
              <a:t>}</a:t>
            </a:r>
            <a:endParaRPr lang="it-IT" sz="1200" dirty="0"/>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91</a:t>
            </a:fld>
            <a:endParaRPr lang="it-IT"/>
          </a:p>
        </p:txBody>
      </p:sp>
    </p:spTree>
    <p:extLst>
      <p:ext uri="{BB962C8B-B14F-4D97-AF65-F5344CB8AC3E}">
        <p14:creationId xmlns:p14="http://schemas.microsoft.com/office/powerpoint/2010/main" val="2357775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ts val="600"/>
              </a:spcBef>
              <a:spcAft>
                <a:spcPts val="600"/>
              </a:spcAft>
            </a:pPr>
            <a:r>
              <a:rPr lang="it-IT" sz="1200" dirty="0"/>
              <a:t>Il modello a compilazione è basato su un programma detto compilatore, la cui funzione è quella di </a:t>
            </a:r>
            <a:r>
              <a:rPr lang="it-IT" sz="1200" b="1" dirty="0"/>
              <a:t>tradurre</a:t>
            </a:r>
            <a:r>
              <a:rPr lang="it-IT" sz="1200" dirty="0"/>
              <a:t> il programma sorgente (ad alto livello) in un programma in linguaggio macchina equivalente.</a:t>
            </a:r>
          </a:p>
          <a:p>
            <a:pPr>
              <a:spcBef>
                <a:spcPts val="600"/>
              </a:spcBef>
              <a:spcAft>
                <a:spcPts val="600"/>
              </a:spcAft>
            </a:pPr>
            <a:r>
              <a:rPr lang="it-IT" sz="1200" dirty="0"/>
              <a:t>Il risultato della traduzione è quindi un programma scritto nel </a:t>
            </a:r>
            <a:r>
              <a:rPr lang="it-IT" sz="1200" b="1" dirty="0"/>
              <a:t>linguaggio macchina nativo</a:t>
            </a:r>
            <a:r>
              <a:rPr lang="it-IT" sz="1200" dirty="0"/>
              <a:t>, che può essere eseguito direttamente dal calcolatore. </a:t>
            </a:r>
          </a:p>
          <a:p>
            <a:pPr>
              <a:spcBef>
                <a:spcPts val="600"/>
              </a:spcBef>
              <a:spcAft>
                <a:spcPts val="600"/>
              </a:spcAft>
            </a:pPr>
            <a:r>
              <a:rPr lang="it-IT" sz="1200" dirty="0"/>
              <a:t>A valle della traduzione, sorgente e compilatore non sono più necessari per l'esecuzione del programma. Il </a:t>
            </a:r>
            <a:r>
              <a:rPr lang="it-IT" sz="1200" b="1" dirty="0"/>
              <a:t>costo</a:t>
            </a:r>
            <a:r>
              <a:rPr lang="it-IT" sz="1200" dirty="0"/>
              <a:t> della traduzione in linguaggio macchina (in termini di tempo e memoria necessari per portarla a termine) viene "pagato" solo durante la </a:t>
            </a:r>
            <a:r>
              <a:rPr lang="it-IT" sz="1200" b="1" dirty="0"/>
              <a:t>fase di compilazione</a:t>
            </a:r>
            <a:r>
              <a:rPr lang="it-IT" sz="1200" dirty="0"/>
              <a:t>.</a:t>
            </a:r>
          </a:p>
          <a:p>
            <a:pPr>
              <a:spcBef>
                <a:spcPts val="600"/>
              </a:spcBef>
              <a:spcAft>
                <a:spcPts val="600"/>
              </a:spcAft>
            </a:pPr>
            <a:r>
              <a:rPr lang="it-IT" sz="1200" dirty="0"/>
              <a:t>Il risultato della compilazione è «</a:t>
            </a:r>
            <a:r>
              <a:rPr lang="it-IT" sz="1200" b="1" dirty="0"/>
              <a:t>non portabile</a:t>
            </a:r>
            <a:r>
              <a:rPr lang="it-IT" sz="1200" dirty="0"/>
              <a:t>», essendo generato in uno specifico linguaggio macchina (e per uno specifico sistema operativo).</a:t>
            </a:r>
          </a:p>
          <a:p>
            <a:pPr>
              <a:spcBef>
                <a:spcPts val="600"/>
              </a:spcBef>
              <a:spcAft>
                <a:spcPts val="600"/>
              </a:spcAft>
            </a:pPr>
            <a:r>
              <a:rPr lang="it-IT" sz="1200" dirty="0"/>
              <a:t>Il vantaggio è il fatto di ottenere eseguibili </a:t>
            </a:r>
            <a:r>
              <a:rPr lang="it-IT" sz="1200" b="1" dirty="0"/>
              <a:t>velocissimi</a:t>
            </a:r>
            <a:r>
              <a:rPr lang="it-IT" sz="1200" dirty="0"/>
              <a:t> nella fase di </a:t>
            </a:r>
            <a:r>
              <a:rPr lang="it-IT" sz="1200" dirty="0" err="1"/>
              <a:t>run</a:t>
            </a:r>
            <a:r>
              <a:rPr lang="it-IT" sz="1200" dirty="0"/>
              <a:t> (esecuzione) adattando vari parametri di questa fase all'hardware a disposizione</a:t>
            </a:r>
          </a:p>
          <a:p>
            <a:pPr>
              <a:spcBef>
                <a:spcPts val="600"/>
              </a:spcBef>
              <a:spcAft>
                <a:spcPts val="600"/>
              </a:spcAft>
            </a:pPr>
            <a:r>
              <a:rPr lang="it-IT" sz="1200" dirty="0"/>
              <a:t>Lo svantaggio principale è nel fatto che è necessario compilare un eseguibile diverso per ogni sistema operativo o hardware (piattaforma) sul quale si desidera rendere disponibile l'esecuzione</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11</a:t>
            </a:fld>
            <a:endParaRPr lang="it-IT"/>
          </a:p>
        </p:txBody>
      </p:sp>
    </p:spTree>
    <p:extLst>
      <p:ext uri="{BB962C8B-B14F-4D97-AF65-F5344CB8AC3E}">
        <p14:creationId xmlns:p14="http://schemas.microsoft.com/office/powerpoint/2010/main" val="1206451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valore specificato accanto a </a:t>
            </a:r>
            <a:r>
              <a:rPr lang="it-IT" dirty="0" err="1"/>
              <a:t>return</a:t>
            </a:r>
            <a:r>
              <a:rPr lang="it-IT" dirty="0"/>
              <a:t> deve essere del medesimo tipo specificato nella dichiarazione del metodo ma deve essere omesso se il metodo è stato dichiarato come </a:t>
            </a:r>
            <a:r>
              <a:rPr lang="it-IT" dirty="0" err="1"/>
              <a:t>void</a:t>
            </a:r>
            <a:endParaRPr lang="it-IT" dirty="0"/>
          </a:p>
          <a:p>
            <a:r>
              <a:rPr lang="it-IT" b="0" i="0" dirty="0">
                <a:solidFill>
                  <a:srgbClr val="000000"/>
                </a:solidFill>
                <a:effectLst/>
                <a:latin typeface="Inconsolata"/>
              </a:rPr>
              <a:t>Traducibile come “vuoto” dichiarare un metodo </a:t>
            </a:r>
            <a:r>
              <a:rPr lang="it-IT" dirty="0" err="1"/>
              <a:t>void</a:t>
            </a:r>
            <a:r>
              <a:rPr lang="it-IT" b="0" i="0" dirty="0">
                <a:solidFill>
                  <a:srgbClr val="000000"/>
                </a:solidFill>
                <a:effectLst/>
                <a:latin typeface="Inconsolata"/>
              </a:rPr>
              <a:t> significa dire che il metodo non ritornerà alcun valore ed in tal caso la keyword </a:t>
            </a:r>
            <a:r>
              <a:rPr lang="it-IT" dirty="0" err="1"/>
              <a:t>return</a:t>
            </a:r>
            <a:r>
              <a:rPr lang="it-IT" b="0" i="0" dirty="0">
                <a:solidFill>
                  <a:srgbClr val="000000"/>
                </a:solidFill>
                <a:effectLst/>
                <a:latin typeface="Inconsolata"/>
              </a:rPr>
              <a:t> può essere anche omessa.</a:t>
            </a:r>
          </a:p>
          <a:p>
            <a:r>
              <a:rPr lang="it-IT" b="0" i="0" dirty="0">
                <a:solidFill>
                  <a:srgbClr val="000000"/>
                </a:solidFill>
                <a:effectLst/>
                <a:latin typeface="Inconsolata"/>
              </a:rPr>
              <a:t>Lo </a:t>
            </a:r>
            <a:r>
              <a:rPr lang="it-IT" b="0" i="0" dirty="0" err="1">
                <a:solidFill>
                  <a:srgbClr val="000000"/>
                </a:solidFill>
                <a:effectLst/>
                <a:latin typeface="Inconsolata"/>
              </a:rPr>
              <a:t>statement</a:t>
            </a:r>
            <a:r>
              <a:rPr lang="it-IT" b="0" i="0" dirty="0">
                <a:solidFill>
                  <a:srgbClr val="000000"/>
                </a:solidFill>
                <a:effectLst/>
                <a:latin typeface="Inconsolata"/>
              </a:rPr>
              <a:t> </a:t>
            </a:r>
            <a:r>
              <a:rPr lang="it-IT" b="1" i="0" dirty="0" err="1">
                <a:solidFill>
                  <a:srgbClr val="000000"/>
                </a:solidFill>
                <a:effectLst/>
                <a:latin typeface="Inconsolata"/>
              </a:rPr>
              <a:t>return</a:t>
            </a:r>
            <a:r>
              <a:rPr lang="it-IT" b="0" i="0" dirty="0">
                <a:solidFill>
                  <a:srgbClr val="000000"/>
                </a:solidFill>
                <a:effectLst/>
                <a:latin typeface="Inconsolata"/>
              </a:rPr>
              <a:t> merita una certa attenzione anche perché, pur essendo strettamente legato ai metodi, potremmo accomunarlo a </a:t>
            </a:r>
            <a:r>
              <a:rPr lang="it-IT" dirty="0"/>
              <a:t>break</a:t>
            </a:r>
            <a:r>
              <a:rPr lang="it-IT" b="0" i="0" dirty="0">
                <a:solidFill>
                  <a:srgbClr val="000000"/>
                </a:solidFill>
                <a:effectLst/>
                <a:latin typeface="Inconsolata"/>
              </a:rPr>
              <a:t> e </a:t>
            </a:r>
            <a:r>
              <a:rPr lang="it-IT" dirty="0"/>
              <a:t>continue</a:t>
            </a:r>
            <a:r>
              <a:rPr lang="it-IT" b="0" i="0" dirty="0">
                <a:solidFill>
                  <a:srgbClr val="000000"/>
                </a:solidFill>
                <a:effectLst/>
                <a:latin typeface="Inconsolata"/>
              </a:rPr>
              <a:t> introdotti in precedenza. Infatti anche l’esecuzione del </a:t>
            </a:r>
            <a:r>
              <a:rPr lang="it-IT" dirty="0" err="1"/>
              <a:t>return</a:t>
            </a:r>
            <a:r>
              <a:rPr lang="it-IT" b="0" i="0" dirty="0">
                <a:solidFill>
                  <a:srgbClr val="000000"/>
                </a:solidFill>
                <a:effectLst/>
                <a:latin typeface="Inconsolata"/>
              </a:rPr>
              <a:t> provoca un salto nell’esecuzione, in questo caso </a:t>
            </a:r>
            <a:r>
              <a:rPr lang="it-IT" b="0" i="1" dirty="0">
                <a:solidFill>
                  <a:srgbClr val="000000"/>
                </a:solidFill>
                <a:effectLst/>
                <a:latin typeface="Inconsolata"/>
              </a:rPr>
              <a:t>un salto fuori dal metodo</a:t>
            </a:r>
            <a:r>
              <a:rPr lang="it-IT" b="0" i="0" dirty="0">
                <a:solidFill>
                  <a:srgbClr val="000000"/>
                </a:solidFill>
                <a:effectLst/>
                <a:latin typeface="Inconsolata"/>
              </a:rPr>
              <a:t>.</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92</a:t>
            </a:fld>
            <a:endParaRPr lang="it-IT"/>
          </a:p>
        </p:txBody>
      </p:sp>
    </p:spTree>
    <p:extLst>
      <p:ext uri="{BB962C8B-B14F-4D97-AF65-F5344CB8AC3E}">
        <p14:creationId xmlns:p14="http://schemas.microsoft.com/office/powerpoint/2010/main" val="10714194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sz="1200" dirty="0"/>
              <a:t>In una classe, il metodo è univocamente determinato:</a:t>
            </a:r>
          </a:p>
          <a:p>
            <a:r>
              <a:rPr lang="it-IT" sz="1200" dirty="0"/>
              <a:t>dal suo identificatore </a:t>
            </a:r>
          </a:p>
          <a:p>
            <a:r>
              <a:rPr lang="it-IT" sz="1200" dirty="0"/>
              <a:t>dalla lista dei tipi dei parametri che riceve in input.</a:t>
            </a:r>
          </a:p>
          <a:p>
            <a:pPr marL="0" indent="0">
              <a:buNone/>
            </a:pPr>
            <a:endParaRPr lang="it-IT" sz="1200" dirty="0"/>
          </a:p>
          <a:p>
            <a:pPr marL="0" indent="0">
              <a:buNone/>
            </a:pPr>
            <a:r>
              <a:rPr lang="it-IT" sz="1200" dirty="0"/>
              <a:t>Tutto questo definisce la firma del metodo</a:t>
            </a:r>
          </a:p>
          <a:p>
            <a:pPr marL="0" indent="0">
              <a:buNone/>
            </a:pPr>
            <a:r>
              <a:rPr lang="it-IT" sz="1200" dirty="0"/>
              <a:t>Il che significa che siamo liberi di ridefinire il medesimo metodo più volte nella stessa classe a patto che ogni definizione abbia una lista di parametri diversa (e parliamo del numero o dei tipi dei parametri, non i nomi che non contano, non conta nemmeno il tipo di ritorno) (</a:t>
            </a:r>
            <a:r>
              <a:rPr lang="it-IT" sz="1200" dirty="0" err="1"/>
              <a:t>Overloading</a:t>
            </a:r>
            <a:r>
              <a:rPr lang="it-IT" sz="1200" dirty="0"/>
              <a:t>)</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93</a:t>
            </a:fld>
            <a:endParaRPr lang="it-IT"/>
          </a:p>
        </p:txBody>
      </p:sp>
    </p:spTree>
    <p:extLst>
      <p:ext uri="{BB962C8B-B14F-4D97-AF65-F5344CB8AC3E}">
        <p14:creationId xmlns:p14="http://schemas.microsoft.com/office/powerpoint/2010/main" val="22965699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94</a:t>
            </a:fld>
            <a:endParaRPr lang="it-IT"/>
          </a:p>
        </p:txBody>
      </p:sp>
    </p:spTree>
    <p:extLst>
      <p:ext uri="{BB962C8B-B14F-4D97-AF65-F5344CB8AC3E}">
        <p14:creationId xmlns:p14="http://schemas.microsoft.com/office/powerpoint/2010/main" val="26603918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a:solidFill>
                  <a:srgbClr val="000000"/>
                </a:solidFill>
                <a:effectLst/>
                <a:latin typeface="Inconsolata"/>
              </a:rPr>
              <a:t>non potranno modificarlo (o come si dice comunemente: non potranno fare </a:t>
            </a:r>
            <a:r>
              <a:rPr lang="it-IT" b="0" i="1">
                <a:solidFill>
                  <a:srgbClr val="000000"/>
                </a:solidFill>
                <a:effectLst/>
                <a:latin typeface="Inconsolata"/>
              </a:rPr>
              <a:t>override del metodo</a:t>
            </a:r>
            <a:r>
              <a:rPr lang="it-IT" b="0" i="0">
                <a:solidFill>
                  <a:srgbClr val="000000"/>
                </a:solidFill>
                <a:effectLst/>
                <a:latin typeface="Inconsolata"/>
              </a:rPr>
              <a:t>)</a:t>
            </a:r>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95</a:t>
            </a:fld>
            <a:endParaRPr lang="it-IT"/>
          </a:p>
        </p:txBody>
      </p:sp>
    </p:spTree>
    <p:extLst>
      <p:ext uri="{BB962C8B-B14F-4D97-AF65-F5344CB8AC3E}">
        <p14:creationId xmlns:p14="http://schemas.microsoft.com/office/powerpoint/2010/main" val="18686717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sz="1200" dirty="0"/>
              <a:t>I metodi definiti </a:t>
            </a:r>
            <a:r>
              <a:rPr lang="it-IT" sz="1200" dirty="0" err="1"/>
              <a:t>static</a:t>
            </a:r>
            <a:r>
              <a:rPr lang="it-IT" sz="1200" dirty="0"/>
              <a:t> non sono associati ad una istanza (oggetto) ma solo alla classe.</a:t>
            </a:r>
          </a:p>
          <a:p>
            <a:pPr marL="0" indent="0">
              <a:buNone/>
            </a:pPr>
            <a:r>
              <a:rPr lang="it-IT" sz="1200" dirty="0"/>
              <a:t>Quindi non potranno interagire con le variabili di istanza, ma solamente con quelle statiche.</a:t>
            </a:r>
          </a:p>
          <a:p>
            <a:pPr marL="0" indent="0">
              <a:buNone/>
            </a:pPr>
            <a:r>
              <a:rPr lang="it-IT" sz="1200" dirty="0"/>
              <a:t>Questa distinzione tra metodi statici e metodi di istanza si riflette anche in una diversa sintassi:</a:t>
            </a:r>
          </a:p>
          <a:p>
            <a:endParaRPr lang="it-IT" dirty="0"/>
          </a:p>
          <a:p>
            <a:endParaRPr lang="it-IT" dirty="0"/>
          </a:p>
          <a:p>
            <a:r>
              <a:rPr lang="it-IT" b="1" dirty="0"/>
              <a:t>Esempio </a:t>
            </a:r>
            <a:r>
              <a:rPr lang="it-IT" b="1" dirty="0" err="1"/>
              <a:t>metodoStatic</a:t>
            </a:r>
            <a:endParaRPr lang="it-IT" b="1"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96</a:t>
            </a:fld>
            <a:endParaRPr lang="it-IT"/>
          </a:p>
        </p:txBody>
      </p:sp>
    </p:spTree>
    <p:extLst>
      <p:ext uri="{BB962C8B-B14F-4D97-AF65-F5344CB8AC3E}">
        <p14:creationId xmlns:p14="http://schemas.microsoft.com/office/powerpoint/2010/main" val="25665231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it-IT" dirty="0"/>
              <a:t>Messaggio o saluto??</a:t>
            </a:r>
          </a:p>
          <a:p>
            <a:pPr marL="0" indent="0">
              <a:buFont typeface="Arial" panose="020B0604020202020204" pitchFamily="34" charset="0"/>
              <a:buNone/>
            </a:pPr>
            <a:r>
              <a:rPr lang="it-IT" dirty="0"/>
              <a:t>Una classe è un template o un modello. </a:t>
            </a:r>
          </a:p>
          <a:p>
            <a:pPr marL="0" indent="0">
              <a:buFont typeface="Arial" panose="020B0604020202020204" pitchFamily="34" charset="0"/>
              <a:buNone/>
            </a:pPr>
            <a:r>
              <a:rPr lang="it-IT" dirty="0"/>
              <a:t>Viene creato un oggetto in base a quel modello.</a:t>
            </a:r>
          </a:p>
          <a:p>
            <a:pPr marL="0" indent="0">
              <a:buFont typeface="Arial" panose="020B0604020202020204" pitchFamily="34" charset="0"/>
              <a:buNone/>
            </a:pPr>
            <a:r>
              <a:rPr lang="it-IT" dirty="0"/>
              <a:t>C'è una copia di una classe per programma, ma molti oggetti (</a:t>
            </a:r>
            <a:r>
              <a:rPr lang="it-IT" dirty="0" err="1"/>
              <a:t>instanziate</a:t>
            </a:r>
            <a:r>
              <a:rPr lang="it-IT" dirty="0"/>
              <a:t> utilizzando la parola chiave new).</a:t>
            </a:r>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97</a:t>
            </a:fld>
            <a:endParaRPr lang="it-IT"/>
          </a:p>
        </p:txBody>
      </p:sp>
    </p:spTree>
    <p:extLst>
      <p:ext uri="{BB962C8B-B14F-4D97-AF65-F5344CB8AC3E}">
        <p14:creationId xmlns:p14="http://schemas.microsoft.com/office/powerpoint/2010/main" val="37332629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Contatto(</a:t>
            </a:r>
            <a:r>
              <a:rPr lang="it-IT" dirty="0" err="1"/>
              <a:t>nome,cognome,numero</a:t>
            </a:r>
            <a:endParaRPr lang="it-IT" dirty="0"/>
          </a:p>
          <a:p>
            <a:r>
              <a:rPr lang="it-IT" dirty="0"/>
              <a:t>Rubrica(</a:t>
            </a:r>
            <a:r>
              <a:rPr lang="it-IT" dirty="0" err="1"/>
              <a:t>contatti,totaleContatti,aggiungiContatto,cercaContatto</a:t>
            </a:r>
            <a:r>
              <a:rPr lang="it-IT" dirty="0"/>
              <a:t>,</a:t>
            </a:r>
          </a:p>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98</a:t>
            </a:fld>
            <a:endParaRPr lang="it-IT"/>
          </a:p>
        </p:txBody>
      </p:sp>
    </p:spTree>
    <p:extLst>
      <p:ext uri="{BB962C8B-B14F-4D97-AF65-F5344CB8AC3E}">
        <p14:creationId xmlns:p14="http://schemas.microsoft.com/office/powerpoint/2010/main" val="7077548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99</a:t>
            </a:fld>
            <a:endParaRPr lang="it-IT"/>
          </a:p>
        </p:txBody>
      </p:sp>
    </p:spTree>
    <p:extLst>
      <p:ext uri="{BB962C8B-B14F-4D97-AF65-F5344CB8AC3E}">
        <p14:creationId xmlns:p14="http://schemas.microsoft.com/office/powerpoint/2010/main" val="24865673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100</a:t>
            </a:fld>
            <a:endParaRPr lang="it-IT"/>
          </a:p>
        </p:txBody>
      </p:sp>
    </p:spTree>
    <p:extLst>
      <p:ext uri="{BB962C8B-B14F-4D97-AF65-F5344CB8AC3E}">
        <p14:creationId xmlns:p14="http://schemas.microsoft.com/office/powerpoint/2010/main" val="42571560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A368C9E-74E4-3E4C-B828-BB31705BDB44}" type="slidenum">
              <a:rPr lang="it-IT" smtClean="0"/>
              <a:pPr>
                <a:defRPr/>
              </a:pPr>
              <a:t>101</a:t>
            </a:fld>
            <a:endParaRPr lang="it-IT"/>
          </a:p>
        </p:txBody>
      </p:sp>
    </p:spTree>
    <p:extLst>
      <p:ext uri="{BB962C8B-B14F-4D97-AF65-F5344CB8AC3E}">
        <p14:creationId xmlns:p14="http://schemas.microsoft.com/office/powerpoint/2010/main" val="152054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2322514" y="1563053"/>
            <a:ext cx="4476220" cy="998696"/>
          </a:xfrm>
          <a:prstGeom prst="rect">
            <a:avLst/>
          </a:prstGeom>
        </p:spPr>
        <p:txBody>
          <a:bodyPr bIns="0"/>
          <a:lstStyle>
            <a:lvl1pPr>
              <a:lnSpc>
                <a:spcPts val="3000"/>
              </a:lnSpc>
              <a:defRPr sz="2000" b="1"/>
            </a:lvl1pPr>
          </a:lstStyle>
          <a:p>
            <a:pPr lvl="0"/>
            <a:r>
              <a:rPr lang="it-IT"/>
              <a:t>Modifica gli stili del testo dello schema</a:t>
            </a:r>
          </a:p>
        </p:txBody>
      </p:sp>
      <p:sp>
        <p:nvSpPr>
          <p:cNvPr id="5" name="Segnaposto contenuto 2"/>
          <p:cNvSpPr>
            <a:spLocks noGrp="1"/>
          </p:cNvSpPr>
          <p:nvPr>
            <p:ph idx="10"/>
          </p:nvPr>
        </p:nvSpPr>
        <p:spPr>
          <a:xfrm>
            <a:off x="2322514" y="2692242"/>
            <a:ext cx="4476221" cy="775336"/>
          </a:xfrm>
          <a:prstGeom prst="rect">
            <a:avLst/>
          </a:prstGeom>
        </p:spPr>
        <p:txBody>
          <a:bodyPr bIns="0"/>
          <a:lstStyle>
            <a:lvl1pPr>
              <a:lnSpc>
                <a:spcPts val="2500"/>
              </a:lnSpc>
              <a:defRPr sz="1600" b="0"/>
            </a:lvl1pPr>
          </a:lstStyle>
          <a:p>
            <a:pPr lvl="0"/>
            <a:r>
              <a:rPr lang="it-IT"/>
              <a:t>Modifica gli stili del testo dello schema</a:t>
            </a:r>
          </a:p>
        </p:txBody>
      </p:sp>
      <p:sp>
        <p:nvSpPr>
          <p:cNvPr id="7" name="Segnaposto contenuto 2"/>
          <p:cNvSpPr>
            <a:spLocks noGrp="1"/>
          </p:cNvSpPr>
          <p:nvPr>
            <p:ph idx="11"/>
          </p:nvPr>
        </p:nvSpPr>
        <p:spPr>
          <a:xfrm>
            <a:off x="2322514" y="3599021"/>
            <a:ext cx="4476221" cy="287178"/>
          </a:xfrm>
          <a:prstGeom prst="rect">
            <a:avLst/>
          </a:prstGeom>
        </p:spPr>
        <p:txBody>
          <a:bodyPr bIns="0"/>
          <a:lstStyle>
            <a:lvl1pPr>
              <a:lnSpc>
                <a:spcPts val="1200"/>
              </a:lnSpc>
              <a:defRPr sz="1000" b="0"/>
            </a:lvl1pPr>
          </a:lstStyle>
          <a:p>
            <a:pPr lvl="0"/>
            <a:r>
              <a:rPr lang="it-IT"/>
              <a:t>Modifica gli stili del testo dello schema</a:t>
            </a:r>
          </a:p>
        </p:txBody>
      </p:sp>
    </p:spTree>
    <p:extLst>
      <p:ext uri="{BB962C8B-B14F-4D97-AF65-F5344CB8AC3E}">
        <p14:creationId xmlns:p14="http://schemas.microsoft.com/office/powerpoint/2010/main" val="15768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68301" y="918687"/>
            <a:ext cx="8384646" cy="3686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7" name="Segnaposto numero diapositiva 6"/>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412188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54964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20245" y="918686"/>
            <a:ext cx="1631950" cy="3686176"/>
          </a:xfrm>
        </p:spPr>
        <p:txBody>
          <a:bodyPr vert="eaVert" bIns="0" anchor="t" anchorCtr="0">
            <a:noAutofit/>
          </a:bodyPr>
          <a:lstStyle>
            <a:lvl1pPr>
              <a:defRPr>
                <a:solidFill>
                  <a:schemeClr val="tx1"/>
                </a:solidFill>
              </a:defRPr>
            </a:lvl1pPr>
          </a:lstStyle>
          <a:p>
            <a:r>
              <a:rPr lang="it-IT" dirty="0"/>
              <a:t>Fare clic per modificare stile</a:t>
            </a:r>
          </a:p>
        </p:txBody>
      </p:sp>
      <p:sp>
        <p:nvSpPr>
          <p:cNvPr id="3" name="Segnaposto testo verticale 2"/>
          <p:cNvSpPr>
            <a:spLocks noGrp="1"/>
          </p:cNvSpPr>
          <p:nvPr>
            <p:ph type="body" orient="vert" idx="1"/>
          </p:nvPr>
        </p:nvSpPr>
        <p:spPr>
          <a:xfrm>
            <a:off x="374651" y="918686"/>
            <a:ext cx="6367839" cy="3686176"/>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2874111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74651" y="217170"/>
            <a:ext cx="8394701" cy="401479"/>
          </a:xfrm>
        </p:spPr>
        <p:txBody>
          <a:bodyPr/>
          <a:lstStyle/>
          <a:p>
            <a:r>
              <a:rPr lang="it-IT" dirty="0"/>
              <a:t>Fare clic per modificare stile</a:t>
            </a:r>
          </a:p>
        </p:txBody>
      </p:sp>
      <p:sp>
        <p:nvSpPr>
          <p:cNvPr id="3" name="Segnaposto contenuto 2"/>
          <p:cNvSpPr>
            <a:spLocks noGrp="1"/>
          </p:cNvSpPr>
          <p:nvPr>
            <p:ph idx="1"/>
          </p:nvPr>
        </p:nvSpPr>
        <p:spPr>
          <a:xfrm>
            <a:off x="374651" y="916783"/>
            <a:ext cx="8391525" cy="3688079"/>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8431262" y="4715500"/>
            <a:ext cx="422681" cy="238780"/>
          </a:xfrm>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401618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stile</a:t>
            </a:r>
          </a:p>
        </p:txBody>
      </p:sp>
      <p:sp>
        <p:nvSpPr>
          <p:cNvPr id="3" name="Segnaposto contenuto 2"/>
          <p:cNvSpPr>
            <a:spLocks noGrp="1"/>
          </p:cNvSpPr>
          <p:nvPr>
            <p:ph sz="half" idx="1"/>
          </p:nvPr>
        </p:nvSpPr>
        <p:spPr>
          <a:xfrm>
            <a:off x="374650" y="918687"/>
            <a:ext cx="4002648" cy="3686175"/>
          </a:xfrm>
        </p:spPr>
        <p:txBody>
          <a:bodyPr/>
          <a:lstStyle>
            <a:lvl1pPr marL="177800" indent="-177800">
              <a:lnSpc>
                <a:spcPts val="1720"/>
              </a:lnSpc>
              <a:defRPr sz="1600">
                <a:solidFill>
                  <a:schemeClr val="tx1"/>
                </a:solidFill>
              </a:defRPr>
            </a:lvl1pPr>
            <a:lvl2pPr marL="361950" indent="-184150" defTabSz="361950">
              <a:lnSpc>
                <a:spcPts val="1720"/>
              </a:lnSpc>
              <a:defRPr sz="1400">
                <a:solidFill>
                  <a:schemeClr val="tx1"/>
                </a:solidFill>
              </a:defRPr>
            </a:lvl2pPr>
            <a:lvl3pPr marL="539750" indent="-177800">
              <a:lnSpc>
                <a:spcPts val="1720"/>
              </a:lnSpc>
              <a:tabLst/>
              <a:defRPr sz="1200">
                <a:solidFill>
                  <a:schemeClr val="tx1"/>
                </a:solidFill>
              </a:defRPr>
            </a:lvl3pPr>
            <a:lvl4pPr marL="806450" indent="-184150">
              <a:lnSpc>
                <a:spcPts val="1720"/>
              </a:lnSpc>
              <a:defRPr sz="1100">
                <a:solidFill>
                  <a:schemeClr val="tx1"/>
                </a:solidFill>
              </a:defRPr>
            </a:lvl4pPr>
            <a:lvl5pPr marL="984250" indent="-177800">
              <a:lnSpc>
                <a:spcPts val="1720"/>
              </a:lnSpc>
              <a:defRPr sz="1100">
                <a:solidFill>
                  <a:schemeClr val="tx1"/>
                </a:solidFill>
              </a:defRPr>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736748" y="918687"/>
            <a:ext cx="4023334" cy="3686175"/>
          </a:xfrm>
        </p:spPr>
        <p:txBody>
          <a:bodyPr/>
          <a:lstStyle>
            <a:lvl1pPr marL="177800" indent="-177800">
              <a:lnSpc>
                <a:spcPts val="1720"/>
              </a:lnSpc>
              <a:defRPr sz="1600"/>
            </a:lvl1pPr>
            <a:lvl2pPr marL="361950" indent="-184150" defTabSz="450850">
              <a:lnSpc>
                <a:spcPts val="1720"/>
              </a:lnSpc>
              <a:defRPr sz="1600"/>
            </a:lvl2pPr>
            <a:lvl3pPr marL="628650" indent="-228600">
              <a:lnSpc>
                <a:spcPts val="1720"/>
              </a:lnSpc>
              <a:defRPr sz="1200"/>
            </a:lvl3pPr>
            <a:lvl4pPr marL="895350" indent="-228600">
              <a:lnSpc>
                <a:spcPts val="1720"/>
              </a:lnSpc>
              <a:defRPr sz="1100"/>
            </a:lvl4pPr>
            <a:lvl5pPr marL="1168400" indent="-228600">
              <a:lnSpc>
                <a:spcPts val="1720"/>
              </a:lnSpc>
              <a:defRPr sz="11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numero diapositiva 6"/>
          <p:cNvSpPr>
            <a:spLocks noGrp="1"/>
          </p:cNvSpPr>
          <p:nvPr>
            <p:ph type="sldNum" sz="quarter" idx="12"/>
          </p:nvPr>
        </p:nvSpPr>
        <p:spPr>
          <a:xfrm>
            <a:off x="8431262" y="4693935"/>
            <a:ext cx="422681" cy="238780"/>
          </a:xfrm>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615067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382637" y="932974"/>
            <a:ext cx="4057473" cy="480060"/>
          </a:xfrm>
        </p:spPr>
        <p:txBody>
          <a:bodyPr bIns="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p:cNvSpPr>
            <a:spLocks noGrp="1"/>
          </p:cNvSpPr>
          <p:nvPr>
            <p:ph sz="half" idx="2"/>
          </p:nvPr>
        </p:nvSpPr>
        <p:spPr>
          <a:xfrm>
            <a:off x="374650" y="1563053"/>
            <a:ext cx="4065588" cy="3041809"/>
          </a:xfrm>
        </p:spPr>
        <p:txBody>
          <a:bodyPr/>
          <a:lstStyle>
            <a:lvl1pPr marL="177800" indent="-177800">
              <a:lnSpc>
                <a:spcPts val="1720"/>
              </a:lnSpc>
              <a:defRPr sz="1600"/>
            </a:lvl1pPr>
            <a:lvl2pPr marL="450850" indent="-203200">
              <a:lnSpc>
                <a:spcPts val="1720"/>
              </a:lnSpc>
              <a:tabLst>
                <a:tab pos="450850" algn="l"/>
              </a:tabLst>
              <a:defRPr sz="1400"/>
            </a:lvl2pPr>
            <a:lvl3pPr marL="717550" indent="-228600">
              <a:lnSpc>
                <a:spcPts val="1720"/>
              </a:lnSpc>
              <a:defRPr sz="1200"/>
            </a:lvl3pPr>
            <a:lvl4pPr marL="984250" indent="-228600">
              <a:lnSpc>
                <a:spcPts val="1720"/>
              </a:lnSpc>
              <a:defRPr sz="1100"/>
            </a:lvl4pPr>
            <a:lvl5pPr marL="1257300" indent="-228600">
              <a:lnSpc>
                <a:spcPts val="1720"/>
              </a:lnSpc>
              <a:defRPr sz="11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4681538" y="918687"/>
            <a:ext cx="4084638" cy="480060"/>
          </a:xfrm>
        </p:spPr>
        <p:txBody>
          <a:bodyPr bIns="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p:cNvSpPr>
            <a:spLocks noGrp="1"/>
          </p:cNvSpPr>
          <p:nvPr>
            <p:ph sz="quarter" idx="4"/>
          </p:nvPr>
        </p:nvSpPr>
        <p:spPr>
          <a:xfrm>
            <a:off x="4681538" y="1563053"/>
            <a:ext cx="4084638" cy="3041809"/>
          </a:xfrm>
        </p:spPr>
        <p:txBody>
          <a:bodyPr/>
          <a:lstStyle>
            <a:lvl1pPr marL="177800" indent="-177800">
              <a:lnSpc>
                <a:spcPts val="1720"/>
              </a:lnSpc>
              <a:defRPr sz="1600"/>
            </a:lvl1pPr>
            <a:lvl2pPr marL="450850" indent="-203200">
              <a:lnSpc>
                <a:spcPts val="1720"/>
              </a:lnSpc>
              <a:defRPr sz="1400"/>
            </a:lvl2pPr>
            <a:lvl3pPr marL="628650" indent="-177800">
              <a:lnSpc>
                <a:spcPts val="1720"/>
              </a:lnSpc>
              <a:defRPr sz="1200"/>
            </a:lvl3pPr>
            <a:lvl4pPr marL="895350" indent="-228600">
              <a:lnSpc>
                <a:spcPts val="1720"/>
              </a:lnSpc>
              <a:defRPr sz="1100"/>
            </a:lvl4pPr>
            <a:lvl5pPr marL="1168400" indent="-228600" defTabSz="254000">
              <a:lnSpc>
                <a:spcPts val="1720"/>
              </a:lnSpc>
              <a:defRPr sz="11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4035819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368300" y="918687"/>
            <a:ext cx="8401050" cy="357664"/>
          </a:xfrm>
        </p:spPr>
        <p:txBody>
          <a:bodyPr bIns="0"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p:cNvSpPr>
            <a:spLocks noGrp="1"/>
          </p:cNvSpPr>
          <p:nvPr>
            <p:ph sz="half" idx="2"/>
          </p:nvPr>
        </p:nvSpPr>
        <p:spPr>
          <a:xfrm>
            <a:off x="368300" y="1347313"/>
            <a:ext cx="4071938" cy="3257550"/>
          </a:xfrm>
        </p:spPr>
        <p:txBody>
          <a:bodyPr/>
          <a:lstStyle>
            <a:lvl1pPr marL="177800" indent="-177800">
              <a:lnSpc>
                <a:spcPts val="1720"/>
              </a:lnSpc>
              <a:defRPr sz="1600"/>
            </a:lvl1pPr>
            <a:lvl2pPr marL="450850" indent="-203200">
              <a:lnSpc>
                <a:spcPts val="1720"/>
              </a:lnSpc>
              <a:tabLst>
                <a:tab pos="450850" algn="l"/>
              </a:tabLst>
              <a:defRPr sz="1400"/>
            </a:lvl2pPr>
            <a:lvl3pPr marL="717550" indent="-228600">
              <a:lnSpc>
                <a:spcPts val="1720"/>
              </a:lnSpc>
              <a:defRPr sz="1200"/>
            </a:lvl3pPr>
            <a:lvl4pPr marL="984250" indent="-228600">
              <a:lnSpc>
                <a:spcPts val="1720"/>
              </a:lnSpc>
              <a:defRPr sz="1100"/>
            </a:lvl4pPr>
            <a:lvl5pPr marL="1257300" indent="-228600">
              <a:lnSpc>
                <a:spcPts val="1720"/>
              </a:lnSpc>
              <a:defRPr sz="11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4681538" y="1347312"/>
            <a:ext cx="4087812" cy="3257550"/>
          </a:xfrm>
        </p:spPr>
        <p:txBody>
          <a:bodyPr/>
          <a:lstStyle>
            <a:lvl1pPr marL="177800" indent="-177800">
              <a:lnSpc>
                <a:spcPts val="1720"/>
              </a:lnSpc>
              <a:defRPr sz="1600"/>
            </a:lvl1pPr>
            <a:lvl2pPr marL="450850" indent="-203200">
              <a:lnSpc>
                <a:spcPts val="1720"/>
              </a:lnSpc>
              <a:defRPr sz="1400"/>
            </a:lvl2pPr>
            <a:lvl3pPr marL="628650" indent="-177800">
              <a:lnSpc>
                <a:spcPts val="1720"/>
              </a:lnSpc>
              <a:defRPr sz="1200"/>
            </a:lvl3pPr>
            <a:lvl4pPr marL="895350" indent="-228600">
              <a:lnSpc>
                <a:spcPts val="1720"/>
              </a:lnSpc>
              <a:defRPr sz="1100"/>
            </a:lvl4pPr>
            <a:lvl5pPr marL="1168400" indent="-228600" defTabSz="254000">
              <a:lnSpc>
                <a:spcPts val="1720"/>
              </a:lnSpc>
              <a:defRPr sz="11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3194885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5" name="Segnaposto numero diapositiva 4"/>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120964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409870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74651" y="918687"/>
            <a:ext cx="3331675" cy="644366"/>
          </a:xfrm>
        </p:spPr>
        <p:txBody>
          <a:bodyPr bIns="0" anchor="t" anchorCtr="0">
            <a:noAutofit/>
          </a:bodyPr>
          <a:lstStyle>
            <a:lvl1pPr algn="l">
              <a:defRPr sz="2000" b="1">
                <a:solidFill>
                  <a:schemeClr val="bg1"/>
                </a:solidFill>
              </a:defRPr>
            </a:lvl1pPr>
          </a:lstStyle>
          <a:p>
            <a:r>
              <a:rPr lang="it-IT" dirty="0"/>
              <a:t>Fare clic per modificare stile</a:t>
            </a:r>
          </a:p>
        </p:txBody>
      </p:sp>
      <p:sp>
        <p:nvSpPr>
          <p:cNvPr id="3" name="Segnaposto contenuto 2"/>
          <p:cNvSpPr>
            <a:spLocks noGrp="1"/>
          </p:cNvSpPr>
          <p:nvPr>
            <p:ph idx="1"/>
          </p:nvPr>
        </p:nvSpPr>
        <p:spPr>
          <a:xfrm>
            <a:off x="3904071" y="918687"/>
            <a:ext cx="4864100" cy="3686175"/>
          </a:xfrm>
        </p:spPr>
        <p:txBody>
          <a:bodyPr/>
          <a:lstStyle>
            <a:lvl1pPr marL="177800" indent="-177800">
              <a:lnSpc>
                <a:spcPts val="1860"/>
              </a:lnSpc>
              <a:defRPr sz="1800"/>
            </a:lvl1pPr>
            <a:lvl2pPr marL="450850" indent="-203200">
              <a:lnSpc>
                <a:spcPts val="1860"/>
              </a:lnSpc>
              <a:defRPr sz="1600"/>
            </a:lvl2pPr>
            <a:lvl3pPr marL="717550" indent="-228600">
              <a:lnSpc>
                <a:spcPts val="1860"/>
              </a:lnSpc>
              <a:defRPr sz="1400"/>
            </a:lvl3pPr>
            <a:lvl4pPr marL="984250" indent="-228600">
              <a:lnSpc>
                <a:spcPts val="1860"/>
              </a:lnSpc>
              <a:defRPr sz="1200"/>
            </a:lvl4pPr>
            <a:lvl5pPr marL="1257300" indent="-228600">
              <a:lnSpc>
                <a:spcPts val="1860"/>
              </a:lnSpc>
              <a:defRPr sz="11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374651" y="1685925"/>
            <a:ext cx="3331675" cy="2918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7" name="Segnaposto numero diapositiva 6"/>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73025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74651" y="217170"/>
            <a:ext cx="8394701" cy="401479"/>
          </a:xfrm>
        </p:spPr>
        <p:txBody>
          <a:bodyPr/>
          <a:lstStyle/>
          <a:p>
            <a:r>
              <a:rPr lang="it-IT" dirty="0"/>
              <a:t>Fare clic per modificare stile</a:t>
            </a:r>
          </a:p>
        </p:txBody>
      </p:sp>
      <p:sp>
        <p:nvSpPr>
          <p:cNvPr id="3" name="Segnaposto contenuto 2"/>
          <p:cNvSpPr>
            <a:spLocks noGrp="1"/>
          </p:cNvSpPr>
          <p:nvPr>
            <p:ph idx="1"/>
          </p:nvPr>
        </p:nvSpPr>
        <p:spPr>
          <a:xfrm>
            <a:off x="374651" y="916783"/>
            <a:ext cx="8391525" cy="3688079"/>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8431262" y="4715500"/>
            <a:ext cx="422681" cy="238780"/>
          </a:xfrm>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1433906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1828800" y="918687"/>
            <a:ext cx="5486400" cy="2950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828800" y="4092417"/>
            <a:ext cx="5486400" cy="500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Segnaposto numero diapositiva 6"/>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296879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68301" y="918687"/>
            <a:ext cx="8384646" cy="3686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7" name="Segnaposto numero diapositiva 6"/>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736502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1825528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20245" y="918686"/>
            <a:ext cx="1631950" cy="3686176"/>
          </a:xfrm>
        </p:spPr>
        <p:txBody>
          <a:bodyPr vert="eaVert" bIns="0" anchor="t" anchorCtr="0">
            <a:noAutofit/>
          </a:bodyPr>
          <a:lstStyle>
            <a:lvl1pPr>
              <a:defRPr>
                <a:solidFill>
                  <a:srgbClr val="D63F20"/>
                </a:solidFill>
              </a:defRPr>
            </a:lvl1pPr>
          </a:lstStyle>
          <a:p>
            <a:r>
              <a:rPr lang="it-IT" dirty="0"/>
              <a:t>Fare clic per modificare stile</a:t>
            </a:r>
          </a:p>
        </p:txBody>
      </p:sp>
      <p:sp>
        <p:nvSpPr>
          <p:cNvPr id="3" name="Segnaposto testo verticale 2"/>
          <p:cNvSpPr>
            <a:spLocks noGrp="1"/>
          </p:cNvSpPr>
          <p:nvPr>
            <p:ph type="body" orient="vert" idx="1"/>
          </p:nvPr>
        </p:nvSpPr>
        <p:spPr>
          <a:xfrm>
            <a:off x="374651" y="918686"/>
            <a:ext cx="6367839" cy="3686176"/>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259517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stile</a:t>
            </a:r>
          </a:p>
        </p:txBody>
      </p:sp>
      <p:sp>
        <p:nvSpPr>
          <p:cNvPr id="3" name="Segnaposto contenuto 2"/>
          <p:cNvSpPr>
            <a:spLocks noGrp="1"/>
          </p:cNvSpPr>
          <p:nvPr>
            <p:ph sz="half" idx="1"/>
          </p:nvPr>
        </p:nvSpPr>
        <p:spPr>
          <a:xfrm>
            <a:off x="374650" y="918687"/>
            <a:ext cx="4002648" cy="3686175"/>
          </a:xfrm>
        </p:spPr>
        <p:txBody>
          <a:bodyPr/>
          <a:lstStyle>
            <a:lvl1pPr marL="177800" indent="-177800">
              <a:lnSpc>
                <a:spcPts val="1720"/>
              </a:lnSpc>
              <a:defRPr sz="1600">
                <a:solidFill>
                  <a:schemeClr val="tx1"/>
                </a:solidFill>
              </a:defRPr>
            </a:lvl1pPr>
            <a:lvl2pPr marL="361950" indent="-184150" defTabSz="361950">
              <a:lnSpc>
                <a:spcPts val="1720"/>
              </a:lnSpc>
              <a:defRPr sz="1400">
                <a:solidFill>
                  <a:schemeClr val="tx1"/>
                </a:solidFill>
              </a:defRPr>
            </a:lvl2pPr>
            <a:lvl3pPr marL="539750" indent="-177800">
              <a:lnSpc>
                <a:spcPts val="1720"/>
              </a:lnSpc>
              <a:tabLst/>
              <a:defRPr sz="1200">
                <a:solidFill>
                  <a:schemeClr val="tx1"/>
                </a:solidFill>
              </a:defRPr>
            </a:lvl3pPr>
            <a:lvl4pPr marL="806450" indent="-184150">
              <a:lnSpc>
                <a:spcPts val="1720"/>
              </a:lnSpc>
              <a:defRPr sz="1100">
                <a:solidFill>
                  <a:schemeClr val="tx1"/>
                </a:solidFill>
              </a:defRPr>
            </a:lvl4pPr>
            <a:lvl5pPr marL="984250" indent="-177800">
              <a:lnSpc>
                <a:spcPts val="1720"/>
              </a:lnSpc>
              <a:defRPr sz="1100">
                <a:solidFill>
                  <a:schemeClr val="tx1"/>
                </a:solidFill>
              </a:defRPr>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736748" y="918687"/>
            <a:ext cx="4023334" cy="3686175"/>
          </a:xfrm>
        </p:spPr>
        <p:txBody>
          <a:bodyPr/>
          <a:lstStyle>
            <a:lvl1pPr marL="177800" indent="-177800">
              <a:lnSpc>
                <a:spcPts val="1720"/>
              </a:lnSpc>
              <a:defRPr sz="1600"/>
            </a:lvl1pPr>
            <a:lvl2pPr marL="361950" indent="-184150" defTabSz="450850">
              <a:lnSpc>
                <a:spcPts val="1720"/>
              </a:lnSpc>
              <a:defRPr sz="1600"/>
            </a:lvl2pPr>
            <a:lvl3pPr marL="628650" indent="-228600">
              <a:lnSpc>
                <a:spcPts val="1720"/>
              </a:lnSpc>
              <a:defRPr sz="1200"/>
            </a:lvl3pPr>
            <a:lvl4pPr marL="895350" indent="-228600">
              <a:lnSpc>
                <a:spcPts val="1720"/>
              </a:lnSpc>
              <a:defRPr sz="1100"/>
            </a:lvl4pPr>
            <a:lvl5pPr marL="1168400" indent="-228600">
              <a:lnSpc>
                <a:spcPts val="1720"/>
              </a:lnSpc>
              <a:defRPr sz="11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numero diapositiva 6"/>
          <p:cNvSpPr>
            <a:spLocks noGrp="1"/>
          </p:cNvSpPr>
          <p:nvPr>
            <p:ph type="sldNum" sz="quarter" idx="12"/>
          </p:nvPr>
        </p:nvSpPr>
        <p:spPr>
          <a:xfrm>
            <a:off x="8431262" y="4693935"/>
            <a:ext cx="422681" cy="238780"/>
          </a:xfrm>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94789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382637" y="932974"/>
            <a:ext cx="4057473" cy="480060"/>
          </a:xfrm>
        </p:spPr>
        <p:txBody>
          <a:bodyPr bIns="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p:cNvSpPr>
            <a:spLocks noGrp="1"/>
          </p:cNvSpPr>
          <p:nvPr>
            <p:ph sz="half" idx="2"/>
          </p:nvPr>
        </p:nvSpPr>
        <p:spPr>
          <a:xfrm>
            <a:off x="374650" y="1563053"/>
            <a:ext cx="4065588" cy="3041809"/>
          </a:xfrm>
        </p:spPr>
        <p:txBody>
          <a:bodyPr/>
          <a:lstStyle>
            <a:lvl1pPr marL="177800" indent="-177800">
              <a:lnSpc>
                <a:spcPts val="1720"/>
              </a:lnSpc>
              <a:defRPr sz="1600"/>
            </a:lvl1pPr>
            <a:lvl2pPr marL="450850" indent="-203200">
              <a:lnSpc>
                <a:spcPts val="1720"/>
              </a:lnSpc>
              <a:tabLst>
                <a:tab pos="450850" algn="l"/>
              </a:tabLst>
              <a:defRPr sz="1400"/>
            </a:lvl2pPr>
            <a:lvl3pPr marL="717550" indent="-228600">
              <a:lnSpc>
                <a:spcPts val="1720"/>
              </a:lnSpc>
              <a:defRPr sz="1200"/>
            </a:lvl3pPr>
            <a:lvl4pPr marL="984250" indent="-228600">
              <a:lnSpc>
                <a:spcPts val="1720"/>
              </a:lnSpc>
              <a:defRPr sz="1100"/>
            </a:lvl4pPr>
            <a:lvl5pPr marL="1257300" indent="-228600">
              <a:lnSpc>
                <a:spcPts val="1720"/>
              </a:lnSpc>
              <a:defRPr sz="11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4681538" y="918687"/>
            <a:ext cx="4084637" cy="480060"/>
          </a:xfrm>
        </p:spPr>
        <p:txBody>
          <a:bodyPr bIns="0"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p:cNvSpPr>
            <a:spLocks noGrp="1"/>
          </p:cNvSpPr>
          <p:nvPr>
            <p:ph sz="quarter" idx="4"/>
          </p:nvPr>
        </p:nvSpPr>
        <p:spPr>
          <a:xfrm>
            <a:off x="4681538" y="1563053"/>
            <a:ext cx="4084637" cy="3041809"/>
          </a:xfrm>
        </p:spPr>
        <p:txBody>
          <a:bodyPr/>
          <a:lstStyle>
            <a:lvl1pPr marL="177800" indent="-177800">
              <a:lnSpc>
                <a:spcPts val="1720"/>
              </a:lnSpc>
              <a:defRPr sz="1600"/>
            </a:lvl1pPr>
            <a:lvl2pPr marL="450850" indent="-203200">
              <a:lnSpc>
                <a:spcPts val="1720"/>
              </a:lnSpc>
              <a:defRPr sz="1400"/>
            </a:lvl2pPr>
            <a:lvl3pPr marL="628650" indent="-177800">
              <a:lnSpc>
                <a:spcPts val="1720"/>
              </a:lnSpc>
              <a:defRPr sz="1200"/>
            </a:lvl3pPr>
            <a:lvl4pPr marL="895350" indent="-228600">
              <a:lnSpc>
                <a:spcPts val="1720"/>
              </a:lnSpc>
              <a:defRPr sz="1100"/>
            </a:lvl4pPr>
            <a:lvl5pPr marL="1168400" indent="-228600" defTabSz="254000">
              <a:lnSpc>
                <a:spcPts val="1720"/>
              </a:lnSpc>
              <a:defRPr sz="11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209352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368300" y="918687"/>
            <a:ext cx="8401050" cy="357664"/>
          </a:xfrm>
        </p:spPr>
        <p:txBody>
          <a:bodyPr bIns="0"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p:cNvSpPr>
            <a:spLocks noGrp="1"/>
          </p:cNvSpPr>
          <p:nvPr>
            <p:ph sz="half" idx="2"/>
          </p:nvPr>
        </p:nvSpPr>
        <p:spPr>
          <a:xfrm>
            <a:off x="368300" y="1347313"/>
            <a:ext cx="4071938" cy="3257550"/>
          </a:xfrm>
        </p:spPr>
        <p:txBody>
          <a:bodyPr/>
          <a:lstStyle>
            <a:lvl1pPr marL="177800" indent="-177800">
              <a:lnSpc>
                <a:spcPts val="1720"/>
              </a:lnSpc>
              <a:defRPr sz="1600"/>
            </a:lvl1pPr>
            <a:lvl2pPr marL="450850" indent="-203200">
              <a:lnSpc>
                <a:spcPts val="1720"/>
              </a:lnSpc>
              <a:tabLst>
                <a:tab pos="450850" algn="l"/>
              </a:tabLst>
              <a:defRPr sz="1400"/>
            </a:lvl2pPr>
            <a:lvl3pPr marL="717550" indent="-228600">
              <a:lnSpc>
                <a:spcPts val="1720"/>
              </a:lnSpc>
              <a:defRPr sz="1200"/>
            </a:lvl3pPr>
            <a:lvl4pPr marL="984250" indent="-228600">
              <a:lnSpc>
                <a:spcPts val="1720"/>
              </a:lnSpc>
              <a:defRPr sz="1100"/>
            </a:lvl4pPr>
            <a:lvl5pPr marL="1257300" indent="-228600">
              <a:lnSpc>
                <a:spcPts val="1720"/>
              </a:lnSpc>
              <a:defRPr sz="11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contenuto 5"/>
          <p:cNvSpPr>
            <a:spLocks noGrp="1"/>
          </p:cNvSpPr>
          <p:nvPr>
            <p:ph sz="quarter" idx="4"/>
          </p:nvPr>
        </p:nvSpPr>
        <p:spPr>
          <a:xfrm>
            <a:off x="4681538" y="1347312"/>
            <a:ext cx="4087812" cy="3257550"/>
          </a:xfrm>
        </p:spPr>
        <p:txBody>
          <a:bodyPr/>
          <a:lstStyle>
            <a:lvl1pPr marL="177800" indent="-177800">
              <a:lnSpc>
                <a:spcPts val="1720"/>
              </a:lnSpc>
              <a:defRPr sz="1600"/>
            </a:lvl1pPr>
            <a:lvl2pPr marL="450850" indent="-203200">
              <a:lnSpc>
                <a:spcPts val="1720"/>
              </a:lnSpc>
              <a:defRPr sz="1400"/>
            </a:lvl2pPr>
            <a:lvl3pPr marL="628650" indent="-177800">
              <a:lnSpc>
                <a:spcPts val="1720"/>
              </a:lnSpc>
              <a:defRPr sz="1200"/>
            </a:lvl3pPr>
            <a:lvl4pPr marL="895350" indent="-228600">
              <a:lnSpc>
                <a:spcPts val="1720"/>
              </a:lnSpc>
              <a:defRPr sz="1100"/>
            </a:lvl4pPr>
            <a:lvl5pPr marL="1168400" indent="-228600" defTabSz="254000">
              <a:lnSpc>
                <a:spcPts val="1720"/>
              </a:lnSpc>
              <a:defRPr sz="11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Segnaposto numero diapositiva 8"/>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422560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5" name="Segnaposto numero diapositiva 4"/>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339414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100769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74651" y="918687"/>
            <a:ext cx="3331675" cy="644366"/>
          </a:xfrm>
        </p:spPr>
        <p:txBody>
          <a:bodyPr bIns="0" anchor="t" anchorCtr="0">
            <a:noAutofit/>
          </a:bodyPr>
          <a:lstStyle>
            <a:lvl1pPr algn="l">
              <a:defRPr sz="2000" b="1">
                <a:solidFill>
                  <a:srgbClr val="003548"/>
                </a:solidFill>
              </a:defRPr>
            </a:lvl1pPr>
          </a:lstStyle>
          <a:p>
            <a:r>
              <a:rPr lang="it-IT" dirty="0"/>
              <a:t>Fare clic per modificare stile</a:t>
            </a:r>
          </a:p>
        </p:txBody>
      </p:sp>
      <p:sp>
        <p:nvSpPr>
          <p:cNvPr id="3" name="Segnaposto contenuto 2"/>
          <p:cNvSpPr>
            <a:spLocks noGrp="1"/>
          </p:cNvSpPr>
          <p:nvPr>
            <p:ph idx="1"/>
          </p:nvPr>
        </p:nvSpPr>
        <p:spPr>
          <a:xfrm>
            <a:off x="3904071" y="918687"/>
            <a:ext cx="4864100" cy="3686175"/>
          </a:xfrm>
        </p:spPr>
        <p:txBody>
          <a:bodyPr/>
          <a:lstStyle>
            <a:lvl1pPr marL="177800" indent="-177800">
              <a:lnSpc>
                <a:spcPts val="1860"/>
              </a:lnSpc>
              <a:defRPr sz="1800"/>
            </a:lvl1pPr>
            <a:lvl2pPr marL="450850" indent="-203200">
              <a:lnSpc>
                <a:spcPts val="1860"/>
              </a:lnSpc>
              <a:defRPr sz="1600"/>
            </a:lvl2pPr>
            <a:lvl3pPr marL="717550" indent="-228600">
              <a:lnSpc>
                <a:spcPts val="1860"/>
              </a:lnSpc>
              <a:defRPr sz="1400"/>
            </a:lvl3pPr>
            <a:lvl4pPr marL="984250" indent="-228600">
              <a:lnSpc>
                <a:spcPts val="1860"/>
              </a:lnSpc>
              <a:defRPr sz="1200"/>
            </a:lvl4pPr>
            <a:lvl5pPr marL="1257300" indent="-228600">
              <a:lnSpc>
                <a:spcPts val="1860"/>
              </a:lnSpc>
              <a:defRPr sz="11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p:nvPr>
        </p:nvSpPr>
        <p:spPr>
          <a:xfrm>
            <a:off x="374651" y="1685925"/>
            <a:ext cx="3331675" cy="2918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7" name="Segnaposto numero diapositiva 6"/>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422382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1828800" y="918687"/>
            <a:ext cx="5486400" cy="2950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828800" y="4092417"/>
            <a:ext cx="5486400" cy="500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Segnaposto numero diapositiva 6"/>
          <p:cNvSpPr>
            <a:spLocks noGrp="1"/>
          </p:cNvSpPr>
          <p:nvPr>
            <p:ph type="sldNum" sz="quarter" idx="12"/>
          </p:nvPr>
        </p:nvSpPr>
        <p:spPr/>
        <p:txBody>
          <a:bodyPr/>
          <a:lstStyle/>
          <a:p>
            <a:fld id="{B9FDDA68-B387-8045-88AE-465C4BAB6CD1}" type="slidenum">
              <a:rPr lang="it-IT" smtClean="0"/>
              <a:t>‹N›</a:t>
            </a:fld>
            <a:endParaRPr lang="it-IT"/>
          </a:p>
        </p:txBody>
      </p:sp>
    </p:spTree>
    <p:extLst>
      <p:ext uri="{BB962C8B-B14F-4D97-AF65-F5344CB8AC3E}">
        <p14:creationId xmlns:p14="http://schemas.microsoft.com/office/powerpoint/2010/main" val="4177313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Rettangolo 13"/>
          <p:cNvSpPr/>
          <p:nvPr userDrawn="1"/>
        </p:nvSpPr>
        <p:spPr>
          <a:xfrm>
            <a:off x="2098222" y="1387417"/>
            <a:ext cx="4958216" cy="26924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dirty="0">
                <a:solidFill>
                  <a:schemeClr val="bg2"/>
                </a:solidFill>
              </a:rPr>
              <a:t> </a:t>
            </a:r>
          </a:p>
        </p:txBody>
      </p:sp>
      <p:pic>
        <p:nvPicPr>
          <p:cNvPr id="6" name="Immagine 5"/>
          <p:cNvPicPr>
            <a:picLocks noChangeAspect="1"/>
          </p:cNvPicPr>
          <p:nvPr userDrawn="1"/>
        </p:nvPicPr>
        <p:blipFill rotWithShape="1">
          <a:blip r:embed="rId3">
            <a:extLst>
              <a:ext uri="{28A0092B-C50C-407E-A947-70E740481C1C}">
                <a14:useLocalDpi xmlns:a14="http://schemas.microsoft.com/office/drawing/2010/main" val="0"/>
              </a:ext>
            </a:extLst>
          </a:blip>
          <a:srcRect r="52183"/>
          <a:stretch/>
        </p:blipFill>
        <p:spPr>
          <a:xfrm>
            <a:off x="2087260" y="759319"/>
            <a:ext cx="2376000" cy="571857"/>
          </a:xfrm>
          <a:prstGeom prst="rect">
            <a:avLst/>
          </a:prstGeom>
        </p:spPr>
      </p:pic>
      <p:sp>
        <p:nvSpPr>
          <p:cNvPr id="7" name="Rettangolo 6"/>
          <p:cNvSpPr/>
          <p:nvPr userDrawn="1"/>
        </p:nvSpPr>
        <p:spPr>
          <a:xfrm>
            <a:off x="1058673" y="4079902"/>
            <a:ext cx="1045018" cy="1063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dirty="0">
                <a:solidFill>
                  <a:schemeClr val="bg2"/>
                </a:solidFill>
              </a:rPr>
              <a:t> </a:t>
            </a:r>
          </a:p>
        </p:txBody>
      </p:sp>
      <p:pic>
        <p:nvPicPr>
          <p:cNvPr id="8" name="Immagine 7">
            <a:extLst>
              <a:ext uri="{FF2B5EF4-FFF2-40B4-BE49-F238E27FC236}">
                <a16:creationId xmlns:a16="http://schemas.microsoft.com/office/drawing/2014/main" id="{C94D8B17-DFF1-604B-99B8-E986C5D96BC3}"/>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a:stretch/>
        </p:blipFill>
        <p:spPr>
          <a:xfrm>
            <a:off x="1167669" y="4348178"/>
            <a:ext cx="804191" cy="581341"/>
          </a:xfrm>
          <a:prstGeom prst="rect">
            <a:avLst/>
          </a:prstGeom>
          <a:solidFill>
            <a:schemeClr val="bg1"/>
          </a:solidFill>
          <a:ln>
            <a:noFill/>
          </a:ln>
        </p:spPr>
      </p:pic>
    </p:spTree>
    <p:extLst>
      <p:ext uri="{BB962C8B-B14F-4D97-AF65-F5344CB8AC3E}">
        <p14:creationId xmlns:p14="http://schemas.microsoft.com/office/powerpoint/2010/main" val="1353668290"/>
      </p:ext>
    </p:extLst>
  </p:cSld>
  <p:clrMap bg1="lt1" tx1="dk1" bg2="lt2" tx2="dk2" accent1="accent1" accent2="accent2" accent3="accent3" accent4="accent4" accent5="accent5" accent6="accent6" hlink="hlink" folHlink="folHlink"/>
  <p:sldLayoutIdLst>
    <p:sldLayoutId id="2147484028" r:id="rId1"/>
  </p:sldLayoutIdLst>
  <p:hf hdr="0" ftr="0" dt="0"/>
  <p:txStyles>
    <p:titleStyle>
      <a:lvl1pPr algn="l" defTabSz="457200" rtl="0" eaLnBrk="1" latinLnBrk="0" hangingPunct="1">
        <a:spcBef>
          <a:spcPct val="0"/>
        </a:spcBef>
        <a:buNone/>
        <a:defRPr sz="2800" kern="1200">
          <a:solidFill>
            <a:srgbClr val="FFFFFE"/>
          </a:solidFill>
          <a:latin typeface="+mj-lt"/>
          <a:ea typeface="+mj-ea"/>
          <a:cs typeface="+mj-cs"/>
        </a:defRPr>
      </a:lvl1pPr>
    </p:titleStyle>
    <p:bodyStyle>
      <a:lvl1pPr marL="12700" indent="0" algn="l" defTabSz="457200" rtl="0" eaLnBrk="1" latinLnBrk="0" hangingPunct="1">
        <a:spcBef>
          <a:spcPct val="20000"/>
        </a:spcBef>
        <a:buClr>
          <a:schemeClr val="bg1"/>
        </a:buClr>
        <a:buFont typeface="Arial"/>
        <a:buNone/>
        <a:defRPr sz="1600" kern="1200">
          <a:solidFill>
            <a:srgbClr val="FFFFFE"/>
          </a:solidFill>
          <a:latin typeface="+mn-lt"/>
          <a:ea typeface="+mn-ea"/>
          <a:cs typeface="+mn-cs"/>
        </a:defRPr>
      </a:lvl1pPr>
      <a:lvl2pPr marL="336550" indent="0" algn="l" defTabSz="457200" rtl="0" eaLnBrk="1" latinLnBrk="0" hangingPunct="1">
        <a:spcBef>
          <a:spcPct val="20000"/>
        </a:spcBef>
        <a:buClr>
          <a:schemeClr val="bg1"/>
        </a:buClr>
        <a:buFont typeface="Arial"/>
        <a:buNone/>
        <a:defRPr sz="1400" kern="1200">
          <a:solidFill>
            <a:srgbClr val="FFFFFE"/>
          </a:solidFill>
          <a:latin typeface="+mn-lt"/>
          <a:ea typeface="+mn-ea"/>
          <a:cs typeface="+mn-cs"/>
        </a:defRPr>
      </a:lvl2pPr>
      <a:lvl3pPr marL="577850" indent="0" algn="l" defTabSz="457200" rtl="0" eaLnBrk="1" latinLnBrk="0" hangingPunct="1">
        <a:spcBef>
          <a:spcPct val="20000"/>
        </a:spcBef>
        <a:buClr>
          <a:schemeClr val="bg1"/>
        </a:buClr>
        <a:buFont typeface="Arial"/>
        <a:buNone/>
        <a:defRPr sz="1200" kern="1200">
          <a:solidFill>
            <a:srgbClr val="FFFFFE"/>
          </a:solidFill>
          <a:latin typeface="+mn-lt"/>
          <a:ea typeface="+mn-ea"/>
          <a:cs typeface="+mn-cs"/>
        </a:defRPr>
      </a:lvl3pPr>
      <a:lvl4pPr marL="850900" indent="0" algn="l" defTabSz="457200" rtl="0" eaLnBrk="1" latinLnBrk="0" hangingPunct="1">
        <a:spcBef>
          <a:spcPct val="20000"/>
        </a:spcBef>
        <a:buClr>
          <a:schemeClr val="bg1"/>
        </a:buClr>
        <a:buFont typeface="Arial"/>
        <a:buNone/>
        <a:defRPr sz="1100" kern="1200">
          <a:solidFill>
            <a:srgbClr val="FFFFFE"/>
          </a:solidFill>
          <a:latin typeface="+mn-lt"/>
          <a:ea typeface="+mn-ea"/>
          <a:cs typeface="+mn-cs"/>
        </a:defRPr>
      </a:lvl4pPr>
      <a:lvl5pPr marL="1117600" indent="0" algn="l" defTabSz="457200" rtl="0" eaLnBrk="1" latinLnBrk="0" hangingPunct="1">
        <a:spcBef>
          <a:spcPct val="20000"/>
        </a:spcBef>
        <a:buClr>
          <a:schemeClr val="bg1"/>
        </a:buClr>
        <a:buFont typeface="Arial"/>
        <a:buNone/>
        <a:defRPr sz="1050" kern="1200">
          <a:solidFill>
            <a:srgbClr val="FFFFF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74651" y="918687"/>
            <a:ext cx="8391525" cy="3683793"/>
          </a:xfrm>
          <a:prstGeom prst="rect">
            <a:avLst/>
          </a:prstGeom>
        </p:spPr>
        <p:txBody>
          <a:bodyPr vert="horz" lIns="0" tIns="0" rIns="0" bIns="45720" rtlCol="0" anchor="t" anchorCtr="0">
            <a:no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 name="Segnaposto titolo 1"/>
          <p:cNvSpPr>
            <a:spLocks noGrp="1"/>
          </p:cNvSpPr>
          <p:nvPr>
            <p:ph type="title"/>
          </p:nvPr>
        </p:nvSpPr>
        <p:spPr>
          <a:xfrm>
            <a:off x="382639" y="224790"/>
            <a:ext cx="8383537" cy="394336"/>
          </a:xfrm>
          <a:prstGeom prst="rect">
            <a:avLst/>
          </a:prstGeom>
        </p:spPr>
        <p:txBody>
          <a:bodyPr vert="horz" lIns="0" tIns="0" rIns="0" bIns="0" rtlCol="0" anchor="t" anchorCtr="0">
            <a:noAutofit/>
          </a:bodyPr>
          <a:lstStyle/>
          <a:p>
            <a:r>
              <a:rPr lang="it-IT" dirty="0"/>
              <a:t>Fare clic per modificare stile</a:t>
            </a:r>
          </a:p>
        </p:txBody>
      </p:sp>
      <p:sp>
        <p:nvSpPr>
          <p:cNvPr id="6" name="Segnaposto numero diapositiva 5"/>
          <p:cNvSpPr>
            <a:spLocks noGrp="1"/>
          </p:cNvSpPr>
          <p:nvPr>
            <p:ph type="sldNum" sz="quarter" idx="4"/>
          </p:nvPr>
        </p:nvSpPr>
        <p:spPr>
          <a:xfrm>
            <a:off x="8431262" y="4701123"/>
            <a:ext cx="422681" cy="238780"/>
          </a:xfrm>
          <a:prstGeom prst="rect">
            <a:avLst/>
          </a:prstGeom>
        </p:spPr>
        <p:txBody>
          <a:bodyPr vert="horz" lIns="91440" tIns="45720" rIns="91440" bIns="45720" rtlCol="0" anchor="ctr"/>
          <a:lstStyle>
            <a:lvl1pPr algn="r">
              <a:defRPr sz="700">
                <a:solidFill>
                  <a:schemeClr val="tx1"/>
                </a:solidFill>
              </a:defRPr>
            </a:lvl1pPr>
          </a:lstStyle>
          <a:p>
            <a:fld id="{B9FDDA68-B387-8045-88AE-465C4BAB6CD1}" type="slidenum">
              <a:rPr lang="it-IT" smtClean="0"/>
              <a:pPr/>
              <a:t>‹N›</a:t>
            </a:fld>
            <a:endParaRPr lang="it-IT" dirty="0"/>
          </a:p>
        </p:txBody>
      </p:sp>
      <p:cxnSp>
        <p:nvCxnSpPr>
          <p:cNvPr id="5" name="Connettore 1 4"/>
          <p:cNvCxnSpPr/>
          <p:nvPr userDrawn="1"/>
        </p:nvCxnSpPr>
        <p:spPr>
          <a:xfrm>
            <a:off x="374651" y="757238"/>
            <a:ext cx="8391525"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Immagine 6"/>
          <p:cNvPicPr>
            <a:picLocks noChangeAspect="1"/>
          </p:cNvPicPr>
          <p:nvPr userDrawn="1"/>
        </p:nvPicPr>
        <p:blipFill rotWithShape="1">
          <a:blip r:embed="rId13">
            <a:extLst>
              <a:ext uri="{28A0092B-C50C-407E-A947-70E740481C1C}">
                <a14:useLocalDpi xmlns:a14="http://schemas.microsoft.com/office/drawing/2010/main" val="0"/>
              </a:ext>
            </a:extLst>
          </a:blip>
          <a:srcRect r="49409"/>
          <a:stretch/>
        </p:blipFill>
        <p:spPr>
          <a:xfrm>
            <a:off x="368301" y="4743253"/>
            <a:ext cx="720000" cy="177576"/>
          </a:xfrm>
          <a:prstGeom prst="rect">
            <a:avLst/>
          </a:prstGeom>
        </p:spPr>
      </p:pic>
    </p:spTree>
    <p:extLst>
      <p:ext uri="{BB962C8B-B14F-4D97-AF65-F5344CB8AC3E}">
        <p14:creationId xmlns:p14="http://schemas.microsoft.com/office/powerpoint/2010/main" val="614735452"/>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66700" indent="-254000" algn="l" defTabSz="457200" rtl="0" eaLnBrk="1" latinLnBrk="0" hangingPunct="1">
        <a:spcBef>
          <a:spcPct val="20000"/>
        </a:spcBef>
        <a:buClr>
          <a:schemeClr val="bg1"/>
        </a:buClr>
        <a:buFont typeface="Arial"/>
        <a:buChar char="•"/>
        <a:defRPr sz="1600" kern="1200">
          <a:solidFill>
            <a:schemeClr val="tx1"/>
          </a:solidFill>
          <a:latin typeface="+mn-lt"/>
          <a:ea typeface="+mn-ea"/>
          <a:cs typeface="+mn-cs"/>
        </a:defRPr>
      </a:lvl1pPr>
      <a:lvl2pPr marL="539750" indent="-203200" algn="l" defTabSz="457200" rtl="0" eaLnBrk="1" latinLnBrk="0" hangingPunct="1">
        <a:spcBef>
          <a:spcPct val="20000"/>
        </a:spcBef>
        <a:buClr>
          <a:schemeClr val="bg1"/>
        </a:buClr>
        <a:buFont typeface="Arial"/>
        <a:buChar char="–"/>
        <a:defRPr sz="1400" kern="1200">
          <a:solidFill>
            <a:schemeClr val="tx1"/>
          </a:solidFill>
          <a:latin typeface="+mn-lt"/>
          <a:ea typeface="+mn-ea"/>
          <a:cs typeface="+mn-cs"/>
        </a:defRPr>
      </a:lvl2pPr>
      <a:lvl3pPr marL="806450" indent="-228600" algn="l" defTabSz="457200" rtl="0" eaLnBrk="1" latinLnBrk="0" hangingPunct="1">
        <a:spcBef>
          <a:spcPct val="20000"/>
        </a:spcBef>
        <a:buClr>
          <a:schemeClr val="bg1"/>
        </a:buClr>
        <a:buFont typeface="Arial"/>
        <a:buChar char="•"/>
        <a:defRPr sz="1200" kern="1200">
          <a:solidFill>
            <a:schemeClr val="tx1"/>
          </a:solidFill>
          <a:latin typeface="+mn-lt"/>
          <a:ea typeface="+mn-ea"/>
          <a:cs typeface="+mn-cs"/>
        </a:defRPr>
      </a:lvl3pPr>
      <a:lvl4pPr marL="1079500" indent="-228600" algn="l" defTabSz="457200" rtl="0" eaLnBrk="1" latinLnBrk="0" hangingPunct="1">
        <a:spcBef>
          <a:spcPct val="20000"/>
        </a:spcBef>
        <a:buClr>
          <a:schemeClr val="bg1"/>
        </a:buClr>
        <a:buFont typeface="Arial"/>
        <a:buChar char="–"/>
        <a:defRPr sz="1100" kern="1200">
          <a:solidFill>
            <a:schemeClr val="tx1"/>
          </a:solidFill>
          <a:latin typeface="+mn-lt"/>
          <a:ea typeface="+mn-ea"/>
          <a:cs typeface="+mn-cs"/>
        </a:defRPr>
      </a:lvl4pPr>
      <a:lvl5pPr marL="1346200" indent="-228600" algn="l" defTabSz="457200" rtl="0" eaLnBrk="1" latinLnBrk="0" hangingPunct="1">
        <a:spcBef>
          <a:spcPct val="20000"/>
        </a:spcBef>
        <a:buClr>
          <a:schemeClr val="bg1"/>
        </a:buClr>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74651" y="918687"/>
            <a:ext cx="8391525" cy="3683793"/>
          </a:xfrm>
          <a:prstGeom prst="rect">
            <a:avLst/>
          </a:prstGeom>
        </p:spPr>
        <p:txBody>
          <a:bodyPr vert="horz" lIns="0" tIns="0" rIns="0" bIns="45720" rtlCol="0" anchor="t" anchorCtr="0">
            <a:no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 name="Segnaposto titolo 1"/>
          <p:cNvSpPr>
            <a:spLocks noGrp="1"/>
          </p:cNvSpPr>
          <p:nvPr>
            <p:ph type="title"/>
          </p:nvPr>
        </p:nvSpPr>
        <p:spPr>
          <a:xfrm>
            <a:off x="382639" y="224790"/>
            <a:ext cx="8383537" cy="394336"/>
          </a:xfrm>
          <a:prstGeom prst="rect">
            <a:avLst/>
          </a:prstGeom>
        </p:spPr>
        <p:txBody>
          <a:bodyPr vert="horz" lIns="0" tIns="0" rIns="0" bIns="0" rtlCol="0" anchor="t" anchorCtr="0">
            <a:noAutofit/>
          </a:bodyPr>
          <a:lstStyle/>
          <a:p>
            <a:r>
              <a:rPr lang="it-IT" dirty="0"/>
              <a:t>Fare clic per modificare stile</a:t>
            </a:r>
          </a:p>
        </p:txBody>
      </p:sp>
      <p:sp>
        <p:nvSpPr>
          <p:cNvPr id="6" name="Segnaposto numero diapositiva 5"/>
          <p:cNvSpPr>
            <a:spLocks noGrp="1"/>
          </p:cNvSpPr>
          <p:nvPr>
            <p:ph type="sldNum" sz="quarter" idx="4"/>
          </p:nvPr>
        </p:nvSpPr>
        <p:spPr>
          <a:xfrm>
            <a:off x="8431262" y="4701123"/>
            <a:ext cx="422681" cy="238780"/>
          </a:xfrm>
          <a:prstGeom prst="rect">
            <a:avLst/>
          </a:prstGeom>
        </p:spPr>
        <p:txBody>
          <a:bodyPr vert="horz" lIns="91440" tIns="45720" rIns="91440" bIns="45720" rtlCol="0" anchor="ctr"/>
          <a:lstStyle>
            <a:lvl1pPr algn="r">
              <a:defRPr sz="700">
                <a:solidFill>
                  <a:schemeClr val="tx1"/>
                </a:solidFill>
              </a:defRPr>
            </a:lvl1pPr>
          </a:lstStyle>
          <a:p>
            <a:fld id="{B9FDDA68-B387-8045-88AE-465C4BAB6CD1}" type="slidenum">
              <a:rPr lang="it-IT" smtClean="0"/>
              <a:pPr/>
              <a:t>‹N›</a:t>
            </a:fld>
            <a:endParaRPr lang="it-IT" dirty="0"/>
          </a:p>
        </p:txBody>
      </p:sp>
      <p:cxnSp>
        <p:nvCxnSpPr>
          <p:cNvPr id="5" name="Connettore 1 4"/>
          <p:cNvCxnSpPr/>
          <p:nvPr userDrawn="1"/>
        </p:nvCxnSpPr>
        <p:spPr>
          <a:xfrm>
            <a:off x="374651" y="757238"/>
            <a:ext cx="8391525"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Immagin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8301" y="4743253"/>
            <a:ext cx="1543058" cy="177576"/>
          </a:xfrm>
          <a:prstGeom prst="rect">
            <a:avLst/>
          </a:prstGeom>
        </p:spPr>
      </p:pic>
    </p:spTree>
    <p:extLst>
      <p:ext uri="{BB962C8B-B14F-4D97-AF65-F5344CB8AC3E}">
        <p14:creationId xmlns:p14="http://schemas.microsoft.com/office/powerpoint/2010/main" val="3486270102"/>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hf hdr="0" ftr="0" dt="0"/>
  <p:txStyles>
    <p:titleStyle>
      <a:lvl1pPr algn="l" defTabSz="457200" rtl="0" eaLnBrk="1" latinLnBrk="0" hangingPunct="1">
        <a:spcBef>
          <a:spcPct val="0"/>
        </a:spcBef>
        <a:buNone/>
        <a:defRPr sz="2800" b="1" kern="1200">
          <a:solidFill>
            <a:schemeClr val="bg1"/>
          </a:solidFill>
          <a:latin typeface="+mj-lt"/>
          <a:ea typeface="+mj-ea"/>
          <a:cs typeface="+mj-cs"/>
        </a:defRPr>
      </a:lvl1pPr>
    </p:titleStyle>
    <p:bodyStyle>
      <a:lvl1pPr marL="266700" indent="-254000" algn="l" defTabSz="457200" rtl="0" eaLnBrk="1" latinLnBrk="0" hangingPunct="1">
        <a:spcBef>
          <a:spcPct val="20000"/>
        </a:spcBef>
        <a:buClr>
          <a:schemeClr val="bg1"/>
        </a:buClr>
        <a:buFont typeface="Arial"/>
        <a:buChar char="•"/>
        <a:defRPr sz="1600" kern="1200">
          <a:solidFill>
            <a:schemeClr val="tx1"/>
          </a:solidFill>
          <a:latin typeface="+mn-lt"/>
          <a:ea typeface="+mn-ea"/>
          <a:cs typeface="+mn-cs"/>
        </a:defRPr>
      </a:lvl1pPr>
      <a:lvl2pPr marL="539750" indent="-203200" algn="l" defTabSz="457200" rtl="0" eaLnBrk="1" latinLnBrk="0" hangingPunct="1">
        <a:spcBef>
          <a:spcPct val="20000"/>
        </a:spcBef>
        <a:buClr>
          <a:schemeClr val="bg1"/>
        </a:buClr>
        <a:buFont typeface="Arial"/>
        <a:buChar char="–"/>
        <a:defRPr sz="1400" kern="1200">
          <a:solidFill>
            <a:schemeClr val="tx1"/>
          </a:solidFill>
          <a:latin typeface="+mn-lt"/>
          <a:ea typeface="+mn-ea"/>
          <a:cs typeface="+mn-cs"/>
        </a:defRPr>
      </a:lvl2pPr>
      <a:lvl3pPr marL="806450" indent="-228600" algn="l" defTabSz="457200" rtl="0" eaLnBrk="1" latinLnBrk="0" hangingPunct="1">
        <a:spcBef>
          <a:spcPct val="20000"/>
        </a:spcBef>
        <a:buClr>
          <a:schemeClr val="bg1"/>
        </a:buClr>
        <a:buFont typeface="Arial"/>
        <a:buChar char="•"/>
        <a:defRPr sz="1200" kern="1200">
          <a:solidFill>
            <a:schemeClr val="tx1"/>
          </a:solidFill>
          <a:latin typeface="+mn-lt"/>
          <a:ea typeface="+mn-ea"/>
          <a:cs typeface="+mn-cs"/>
        </a:defRPr>
      </a:lvl3pPr>
      <a:lvl4pPr marL="1079500" indent="-228600" algn="l" defTabSz="457200" rtl="0" eaLnBrk="1" latinLnBrk="0" hangingPunct="1">
        <a:spcBef>
          <a:spcPct val="20000"/>
        </a:spcBef>
        <a:buClr>
          <a:schemeClr val="bg1"/>
        </a:buClr>
        <a:buFont typeface="Arial"/>
        <a:buChar char="–"/>
        <a:defRPr sz="1100" kern="1200">
          <a:solidFill>
            <a:schemeClr val="tx1"/>
          </a:solidFill>
          <a:latin typeface="+mn-lt"/>
          <a:ea typeface="+mn-ea"/>
          <a:cs typeface="+mn-cs"/>
        </a:defRPr>
      </a:lvl4pPr>
      <a:lvl5pPr marL="1346200" indent="-228600" algn="l" defTabSz="457200" rtl="0" eaLnBrk="1" latinLnBrk="0" hangingPunct="1">
        <a:spcBef>
          <a:spcPct val="20000"/>
        </a:spcBef>
        <a:buClr>
          <a:schemeClr val="bg1"/>
        </a:buClr>
        <a:buFont typeface="Arial"/>
        <a:buChar char="»"/>
        <a:defRPr sz="105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5.xml"/><Relationship Id="rId1" Type="http://schemas.openxmlformats.org/officeDocument/2006/relationships/slideLayout" Target="../slideLayouts/slideLayout5.xml"/><Relationship Id="rId4" Type="http://schemas.microsoft.com/office/2007/relationships/hdphoto" Target="../media/hdphoto2.wdp"/></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oracle.com/java/technologies/javase-downloads.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lipse.org/download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228535" y="2464574"/>
            <a:ext cx="2918231" cy="504329"/>
          </a:xfrm>
        </p:spPr>
        <p:txBody>
          <a:bodyPr/>
          <a:lstStyle/>
          <a:p>
            <a:r>
              <a:rPr lang="it-IT" sz="2800" dirty="0">
                <a:solidFill>
                  <a:srgbClr val="FFFFFF"/>
                </a:solidFill>
                <a:latin typeface="Arial" panose="020B0604020202020204" pitchFamily="34" charset="0"/>
                <a:cs typeface="Arial" panose="020B0604020202020204" pitchFamily="34" charset="0"/>
              </a:rPr>
              <a:t>Corso base</a:t>
            </a:r>
          </a:p>
        </p:txBody>
      </p:sp>
      <p:sp>
        <p:nvSpPr>
          <p:cNvPr id="4" name="Segnaposto contenuto 3"/>
          <p:cNvSpPr>
            <a:spLocks noGrp="1"/>
          </p:cNvSpPr>
          <p:nvPr>
            <p:ph idx="11"/>
          </p:nvPr>
        </p:nvSpPr>
        <p:spPr>
          <a:xfrm>
            <a:off x="2228535" y="3742610"/>
            <a:ext cx="4581576" cy="287178"/>
          </a:xfrm>
        </p:spPr>
        <p:txBody>
          <a:bodyPr/>
          <a:lstStyle/>
          <a:p>
            <a:r>
              <a:rPr lang="it-IT" dirty="0"/>
              <a:t>MOLFETTA 2020-2022 - 3°corso ITS Developer 4.0</a:t>
            </a:r>
          </a:p>
        </p:txBody>
      </p:sp>
      <p:pic>
        <p:nvPicPr>
          <p:cNvPr id="16" name="Immagine 15">
            <a:extLst>
              <a:ext uri="{FF2B5EF4-FFF2-40B4-BE49-F238E27FC236}">
                <a16:creationId xmlns:a16="http://schemas.microsoft.com/office/drawing/2014/main" id="{FC671233-B542-4140-9F1D-0D92CDE28B91}"/>
              </a:ext>
            </a:extLst>
          </p:cNvPr>
          <p:cNvPicPr>
            <a:picLocks noChangeAspect="1"/>
          </p:cNvPicPr>
          <p:nvPr/>
        </p:nvPicPr>
        <p:blipFill>
          <a:blip r:embed="rId2"/>
          <a:stretch>
            <a:fillRect/>
          </a:stretch>
        </p:blipFill>
        <p:spPr>
          <a:xfrm>
            <a:off x="5314540" y="599044"/>
            <a:ext cx="1291382" cy="2401972"/>
          </a:xfrm>
          <a:prstGeom prst="rect">
            <a:avLst/>
          </a:prstGeom>
        </p:spPr>
      </p:pic>
    </p:spTree>
    <p:extLst>
      <p:ext uri="{BB962C8B-B14F-4D97-AF65-F5344CB8AC3E}">
        <p14:creationId xmlns:p14="http://schemas.microsoft.com/office/powerpoint/2010/main" val="4273210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7" name="CasellaDiTesto 6"/>
          <p:cNvSpPr txBox="1"/>
          <p:nvPr/>
        </p:nvSpPr>
        <p:spPr>
          <a:xfrm flipH="1">
            <a:off x="564776" y="1531945"/>
            <a:ext cx="8014449" cy="615553"/>
          </a:xfrm>
          <a:prstGeom prst="rect">
            <a:avLst/>
          </a:prstGeom>
          <a:noFill/>
        </p:spPr>
        <p:txBody>
          <a:bodyPr wrap="square" rtlCol="0">
            <a:spAutoFit/>
          </a:bodyPr>
          <a:lstStyle/>
          <a:p>
            <a:pPr>
              <a:spcBef>
                <a:spcPts val="600"/>
              </a:spcBef>
              <a:spcAft>
                <a:spcPts val="600"/>
              </a:spcAft>
            </a:pPr>
            <a:r>
              <a:rPr lang="it-IT" sz="1200" dirty="0"/>
              <a:t>		Assembly:</a:t>
            </a:r>
          </a:p>
          <a:p>
            <a:pPr algn="r">
              <a:spcBef>
                <a:spcPts val="600"/>
              </a:spcBef>
              <a:spcAft>
                <a:spcPts val="600"/>
              </a:spcAft>
            </a:pPr>
            <a:r>
              <a:rPr lang="it-IT" sz="1200" dirty="0"/>
              <a:t>C:						</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Linguaggio ad un livello di astrazione più alto</a:t>
            </a:r>
          </a:p>
        </p:txBody>
      </p:sp>
      <p:pic>
        <p:nvPicPr>
          <p:cNvPr id="8" name="Immagine 7">
            <a:extLst>
              <a:ext uri="{FF2B5EF4-FFF2-40B4-BE49-F238E27FC236}">
                <a16:creationId xmlns:a16="http://schemas.microsoft.com/office/drawing/2014/main" id="{12AC7E77-D29B-4355-962B-F193FFBF4B69}"/>
              </a:ext>
            </a:extLst>
          </p:cNvPr>
          <p:cNvPicPr>
            <a:picLocks noChangeAspect="1"/>
          </p:cNvPicPr>
          <p:nvPr/>
        </p:nvPicPr>
        <p:blipFill>
          <a:blip r:embed="rId3"/>
          <a:stretch>
            <a:fillRect/>
          </a:stretch>
        </p:blipFill>
        <p:spPr>
          <a:xfrm>
            <a:off x="5410504" y="2147499"/>
            <a:ext cx="1969547" cy="682061"/>
          </a:xfrm>
          <a:prstGeom prst="rect">
            <a:avLst/>
          </a:prstGeom>
        </p:spPr>
      </p:pic>
      <p:pic>
        <p:nvPicPr>
          <p:cNvPr id="3" name="Immagine 2">
            <a:extLst>
              <a:ext uri="{FF2B5EF4-FFF2-40B4-BE49-F238E27FC236}">
                <a16:creationId xmlns:a16="http://schemas.microsoft.com/office/drawing/2014/main" id="{EBC2785E-448B-43C2-A7E5-7AA543FBDA36}"/>
              </a:ext>
            </a:extLst>
          </p:cNvPr>
          <p:cNvPicPr>
            <a:picLocks noChangeAspect="1"/>
          </p:cNvPicPr>
          <p:nvPr/>
        </p:nvPicPr>
        <p:blipFill>
          <a:blip r:embed="rId4"/>
          <a:stretch>
            <a:fillRect/>
          </a:stretch>
        </p:blipFill>
        <p:spPr>
          <a:xfrm>
            <a:off x="763998" y="1859264"/>
            <a:ext cx="3423827" cy="2403059"/>
          </a:xfrm>
          <a:prstGeom prst="rect">
            <a:avLst/>
          </a:prstGeom>
        </p:spPr>
      </p:pic>
    </p:spTree>
    <p:extLst>
      <p:ext uri="{BB962C8B-B14F-4D97-AF65-F5344CB8AC3E}">
        <p14:creationId xmlns:p14="http://schemas.microsoft.com/office/powerpoint/2010/main" val="8586838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11</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Classi e oggetti</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Sviluppare un programma che esegua il calcolo dell’area e del perimetro di un Rettangolo.</a:t>
            </a:r>
          </a:p>
          <a:p>
            <a:pPr marL="0" indent="0">
              <a:buNone/>
            </a:pPr>
            <a:r>
              <a:rPr lang="it-IT" sz="1400" dirty="0"/>
              <a:t>Si richiede di:</a:t>
            </a:r>
          </a:p>
          <a:p>
            <a:r>
              <a:rPr lang="it-IT" sz="1400" dirty="0"/>
              <a:t>Dichiarare nel </a:t>
            </a:r>
            <a:r>
              <a:rPr lang="it-IT" sz="1400" dirty="0" err="1"/>
              <a:t>main</a:t>
            </a:r>
            <a:r>
              <a:rPr lang="it-IT" sz="1400" dirty="0"/>
              <a:t> le due misure (base e altezza)</a:t>
            </a:r>
          </a:p>
          <a:p>
            <a:r>
              <a:rPr lang="it-IT" sz="1400" dirty="0"/>
              <a:t>Istanziare l’oggetto rettangolo della classe Rettangolo (</a:t>
            </a:r>
            <a:r>
              <a:rPr lang="it-IT" sz="1400" u="sng" dirty="0"/>
              <a:t>da sviluppare</a:t>
            </a:r>
            <a:r>
              <a:rPr lang="it-IT" sz="1400" dirty="0"/>
              <a:t>)</a:t>
            </a:r>
          </a:p>
          <a:p>
            <a:r>
              <a:rPr lang="it-IT" sz="1400" dirty="0"/>
              <a:t>Valorizzare le due variabili </a:t>
            </a:r>
            <a:r>
              <a:rPr lang="it-IT" sz="1400" dirty="0" err="1"/>
              <a:t>areaRettangolo</a:t>
            </a:r>
            <a:r>
              <a:rPr lang="it-IT" sz="1400" dirty="0"/>
              <a:t> e </a:t>
            </a:r>
            <a:r>
              <a:rPr lang="it-IT" sz="1400" dirty="0" err="1"/>
              <a:t>perimetroRettangolo</a:t>
            </a:r>
            <a:r>
              <a:rPr lang="it-IT" sz="1400" dirty="0"/>
              <a:t> con i due metodi:</a:t>
            </a:r>
          </a:p>
          <a:p>
            <a:pPr lvl="1"/>
            <a:r>
              <a:rPr lang="it-IT" sz="1400" dirty="0"/>
              <a:t>Area()</a:t>
            </a:r>
          </a:p>
          <a:p>
            <a:pPr lvl="1"/>
            <a:r>
              <a:rPr lang="it-IT" sz="1400" dirty="0"/>
              <a:t>Perimetro()</a:t>
            </a:r>
          </a:p>
          <a:p>
            <a:r>
              <a:rPr lang="it-IT" sz="1400" dirty="0"/>
              <a:t>Restituire a video i due valori </a:t>
            </a:r>
          </a:p>
          <a:p>
            <a:pPr lvl="1"/>
            <a:endParaRPr lang="it-IT" sz="1200" dirty="0"/>
          </a:p>
          <a:p>
            <a:pPr fontAlgn="base"/>
            <a:endParaRPr lang="it-IT" sz="1400" dirty="0"/>
          </a:p>
          <a:p>
            <a:pPr marL="0" indent="0" algn="l">
              <a:buNone/>
            </a:pPr>
            <a:r>
              <a:rPr lang="it-IT" sz="1800" dirty="0">
                <a:solidFill>
                  <a:srgbClr val="000000"/>
                </a:solidFill>
                <a:latin typeface="Consolas" panose="020B0609020204030204" pitchFamily="49" charset="0"/>
              </a:rPr>
              <a:t>L'area di un rettangolo di base 4.0 e altezza 3.0 è 12.0</a:t>
            </a:r>
          </a:p>
          <a:p>
            <a:pPr marL="0" indent="0" algn="l">
              <a:buNone/>
            </a:pPr>
            <a:r>
              <a:rPr lang="it-IT" sz="1800" dirty="0">
                <a:solidFill>
                  <a:srgbClr val="000000"/>
                </a:solidFill>
                <a:latin typeface="Consolas" panose="020B0609020204030204" pitchFamily="49" charset="0"/>
              </a:rPr>
              <a:t>Il perimetro di un rettangolo di base 4.0 e altezza 3.0 è 14.0</a:t>
            </a:r>
            <a:endParaRPr lang="it-IT"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23520321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12</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Classi e oggetti</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Sviluppare un programma che simuli una votazione.</a:t>
            </a:r>
          </a:p>
          <a:p>
            <a:pPr marL="0" indent="0">
              <a:buNone/>
            </a:pPr>
            <a:r>
              <a:rPr lang="it-IT" sz="1400" dirty="0"/>
              <a:t>In ingresso abbiamo n oggetti di tipo </a:t>
            </a:r>
            <a:r>
              <a:rPr lang="it-IT" dirty="0">
                <a:solidFill>
                  <a:srgbClr val="000000"/>
                </a:solidFill>
                <a:latin typeface="Consolas" panose="020B0609020204030204" pitchFamily="49" charset="0"/>
              </a:rPr>
              <a:t>Maggiorenne(</a:t>
            </a:r>
            <a:r>
              <a:rPr lang="it-IT" dirty="0" err="1">
                <a:solidFill>
                  <a:srgbClr val="000000"/>
                </a:solidFill>
                <a:latin typeface="Consolas" panose="020B0609020204030204" pitchFamily="49" charset="0"/>
              </a:rPr>
              <a:t>String</a:t>
            </a:r>
            <a:r>
              <a:rPr lang="it-IT" dirty="0">
                <a:solidFill>
                  <a:srgbClr val="000000"/>
                </a:solidFill>
                <a:latin typeface="Consolas" panose="020B0609020204030204" pitchFamily="49" charset="0"/>
              </a:rPr>
              <a:t> nome)</a:t>
            </a:r>
          </a:p>
          <a:p>
            <a:pPr marL="0" indent="0">
              <a:buNone/>
            </a:pPr>
            <a:r>
              <a:rPr lang="it-IT" sz="1400" dirty="0"/>
              <a:t>Facciamo votare ciascuno di loro tramite il metodo </a:t>
            </a:r>
            <a:r>
              <a:rPr lang="it-IT" dirty="0">
                <a:solidFill>
                  <a:srgbClr val="000000"/>
                </a:solidFill>
                <a:latin typeface="Consolas" panose="020B0609020204030204" pitchFamily="49" charset="0"/>
              </a:rPr>
              <a:t>vota() </a:t>
            </a:r>
            <a:r>
              <a:rPr lang="it-IT" sz="1400" dirty="0"/>
              <a:t>appartenente alla classe Maggiorenne.</a:t>
            </a:r>
          </a:p>
          <a:p>
            <a:pPr marL="0" indent="0" algn="l">
              <a:buNone/>
            </a:pPr>
            <a:r>
              <a:rPr lang="it-IT" sz="1400" dirty="0"/>
              <a:t>Ogni oggetto maggiorenne possiede un attributo privato di tipo </a:t>
            </a:r>
            <a:r>
              <a:rPr lang="it-IT" dirty="0" err="1">
                <a:solidFill>
                  <a:srgbClr val="000000"/>
                </a:solidFill>
                <a:latin typeface="Consolas" panose="020B0609020204030204" pitchFamily="49" charset="0"/>
              </a:rPr>
              <a:t>TesseraElettorale</a:t>
            </a:r>
            <a:r>
              <a:rPr lang="it-IT" dirty="0">
                <a:solidFill>
                  <a:srgbClr val="000000"/>
                </a:solidFill>
                <a:latin typeface="Consolas" panose="020B0609020204030204" pitchFamily="49" charset="0"/>
              </a:rPr>
              <a:t>() </a:t>
            </a:r>
            <a:r>
              <a:rPr lang="it-IT" sz="1400" dirty="0"/>
              <a:t>che a sua volta conserva nell’attributo </a:t>
            </a:r>
            <a:r>
              <a:rPr lang="it-IT" dirty="0" err="1">
                <a:solidFill>
                  <a:srgbClr val="000000"/>
                </a:solidFill>
                <a:latin typeface="Consolas" panose="020B0609020204030204" pitchFamily="49" charset="0"/>
              </a:rPr>
              <a:t>boolean</a:t>
            </a:r>
            <a:r>
              <a:rPr lang="it-IT" dirty="0">
                <a:solidFill>
                  <a:srgbClr val="000000"/>
                </a:solidFill>
                <a:latin typeface="Consolas" panose="020B0609020204030204" pitchFamily="49" charset="0"/>
              </a:rPr>
              <a:t> </a:t>
            </a:r>
            <a:r>
              <a:rPr lang="it-IT" dirty="0" err="1">
                <a:solidFill>
                  <a:srgbClr val="000000"/>
                </a:solidFill>
                <a:latin typeface="Consolas" panose="020B0609020204030204" pitchFamily="49" charset="0"/>
              </a:rPr>
              <a:t>timbroDiVoto</a:t>
            </a:r>
            <a:r>
              <a:rPr lang="it-IT" dirty="0">
                <a:solidFill>
                  <a:srgbClr val="000000"/>
                </a:solidFill>
                <a:latin typeface="Consolas" panose="020B0609020204030204" pitchFamily="49" charset="0"/>
              </a:rPr>
              <a:t> </a:t>
            </a:r>
            <a:r>
              <a:rPr lang="it-IT" sz="1400" dirty="0"/>
              <a:t>la prova della propria votazione.</a:t>
            </a:r>
          </a:p>
          <a:p>
            <a:pPr marL="0" indent="0" algn="l">
              <a:buNone/>
            </a:pPr>
            <a:r>
              <a:rPr lang="it-IT" sz="1400" dirty="0"/>
              <a:t>Il programma dovrà essere in grado di restituire il numero totale di elettori e il numero totale di votanti.</a:t>
            </a:r>
          </a:p>
          <a:p>
            <a:pPr marL="0" indent="0" algn="l">
              <a:buNone/>
            </a:pPr>
            <a:r>
              <a:rPr lang="it-IT" sz="1400" dirty="0"/>
              <a:t>Inoltre tramite il metodo </a:t>
            </a:r>
            <a:r>
              <a:rPr lang="it-IT" sz="1400" dirty="0" err="1">
                <a:solidFill>
                  <a:srgbClr val="000000"/>
                </a:solidFill>
                <a:latin typeface="Consolas" panose="020B0609020204030204" pitchFamily="49" charset="0"/>
              </a:rPr>
              <a:t>haVotato</a:t>
            </a:r>
            <a:r>
              <a:rPr lang="it-IT" sz="1400" dirty="0">
                <a:solidFill>
                  <a:srgbClr val="000000"/>
                </a:solidFill>
                <a:latin typeface="Consolas" panose="020B0609020204030204" pitchFamily="49" charset="0"/>
              </a:rPr>
              <a:t>() </a:t>
            </a:r>
            <a:r>
              <a:rPr lang="it-IT" sz="1400" dirty="0"/>
              <a:t>dovrà essere in grado di restituire </a:t>
            </a:r>
            <a:r>
              <a:rPr lang="it-IT" sz="1400" dirty="0" err="1"/>
              <a:t>true</a:t>
            </a:r>
            <a:r>
              <a:rPr lang="it-IT" sz="1400" dirty="0"/>
              <a:t> se un oggetto maggiorenne ha votato, altrimenti false.</a:t>
            </a:r>
          </a:p>
          <a:p>
            <a:pPr marL="0" indent="0" algn="l">
              <a:buNone/>
            </a:pPr>
            <a:endParaRPr lang="it-IT" sz="1400" dirty="0"/>
          </a:p>
          <a:p>
            <a:pPr marL="0" indent="0" algn="l">
              <a:buNone/>
            </a:pPr>
            <a:r>
              <a:rPr lang="it-IT" sz="1400" dirty="0"/>
              <a:t>Un esempio di output a video:</a:t>
            </a:r>
          </a:p>
          <a:p>
            <a:pPr marL="0" indent="0" algn="l">
              <a:buNone/>
            </a:pPr>
            <a:r>
              <a:rPr lang="it-IT" dirty="0">
                <a:solidFill>
                  <a:srgbClr val="000000"/>
                </a:solidFill>
                <a:latin typeface="Consolas" panose="020B0609020204030204" pitchFamily="49" charset="0"/>
              </a:rPr>
              <a:t>Numero totale elettori:8</a:t>
            </a:r>
          </a:p>
          <a:p>
            <a:pPr marL="0" indent="0" algn="l">
              <a:buNone/>
            </a:pPr>
            <a:r>
              <a:rPr lang="it-IT" dirty="0">
                <a:solidFill>
                  <a:srgbClr val="000000"/>
                </a:solidFill>
                <a:latin typeface="Consolas" panose="020B0609020204030204" pitchFamily="49" charset="0"/>
              </a:rPr>
              <a:t>Numero votanti:6</a:t>
            </a:r>
          </a:p>
          <a:p>
            <a:pPr marL="0" indent="0" algn="l">
              <a:buNone/>
            </a:pPr>
            <a:r>
              <a:rPr lang="it-IT" dirty="0">
                <a:solidFill>
                  <a:srgbClr val="000000"/>
                </a:solidFill>
                <a:latin typeface="Consolas" panose="020B0609020204030204" pitchFamily="49" charset="0"/>
              </a:rPr>
              <a:t>Nina ha votato!</a:t>
            </a:r>
          </a:p>
        </p:txBody>
      </p:sp>
    </p:spTree>
    <p:extLst>
      <p:ext uri="{BB962C8B-B14F-4D97-AF65-F5344CB8AC3E}">
        <p14:creationId xmlns:p14="http://schemas.microsoft.com/office/powerpoint/2010/main" val="2010980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PROGRAMMA DEL CORSO</a:t>
            </a:r>
          </a:p>
        </p:txBody>
      </p:sp>
      <p:sp>
        <p:nvSpPr>
          <p:cNvPr id="8" name="CasellaDiTesto 7">
            <a:extLst>
              <a:ext uri="{FF2B5EF4-FFF2-40B4-BE49-F238E27FC236}">
                <a16:creationId xmlns:a16="http://schemas.microsoft.com/office/drawing/2014/main" id="{BCCAA0D9-8475-461A-A098-3A41C8CB9A2C}"/>
              </a:ext>
            </a:extLst>
          </p:cNvPr>
          <p:cNvSpPr txBox="1"/>
          <p:nvPr/>
        </p:nvSpPr>
        <p:spPr>
          <a:xfrm flipH="1">
            <a:off x="810637" y="946091"/>
            <a:ext cx="7860025" cy="3785652"/>
          </a:xfrm>
          <a:prstGeom prst="rect">
            <a:avLst/>
          </a:prstGeom>
          <a:noFill/>
        </p:spPr>
        <p:txBody>
          <a:bodyPr wrap="square" rtlCol="0">
            <a:spAutoFit/>
          </a:bodyPr>
          <a:lstStyle/>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Introduzione alla programmazione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Introduzione a Java</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Installazione e configurazione di Java</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Ambiente di Sviluppo Eclipse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Identificatori, convenzioni, operatori, variabili e tipi di dati e cast di tipi</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Strutture condizionali (</a:t>
            </a:r>
            <a:r>
              <a:rPr lang="it-IT" sz="1500" dirty="0" err="1">
                <a:solidFill>
                  <a:srgbClr val="003548"/>
                </a:solidFill>
                <a:effectLst/>
                <a:latin typeface="Calibri" panose="020F0502020204030204" pitchFamily="34" charset="0"/>
                <a:ea typeface="Calibri" panose="020F0502020204030204" pitchFamily="34" charset="0"/>
              </a:rPr>
              <a:t>if</a:t>
            </a:r>
            <a:r>
              <a:rPr lang="it-IT" sz="1500" dirty="0">
                <a:solidFill>
                  <a:srgbClr val="003548"/>
                </a:solidFill>
                <a:effectLst/>
                <a:latin typeface="Calibri" panose="020F0502020204030204" pitchFamily="34" charset="0"/>
                <a:ea typeface="Calibri" panose="020F0502020204030204" pitchFamily="34" charset="0"/>
              </a:rPr>
              <a:t>, switch) e strutture iterative (for, </a:t>
            </a:r>
            <a:r>
              <a:rPr lang="it-IT" sz="1500" dirty="0" err="1">
                <a:solidFill>
                  <a:srgbClr val="003548"/>
                </a:solidFill>
                <a:effectLst/>
                <a:latin typeface="Calibri" panose="020F0502020204030204" pitchFamily="34" charset="0"/>
                <a:ea typeface="Calibri" panose="020F0502020204030204" pitchFamily="34" charset="0"/>
              </a:rPr>
              <a:t>while</a:t>
            </a:r>
            <a:r>
              <a:rPr lang="it-IT" sz="1500" dirty="0">
                <a:solidFill>
                  <a:srgbClr val="003548"/>
                </a:solidFill>
                <a:effectLst/>
                <a:latin typeface="Calibri" panose="020F0502020204030204" pitchFamily="34" charset="0"/>
                <a:ea typeface="Calibri" panose="020F0502020204030204" pitchFamily="34" charset="0"/>
              </a:rPr>
              <a:t>…)</a:t>
            </a:r>
          </a:p>
          <a:p>
            <a:pPr marL="342900" indent="-342900">
              <a:buSzPts val="1000"/>
              <a:buFont typeface="Symbol" panose="05050102010706020507" pitchFamily="18" charset="2"/>
              <a:buChar char=""/>
              <a:tabLst>
                <a:tab pos="457200" algn="l"/>
              </a:tabLst>
            </a:pPr>
            <a:r>
              <a:rPr lang="it-IT" sz="1500" dirty="0" err="1">
                <a:solidFill>
                  <a:srgbClr val="003548"/>
                </a:solidFill>
                <a:latin typeface="Calibri" panose="020F0502020204030204" pitchFamily="34" charset="0"/>
                <a:ea typeface="Calibri" panose="020F0502020204030204" pitchFamily="34" charset="0"/>
              </a:rPr>
              <a:t>String</a:t>
            </a:r>
            <a:r>
              <a:rPr lang="it-IT" sz="1500" dirty="0">
                <a:solidFill>
                  <a:srgbClr val="003548"/>
                </a:solidFill>
                <a:latin typeface="Calibri" panose="020F0502020204030204" pitchFamily="34" charset="0"/>
                <a:ea typeface="Calibri" panose="020F0502020204030204" pitchFamily="34" charset="0"/>
              </a:rPr>
              <a:t>, Array</a:t>
            </a:r>
            <a:endParaRPr lang="it-IT" sz="1500" dirty="0">
              <a:solidFill>
                <a:srgbClr val="003548"/>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Classi e Oggetti</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Costruttore, package</a:t>
            </a: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 metodi</a:t>
            </a:r>
          </a:p>
          <a:p>
            <a:pPr marL="342900" indent="-342900">
              <a:buSzPts val="1000"/>
              <a:buFont typeface="Symbol" panose="05050102010706020507" pitchFamily="18" charset="2"/>
              <a:buChar char=""/>
              <a:tabLst>
                <a:tab pos="457200" algn="l"/>
              </a:tabLst>
            </a:pPr>
            <a:r>
              <a:rPr lang="it-IT" sz="1500" b="1" dirty="0" err="1">
                <a:solidFill>
                  <a:srgbClr val="003548"/>
                </a:solidFill>
                <a:latin typeface="Calibri" panose="020F0502020204030204" pitchFamily="34" charset="0"/>
                <a:ea typeface="Calibri" panose="020F0502020204030204" pitchFamily="34" charset="0"/>
              </a:rPr>
              <a:t>Collections</a:t>
            </a:r>
            <a:r>
              <a:rPr lang="it-IT" sz="1500" b="1" dirty="0">
                <a:solidFill>
                  <a:srgbClr val="003548"/>
                </a:solidFill>
                <a:latin typeface="Calibri" panose="020F0502020204030204" pitchFamily="34" charset="0"/>
                <a:ea typeface="Calibri" panose="020F0502020204030204" pitchFamily="34" charset="0"/>
              </a:rPr>
              <a:t>, </a:t>
            </a:r>
            <a:r>
              <a:rPr lang="it-IT" sz="1500" b="1" dirty="0" err="1">
                <a:solidFill>
                  <a:srgbClr val="003548"/>
                </a:solidFill>
                <a:latin typeface="Calibri" panose="020F0502020204030204" pitchFamily="34" charset="0"/>
                <a:ea typeface="Calibri" panose="020F0502020204030204" pitchFamily="34" charset="0"/>
              </a:rPr>
              <a:t>enum</a:t>
            </a:r>
            <a:endParaRPr lang="it-IT" sz="1500" b="1" dirty="0">
              <a:solidFill>
                <a:srgbClr val="003548"/>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Ereditarietà, polimorfismo e incapsulamento, getter e setter</a:t>
            </a:r>
          </a:p>
          <a:p>
            <a:pPr marL="342900" indent="-342900">
              <a:buSzPts val="1000"/>
              <a:buFont typeface="Symbol" panose="05050102010706020507" pitchFamily="18" charset="2"/>
              <a:buChar char=""/>
              <a:tabLst>
                <a:tab pos="457200" algn="l"/>
              </a:tabLst>
            </a:pPr>
            <a:r>
              <a:rPr lang="it-IT" sz="1500" dirty="0" err="1">
                <a:solidFill>
                  <a:srgbClr val="003548"/>
                </a:solidFill>
                <a:effectLst/>
                <a:latin typeface="Calibri" panose="020F0502020204030204" pitchFamily="34" charset="0"/>
                <a:ea typeface="Calibri" panose="020F0502020204030204" pitchFamily="34" charset="0"/>
              </a:rPr>
              <a:t>Annotations</a:t>
            </a:r>
            <a:endParaRPr lang="it-IT" sz="1500" dirty="0">
              <a:solidFill>
                <a:srgbClr val="003548"/>
              </a:solidFill>
              <a:effectLst/>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Interfacce, classi astratte, classi generiche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Gestione delle eccezioni</a:t>
            </a:r>
          </a:p>
          <a:p>
            <a:pPr marL="342900" lvl="0" indent="-342900" fontAlgn="base">
              <a:buSzPts val="1000"/>
              <a:buFont typeface="Symbol" panose="05050102010706020507" pitchFamily="18" charset="2"/>
              <a:buChar char=""/>
              <a:tabLst>
                <a:tab pos="457200" algn="l"/>
              </a:tabLst>
            </a:pPr>
            <a:r>
              <a:rPr lang="it-IT" sz="1500" dirty="0">
                <a:solidFill>
                  <a:srgbClr val="003548"/>
                </a:solidFill>
                <a:latin typeface="Calibri" panose="020F0502020204030204" pitchFamily="34" charset="0"/>
                <a:ea typeface="Calibri" panose="020F0502020204030204" pitchFamily="34" charset="0"/>
              </a:rPr>
              <a:t>Input: Classe Scanner</a:t>
            </a:r>
            <a:endParaRPr lang="it-IT" sz="1500" dirty="0">
              <a:solidFill>
                <a:srgbClr val="003548"/>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08124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Collections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r>
              <a:rPr lang="it-IT" dirty="0"/>
              <a:t>Una </a:t>
            </a:r>
            <a:r>
              <a:rPr lang="it-IT" dirty="0" err="1"/>
              <a:t>collection</a:t>
            </a:r>
            <a:r>
              <a:rPr lang="it-IT" dirty="0"/>
              <a:t> è più o meno, quello che richiama la parola: una collezione di oggetti. </a:t>
            </a:r>
          </a:p>
          <a:p>
            <a:pPr fontAlgn="base"/>
            <a:r>
              <a:rPr lang="it-IT" dirty="0"/>
              <a:t>Una </a:t>
            </a:r>
            <a:r>
              <a:rPr lang="it-IT" dirty="0" err="1"/>
              <a:t>map</a:t>
            </a:r>
            <a:r>
              <a:rPr lang="it-IT" dirty="0"/>
              <a:t> associa oggetti di un insieme con oggetti di un altro</a:t>
            </a:r>
          </a:p>
          <a:p>
            <a:pPr marL="0" indent="0" fontAlgn="base">
              <a:buNone/>
            </a:pPr>
            <a:r>
              <a:rPr lang="it-IT" dirty="0"/>
              <a:t>In Java le collezioni e le </a:t>
            </a:r>
            <a:r>
              <a:rPr lang="it-IT" dirty="0" err="1"/>
              <a:t>map</a:t>
            </a:r>
            <a:r>
              <a:rPr lang="it-IT" dirty="0"/>
              <a:t> sono rappresentati da due interfacce, Collection&lt;T&gt; e </a:t>
            </a:r>
            <a:r>
              <a:rPr lang="it-IT" dirty="0" err="1"/>
              <a:t>Map</a:t>
            </a:r>
            <a:r>
              <a:rPr lang="it-IT" dirty="0"/>
              <a:t>&lt;T,S&gt;.  Dove "T" e "S" stanno per </a:t>
            </a:r>
            <a:r>
              <a:rPr lang="it-IT" dirty="0" err="1"/>
              <a:t>qualiasi</a:t>
            </a:r>
            <a:r>
              <a:rPr lang="it-IT" dirty="0"/>
              <a:t> tipo, eccetto i tipi primitivi.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Le strutture generiche di dati</a:t>
            </a:r>
          </a:p>
        </p:txBody>
      </p:sp>
      <p:pic>
        <p:nvPicPr>
          <p:cNvPr id="4" name="Immagine 3">
            <a:extLst>
              <a:ext uri="{FF2B5EF4-FFF2-40B4-BE49-F238E27FC236}">
                <a16:creationId xmlns:a16="http://schemas.microsoft.com/office/drawing/2014/main" id="{AB7E6918-E491-47B1-A52C-3246FD3BB2BD}"/>
              </a:ext>
            </a:extLst>
          </p:cNvPr>
          <p:cNvPicPr>
            <a:picLocks noChangeAspect="1"/>
          </p:cNvPicPr>
          <p:nvPr/>
        </p:nvPicPr>
        <p:blipFill>
          <a:blip r:embed="rId3"/>
          <a:stretch>
            <a:fillRect/>
          </a:stretch>
        </p:blipFill>
        <p:spPr>
          <a:xfrm>
            <a:off x="2187604" y="2950870"/>
            <a:ext cx="4768791" cy="1404507"/>
          </a:xfrm>
          <a:prstGeom prst="rect">
            <a:avLst/>
          </a:prstGeom>
        </p:spPr>
      </p:pic>
    </p:spTree>
    <p:extLst>
      <p:ext uri="{BB962C8B-B14F-4D97-AF65-F5344CB8AC3E}">
        <p14:creationId xmlns:p14="http://schemas.microsoft.com/office/powerpoint/2010/main" val="31988500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Collections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fontAlgn="base">
              <a:lnSpc>
                <a:spcPct val="100000"/>
              </a:lnSpc>
              <a:buNone/>
            </a:pPr>
            <a:r>
              <a:rPr lang="it-IT" sz="1800" dirty="0"/>
              <a:t>Gli Array non sono contenuti nel framework delle Collection, ma a volte possono essere utilizzati al posto di una Collection.</a:t>
            </a:r>
          </a:p>
          <a:p>
            <a:pPr fontAlgn="base">
              <a:lnSpc>
                <a:spcPct val="100000"/>
              </a:lnSpc>
            </a:pPr>
            <a:r>
              <a:rPr lang="it-IT" sz="1800" dirty="0"/>
              <a:t>Gli Array sono oggetti ma non contengono metodi utili a parte il campo in sola lettura </a:t>
            </a:r>
            <a:r>
              <a:rPr lang="it-IT" sz="1800" dirty="0" err="1"/>
              <a:t>length</a:t>
            </a:r>
            <a:r>
              <a:rPr lang="it-IT" sz="1800" dirty="0"/>
              <a:t>.</a:t>
            </a:r>
          </a:p>
          <a:p>
            <a:pPr fontAlgn="base">
              <a:lnSpc>
                <a:spcPct val="100000"/>
              </a:lnSpc>
            </a:pPr>
            <a:r>
              <a:rPr lang="it-IT" sz="1800" dirty="0"/>
              <a:t>Di solito vengono usati quando si conosce il </a:t>
            </a:r>
            <a:r>
              <a:rPr lang="it-IT" sz="1800" b="1" dirty="0"/>
              <a:t>numero massimo </a:t>
            </a:r>
            <a:r>
              <a:rPr lang="it-IT" sz="1800" dirty="0"/>
              <a:t>degli oggetti contenuti, infatti sono a dimensione fissa: se si cerca di accedere una posizione errata viene generata una </a:t>
            </a:r>
            <a:r>
              <a:rPr lang="it-IT" sz="1800" dirty="0" err="1"/>
              <a:t>ArrayIndexOutOfBoundException</a:t>
            </a:r>
            <a:r>
              <a:rPr lang="it-IT" sz="1800" dirty="0"/>
              <a:t>.</a:t>
            </a:r>
          </a:p>
          <a:p>
            <a:pPr fontAlgn="base">
              <a:lnSpc>
                <a:spcPct val="100000"/>
              </a:lnSpc>
            </a:pPr>
            <a:r>
              <a:rPr lang="it-IT" sz="1800" dirty="0"/>
              <a:t>Solitamente utilizzando gli Array si scrive codice più performante e che occupa meno memoria rispetto allo stesso codice scritto usando le Collection.</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Perché le </a:t>
            </a:r>
            <a:r>
              <a:rPr lang="it-IT" sz="1200" b="1" dirty="0" err="1">
                <a:latin typeface="Arial" panose="020B0604020202020204" pitchFamily="34" charset="0"/>
              </a:rPr>
              <a:t>collections</a:t>
            </a:r>
            <a:r>
              <a:rPr lang="it-IT" sz="1200" b="1" dirty="0">
                <a:latin typeface="Arial" panose="020B0604020202020204" pitchFamily="34" charset="0"/>
              </a:rPr>
              <a:t> se esistono gli Array?</a:t>
            </a:r>
          </a:p>
        </p:txBody>
      </p:sp>
    </p:spTree>
    <p:extLst>
      <p:ext uri="{BB962C8B-B14F-4D97-AF65-F5344CB8AC3E}">
        <p14:creationId xmlns:p14="http://schemas.microsoft.com/office/powerpoint/2010/main" val="37554645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Collections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r>
              <a:rPr lang="it-IT" sz="1400" dirty="0"/>
              <a:t>una </a:t>
            </a:r>
            <a:r>
              <a:rPr lang="it-IT" sz="1400" b="1" dirty="0"/>
              <a:t>List</a:t>
            </a:r>
            <a:r>
              <a:rPr lang="it-IT" sz="1400" dirty="0"/>
              <a:t> è una Collection in cui gli oggetti sono organizzati in una sequenza lineare. Una lista ha il primo elemento, il secondo e così via. Per ogni elemento della lista, escluso l'ultimo, c'è un elemento che lo segue.</a:t>
            </a:r>
          </a:p>
          <a:p>
            <a:pPr fontAlgn="base"/>
            <a:r>
              <a:rPr lang="it-IT" sz="1400" dirty="0"/>
              <a:t>la caratteristica dei </a:t>
            </a:r>
            <a:r>
              <a:rPr lang="it-IT" sz="1400" b="1" dirty="0"/>
              <a:t>Set</a:t>
            </a:r>
            <a:r>
              <a:rPr lang="it-IT" sz="1400" dirty="0"/>
              <a:t> è che nessun oggetto ci può essere più di una volta nel set; gli elementi del set non sono pensati necessariamente di essere in un qualsiasi ordine particolare.</a:t>
            </a:r>
          </a:p>
          <a:p>
            <a:pPr fontAlgn="base"/>
            <a:r>
              <a:rPr lang="it-IT" sz="1400" dirty="0"/>
              <a:t>interfacce List&lt;T&gt; e Set&lt;T&gt;. </a:t>
            </a:r>
          </a:p>
          <a:p>
            <a:pPr fontAlgn="base"/>
            <a:r>
              <a:rPr lang="it-IT" sz="1400" dirty="0"/>
              <a:t>sotto-interfacce di Collection&lt;T&gt;</a:t>
            </a:r>
          </a:p>
          <a:p>
            <a:pPr fontAlgn="base"/>
            <a:r>
              <a:rPr lang="it-IT" sz="1400" dirty="0"/>
              <a:t>L'interfaccia Collection&lt;T&gt; specifica operazioni generali, che possono essere applicate a tutte le collezioni.</a:t>
            </a:r>
          </a:p>
          <a:p>
            <a:pPr fontAlgn="base"/>
            <a:r>
              <a:rPr lang="it-IT" sz="1400" dirty="0"/>
              <a:t>List&lt;T&gt; e Set&lt;T&gt;, aggiungono operazioni addizionali che sono appropriate le liste e i set, rispettivamente. Certamente, ogni oggetto che è una collezione, list o set, deve appartenere a una classe concreta che implementa la corrispondente interfaccia. </a:t>
            </a:r>
          </a:p>
          <a:p>
            <a:pPr fontAlgn="base"/>
            <a:r>
              <a:rPr lang="it-IT" sz="1400" dirty="0"/>
              <a:t>La classe </a:t>
            </a:r>
            <a:r>
              <a:rPr lang="it-IT" sz="1400" dirty="0" err="1"/>
              <a:t>ArrayList</a:t>
            </a:r>
            <a:r>
              <a:rPr lang="it-IT" sz="1400" dirty="0"/>
              <a:t>&lt;T&gt; implementa l'interfaccia List&lt;T&gt; e quindi implementa Collection&lt;T&gt;. Questo significa che tutti i metodi che sono definiti nelle interfacce list e </a:t>
            </a:r>
            <a:r>
              <a:rPr lang="it-IT" sz="1400" dirty="0" err="1"/>
              <a:t>collection</a:t>
            </a:r>
            <a:r>
              <a:rPr lang="it-IT" sz="1400" dirty="0"/>
              <a:t> possono essere utilizzati con l'</a:t>
            </a:r>
            <a:r>
              <a:rPr lang="it-IT" sz="1400" dirty="0" err="1"/>
              <a:t>ArrayList</a:t>
            </a:r>
            <a:r>
              <a:rPr lang="it-IT" sz="1400" dirty="0"/>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List e Set</a:t>
            </a:r>
          </a:p>
        </p:txBody>
      </p:sp>
    </p:spTree>
    <p:extLst>
      <p:ext uri="{BB962C8B-B14F-4D97-AF65-F5344CB8AC3E}">
        <p14:creationId xmlns:p14="http://schemas.microsoft.com/office/powerpoint/2010/main" val="25014682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Collections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sz="1400" dirty="0"/>
              <a:t>Collection è l'</a:t>
            </a:r>
            <a:r>
              <a:rPr lang="it-IT" sz="1400" b="1" dirty="0"/>
              <a:t>interfaccia</a:t>
            </a:r>
            <a:r>
              <a:rPr lang="it-IT" sz="1400" dirty="0"/>
              <a:t> più generica, non definisce </a:t>
            </a:r>
            <a:r>
              <a:rPr lang="it-IT" sz="1400" dirty="0" err="1"/>
              <a:t>nè</a:t>
            </a:r>
            <a:r>
              <a:rPr lang="it-IT" sz="1400" dirty="0"/>
              <a:t> l'ordine in cui sono memorizzati gli elementi </a:t>
            </a:r>
            <a:r>
              <a:rPr lang="it-IT" sz="1400" dirty="0" err="1"/>
              <a:t>nè</a:t>
            </a:r>
            <a:r>
              <a:rPr lang="it-IT" sz="1400" dirty="0"/>
              <a:t> se ci possono essere elementi duplicati.</a:t>
            </a:r>
          </a:p>
          <a:p>
            <a:pPr marL="0" indent="0" algn="l" fontAlgn="base">
              <a:buNone/>
            </a:pPr>
            <a:r>
              <a:rPr lang="it-IT" sz="1400" dirty="0"/>
              <a:t>L’interfaccia </a:t>
            </a:r>
            <a:r>
              <a:rPr lang="it-IT" sz="1400" dirty="0" err="1"/>
              <a:t>java.util.Collection</a:t>
            </a:r>
            <a:r>
              <a:rPr lang="it-IT" sz="1400" dirty="0"/>
              <a:t> descrive il tipo astratto collezione tramite metodi di cui quelli di uso più frequente sono:</a:t>
            </a:r>
          </a:p>
          <a:p>
            <a:pPr marL="0" indent="0" algn="l" fontAlgn="base">
              <a:buNone/>
            </a:pPr>
            <a:endParaRPr lang="it-IT" sz="1400" dirty="0"/>
          </a:p>
          <a:p>
            <a:pPr marL="0" indent="0" algn="l">
              <a:buNone/>
            </a:pPr>
            <a:r>
              <a:rPr lang="it-IT" sz="1800" dirty="0" err="1">
                <a:solidFill>
                  <a:srgbClr val="7F0055"/>
                </a:solidFill>
                <a:latin typeface="Consolas" panose="020B0609020204030204" pitchFamily="49" charset="0"/>
              </a:rPr>
              <a:t>boolean</a:t>
            </a: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add</a:t>
            </a:r>
            <a:r>
              <a:rPr lang="it-IT" sz="1800" dirty="0">
                <a:solidFill>
                  <a:srgbClr val="000000"/>
                </a:solidFill>
                <a:latin typeface="Consolas" panose="020B0609020204030204" pitchFamily="49" charset="0"/>
              </a:rPr>
              <a:t>(E </a:t>
            </a:r>
            <a:r>
              <a:rPr lang="it-IT" sz="1800" dirty="0" err="1">
                <a:solidFill>
                  <a:srgbClr val="000000"/>
                </a:solidFill>
                <a:latin typeface="Consolas" panose="020B0609020204030204" pitchFamily="49" charset="0"/>
              </a:rPr>
              <a:t>e</a:t>
            </a:r>
            <a:r>
              <a:rPr lang="it-IT" sz="1800" dirty="0">
                <a:solidFill>
                  <a:srgbClr val="000000"/>
                </a:solidFill>
                <a:latin typeface="Consolas" panose="020B0609020204030204" pitchFamily="49" charset="0"/>
              </a:rPr>
              <a:t>) 				</a:t>
            </a:r>
            <a:r>
              <a:rPr lang="it-IT" sz="2000" dirty="0">
                <a:solidFill>
                  <a:schemeClr val="accent1">
                    <a:lumMod val="60000"/>
                    <a:lumOff val="40000"/>
                  </a:schemeClr>
                </a:solidFill>
                <a:latin typeface="Inconsolata"/>
              </a:rPr>
              <a:t>// aggiunge un elemento alla collezione</a:t>
            </a:r>
          </a:p>
          <a:p>
            <a:pPr marL="0" indent="0" algn="l">
              <a:buNone/>
            </a:pPr>
            <a:r>
              <a:rPr lang="it-IT" sz="1800" dirty="0" err="1">
                <a:solidFill>
                  <a:srgbClr val="7F0055"/>
                </a:solidFill>
                <a:latin typeface="Consolas" panose="020B0609020204030204" pitchFamily="49" charset="0"/>
              </a:rPr>
              <a:t>boolean</a:t>
            </a: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remove</a:t>
            </a:r>
            <a:r>
              <a:rPr lang="it-IT" sz="1800" dirty="0">
                <a:solidFill>
                  <a:srgbClr val="000000"/>
                </a:solidFill>
                <a:latin typeface="Consolas" panose="020B0609020204030204" pitchFamily="49" charset="0"/>
              </a:rPr>
              <a:t>(Object o)		</a:t>
            </a:r>
            <a:r>
              <a:rPr lang="it-IT" sz="2000" dirty="0">
                <a:solidFill>
                  <a:schemeClr val="accent1">
                    <a:lumMod val="60000"/>
                    <a:lumOff val="40000"/>
                  </a:schemeClr>
                </a:solidFill>
                <a:latin typeface="Inconsolata"/>
              </a:rPr>
              <a:t>// lo rimuove</a:t>
            </a:r>
          </a:p>
          <a:p>
            <a:pPr marL="0" indent="0" algn="l">
              <a:buNone/>
            </a:pPr>
            <a:r>
              <a:rPr lang="it-IT" sz="1800" dirty="0" err="1">
                <a:solidFill>
                  <a:srgbClr val="7F0055"/>
                </a:solidFill>
                <a:latin typeface="Consolas" panose="020B0609020204030204" pitchFamily="49" charset="0"/>
              </a:rPr>
              <a:t>boolean</a:t>
            </a: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contains</a:t>
            </a:r>
            <a:r>
              <a:rPr lang="it-IT" sz="1800" dirty="0">
                <a:solidFill>
                  <a:srgbClr val="000000"/>
                </a:solidFill>
                <a:latin typeface="Consolas" panose="020B0609020204030204" pitchFamily="49" charset="0"/>
              </a:rPr>
              <a:t>(Object o)	</a:t>
            </a:r>
            <a:r>
              <a:rPr lang="it-IT" sz="2000" dirty="0">
                <a:solidFill>
                  <a:schemeClr val="accent1">
                    <a:lumMod val="60000"/>
                    <a:lumOff val="40000"/>
                  </a:schemeClr>
                </a:solidFill>
                <a:latin typeface="Inconsolata"/>
              </a:rPr>
              <a:t>// ne testa </a:t>
            </a:r>
            <a:r>
              <a:rPr lang="it-IT" sz="2000" i="0" dirty="0">
                <a:solidFill>
                  <a:schemeClr val="accent1">
                    <a:lumMod val="60000"/>
                    <a:lumOff val="40000"/>
                  </a:schemeClr>
                </a:solidFill>
                <a:effectLst/>
                <a:latin typeface="Inconsolata"/>
              </a:rPr>
              <a:t>la presenza nella collezione</a:t>
            </a:r>
            <a:endParaRPr lang="it-IT" sz="1800" dirty="0">
              <a:solidFill>
                <a:schemeClr val="accent1">
                  <a:lumMod val="60000"/>
                  <a:lumOff val="40000"/>
                </a:schemeClr>
              </a:solidFill>
              <a:latin typeface="Consolas" panose="020B0609020204030204" pitchFamily="49" charset="0"/>
            </a:endParaRPr>
          </a:p>
          <a:p>
            <a:pPr marL="0" indent="0" algn="l">
              <a:buNone/>
            </a:pPr>
            <a:r>
              <a:rPr lang="it-IT" sz="1800" dirty="0" err="1">
                <a:solidFill>
                  <a:srgbClr val="7F0055"/>
                </a:solidFill>
                <a:latin typeface="Consolas" panose="020B0609020204030204" pitchFamily="49" charset="0"/>
              </a:rPr>
              <a:t>boolean</a:t>
            </a: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isEmpty</a:t>
            </a:r>
            <a:r>
              <a:rPr lang="it-IT" sz="1800" dirty="0">
                <a:solidFill>
                  <a:srgbClr val="000000"/>
                </a:solidFill>
                <a:latin typeface="Consolas" panose="020B0609020204030204" pitchFamily="49" charset="0"/>
              </a:rPr>
              <a:t>()				</a:t>
            </a:r>
            <a:r>
              <a:rPr lang="it-IT" sz="2000" dirty="0">
                <a:solidFill>
                  <a:schemeClr val="accent1">
                    <a:lumMod val="60000"/>
                    <a:lumOff val="40000"/>
                  </a:schemeClr>
                </a:solidFill>
                <a:latin typeface="Inconsolata"/>
              </a:rPr>
              <a:t>// verifica se la collezione è vuota</a:t>
            </a:r>
          </a:p>
          <a:p>
            <a:pPr marL="0" indent="0" algn="l">
              <a:buNone/>
            </a:pPr>
            <a:r>
              <a:rPr lang="it-IT" sz="1800" dirty="0" err="1">
                <a:solidFill>
                  <a:srgbClr val="7F0055"/>
                </a:solidFill>
                <a:latin typeface="Consolas" panose="020B0609020204030204" pitchFamily="49" charset="0"/>
              </a:rPr>
              <a:t>void</a:t>
            </a:r>
            <a:r>
              <a:rPr lang="it-IT" sz="1800" dirty="0">
                <a:solidFill>
                  <a:srgbClr val="000000"/>
                </a:solidFill>
                <a:latin typeface="Consolas" panose="020B0609020204030204" pitchFamily="49" charset="0"/>
              </a:rPr>
              <a:t> clear()					</a:t>
            </a:r>
            <a:r>
              <a:rPr lang="it-IT" sz="2000" dirty="0">
                <a:solidFill>
                  <a:schemeClr val="accent1">
                    <a:lumMod val="60000"/>
                    <a:lumOff val="40000"/>
                  </a:schemeClr>
                </a:solidFill>
                <a:latin typeface="Inconsolata"/>
              </a:rPr>
              <a:t>// elimina ogni elemento</a:t>
            </a:r>
          </a:p>
          <a:p>
            <a:pPr marL="0" indent="0" algn="l">
              <a:buNone/>
            </a:pPr>
            <a:r>
              <a:rPr lang="it-IT" sz="1800" dirty="0" err="1">
                <a:solidFill>
                  <a:srgbClr val="7F0055"/>
                </a:solidFill>
                <a:latin typeface="Consolas" panose="020B0609020204030204" pitchFamily="49" charset="0"/>
              </a:rPr>
              <a:t>int</a:t>
            </a:r>
            <a:r>
              <a:rPr lang="it-IT" sz="1800" dirty="0">
                <a:solidFill>
                  <a:srgbClr val="000000"/>
                </a:solidFill>
                <a:latin typeface="Consolas" panose="020B0609020204030204" pitchFamily="49" charset="0"/>
              </a:rPr>
              <a:t> size()						</a:t>
            </a:r>
            <a:r>
              <a:rPr lang="it-IT" sz="2000" dirty="0">
                <a:solidFill>
                  <a:schemeClr val="accent1">
                    <a:lumMod val="60000"/>
                    <a:lumOff val="40000"/>
                  </a:schemeClr>
                </a:solidFill>
                <a:latin typeface="Inconsolata"/>
              </a:rPr>
              <a:t>// restituisce il totale di oggetti presenti</a:t>
            </a:r>
          </a:p>
          <a:p>
            <a:pPr marL="0" indent="0" algn="l">
              <a:buNone/>
            </a:pPr>
            <a:r>
              <a:rPr lang="it-IT" sz="1800" dirty="0">
                <a:solidFill>
                  <a:srgbClr val="000000"/>
                </a:solidFill>
                <a:latin typeface="Consolas" panose="020B0609020204030204" pitchFamily="49" charset="0"/>
              </a:rPr>
              <a:t>Iterator&lt;E&gt; iterator()		</a:t>
            </a:r>
            <a:r>
              <a:rPr lang="it-IT" sz="2000" dirty="0">
                <a:solidFill>
                  <a:schemeClr val="accent1">
                    <a:lumMod val="60000"/>
                    <a:lumOff val="40000"/>
                  </a:schemeClr>
                </a:solidFill>
                <a:latin typeface="Inconsolata"/>
              </a:rPr>
              <a:t>// per iterare gli elementi della collezione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Collection</a:t>
            </a:r>
          </a:p>
        </p:txBody>
      </p:sp>
    </p:spTree>
    <p:extLst>
      <p:ext uri="{BB962C8B-B14F-4D97-AF65-F5344CB8AC3E}">
        <p14:creationId xmlns:p14="http://schemas.microsoft.com/office/powerpoint/2010/main" val="15000287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Collections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sz="1400" dirty="0"/>
              <a:t>Un oggetto List contiene oggetti </a:t>
            </a:r>
            <a:r>
              <a:rPr lang="it-IT" sz="1400" b="1" dirty="0"/>
              <a:t>ordinati</a:t>
            </a:r>
            <a:r>
              <a:rPr lang="it-IT" sz="1400" dirty="0"/>
              <a:t> in base all'ordine di inserimento, può contenere duplicati e permette di inserire e ottenere gli elementi in base all'indice. E' la versione "evoluta" di un Array in quanto non contiene la limitazione della dimensione massima prefissata.</a:t>
            </a:r>
          </a:p>
          <a:p>
            <a:pPr marL="0" indent="0" algn="l" fontAlgn="base">
              <a:buNone/>
            </a:pPr>
            <a:r>
              <a:rPr lang="it-IT" sz="1400" dirty="0"/>
              <a:t>Rispetto all’interfaccia Collection aggiunge dei metodi per accedere agli elementi della lista in base alla loro posizione numerica all'interno della lista.</a:t>
            </a:r>
          </a:p>
          <a:p>
            <a:pPr marL="0" indent="0" algn="l" fontAlgn="base">
              <a:buNone/>
            </a:pPr>
            <a:endParaRPr lang="it-IT" sz="1400" dirty="0"/>
          </a:p>
          <a:p>
            <a:pPr marL="0" indent="0" algn="l">
              <a:buNone/>
            </a:pPr>
            <a:r>
              <a:rPr lang="en-US" sz="1800" b="1" dirty="0">
                <a:solidFill>
                  <a:srgbClr val="7F0055"/>
                </a:solidFill>
                <a:latin typeface="Consolas" panose="020B0609020204030204" pitchFamily="49" charset="0"/>
              </a:rPr>
              <a:t>public</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test(List c) {</a:t>
            </a:r>
          </a:p>
          <a:p>
            <a:pPr marL="0" indent="0" algn="l">
              <a:buNone/>
            </a:pP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c.add</a:t>
            </a:r>
            <a:r>
              <a:rPr lang="it-IT" sz="1800" dirty="0">
                <a:solidFill>
                  <a:srgbClr val="000000"/>
                </a:solidFill>
                <a:latin typeface="Consolas" panose="020B0609020204030204" pitchFamily="49" charset="0"/>
              </a:rPr>
              <a:t>(</a:t>
            </a:r>
            <a:r>
              <a:rPr lang="it-IT" sz="1800" dirty="0">
                <a:solidFill>
                  <a:srgbClr val="2A00FF"/>
                </a:solidFill>
                <a:latin typeface="Consolas" panose="020B0609020204030204" pitchFamily="49" charset="0"/>
              </a:rPr>
              <a:t>"</a:t>
            </a:r>
            <a:r>
              <a:rPr lang="it-IT" sz="1800" dirty="0" err="1">
                <a:solidFill>
                  <a:srgbClr val="2A00FF"/>
                </a:solidFill>
                <a:latin typeface="Consolas" panose="020B0609020204030204" pitchFamily="49" charset="0"/>
              </a:rPr>
              <a:t>aaa</a:t>
            </a:r>
            <a:r>
              <a:rPr lang="it-IT" sz="1800" dirty="0">
                <a:solidFill>
                  <a:srgbClr val="2A00FF"/>
                </a:solidFill>
                <a:latin typeface="Consolas" panose="020B0609020204030204" pitchFamily="49" charset="0"/>
              </a:rPr>
              <a:t>"</a:t>
            </a:r>
            <a:r>
              <a:rPr lang="it-IT" sz="1800"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c.add</a:t>
            </a:r>
            <a:r>
              <a:rPr lang="it-IT" sz="1800" dirty="0">
                <a:solidFill>
                  <a:srgbClr val="000000"/>
                </a:solidFill>
                <a:latin typeface="Consolas" panose="020B0609020204030204" pitchFamily="49" charset="0"/>
              </a:rPr>
              <a:t>(</a:t>
            </a:r>
            <a:r>
              <a:rPr lang="it-IT" sz="1800" dirty="0">
                <a:solidFill>
                  <a:srgbClr val="2A00FF"/>
                </a:solidFill>
                <a:latin typeface="Consolas" panose="020B0609020204030204" pitchFamily="49" charset="0"/>
              </a:rPr>
              <a:t>"</a:t>
            </a:r>
            <a:r>
              <a:rPr lang="it-IT" sz="1800" dirty="0" err="1">
                <a:solidFill>
                  <a:srgbClr val="2A00FF"/>
                </a:solidFill>
                <a:latin typeface="Consolas" panose="020B0609020204030204" pitchFamily="49" charset="0"/>
              </a:rPr>
              <a:t>bbb</a:t>
            </a:r>
            <a:r>
              <a:rPr lang="it-IT" sz="1800" dirty="0">
                <a:solidFill>
                  <a:srgbClr val="2A00FF"/>
                </a:solidFill>
                <a:latin typeface="Consolas" panose="020B0609020204030204" pitchFamily="49" charset="0"/>
              </a:rPr>
              <a:t>"</a:t>
            </a:r>
            <a:r>
              <a:rPr lang="it-IT" sz="1800"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c.add</a:t>
            </a:r>
            <a:r>
              <a:rPr lang="it-IT" sz="1800" dirty="0">
                <a:solidFill>
                  <a:srgbClr val="000000"/>
                </a:solidFill>
                <a:latin typeface="Consolas" panose="020B0609020204030204" pitchFamily="49" charset="0"/>
              </a:rPr>
              <a:t>(1, </a:t>
            </a:r>
            <a:r>
              <a:rPr lang="it-IT" sz="1800" dirty="0">
                <a:solidFill>
                  <a:srgbClr val="2A00FF"/>
                </a:solidFill>
                <a:latin typeface="Consolas" panose="020B0609020204030204" pitchFamily="49" charset="0"/>
              </a:rPr>
              <a:t>"ccc"</a:t>
            </a:r>
            <a:r>
              <a:rPr lang="it-IT" sz="1800"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c.remove</a:t>
            </a:r>
            <a:r>
              <a:rPr lang="it-IT" sz="1800" dirty="0">
                <a:solidFill>
                  <a:srgbClr val="000000"/>
                </a:solidFill>
                <a:latin typeface="Consolas" panose="020B0609020204030204" pitchFamily="49" charset="0"/>
              </a:rPr>
              <a:t>(</a:t>
            </a:r>
            <a:r>
              <a:rPr lang="it-IT" sz="1800" dirty="0">
                <a:solidFill>
                  <a:srgbClr val="2A00FF"/>
                </a:solidFill>
                <a:latin typeface="Consolas" panose="020B0609020204030204" pitchFamily="49" charset="0"/>
              </a:rPr>
              <a:t>"</a:t>
            </a:r>
            <a:r>
              <a:rPr lang="it-IT" sz="1800" dirty="0" err="1">
                <a:solidFill>
                  <a:srgbClr val="2A00FF"/>
                </a:solidFill>
                <a:latin typeface="Consolas" panose="020B0609020204030204" pitchFamily="49" charset="0"/>
              </a:rPr>
              <a:t>aaa</a:t>
            </a:r>
            <a:r>
              <a:rPr lang="it-IT" sz="1800" dirty="0">
                <a:solidFill>
                  <a:srgbClr val="2A00FF"/>
                </a:solidFill>
                <a:latin typeface="Consolas" panose="020B0609020204030204" pitchFamily="49" charset="0"/>
              </a:rPr>
              <a:t>"</a:t>
            </a:r>
            <a:r>
              <a:rPr lang="it-IT" sz="1800"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System.out.println</a:t>
            </a:r>
            <a:r>
              <a:rPr lang="it-IT" sz="1800" dirty="0">
                <a:solidFill>
                  <a:srgbClr val="000000"/>
                </a:solidFill>
                <a:latin typeface="Consolas" panose="020B0609020204030204" pitchFamily="49" charset="0"/>
              </a:rPr>
              <a:t>(</a:t>
            </a:r>
            <a:r>
              <a:rPr lang="it-IT" sz="1800" dirty="0" err="1">
                <a:solidFill>
                  <a:srgbClr val="000000"/>
                </a:solidFill>
                <a:latin typeface="Consolas" panose="020B0609020204030204" pitchFamily="49" charset="0"/>
              </a:rPr>
              <a:t>c.get</a:t>
            </a:r>
            <a:r>
              <a:rPr lang="it-IT" sz="1800" dirty="0">
                <a:solidFill>
                  <a:srgbClr val="000000"/>
                </a:solidFill>
                <a:latin typeface="Consolas" panose="020B0609020204030204" pitchFamily="49" charset="0"/>
              </a:rPr>
              <a:t>(1).</a:t>
            </a:r>
            <a:r>
              <a:rPr lang="it-IT" sz="1800" dirty="0" err="1">
                <a:solidFill>
                  <a:srgbClr val="000000"/>
                </a:solidFill>
                <a:latin typeface="Consolas" panose="020B0609020204030204" pitchFamily="49" charset="0"/>
              </a:rPr>
              <a:t>equals</a:t>
            </a:r>
            <a:r>
              <a:rPr lang="it-IT" sz="1800" dirty="0">
                <a:solidFill>
                  <a:srgbClr val="000000"/>
                </a:solidFill>
                <a:latin typeface="Consolas" panose="020B0609020204030204" pitchFamily="49" charset="0"/>
              </a:rPr>
              <a:t>(</a:t>
            </a:r>
            <a:r>
              <a:rPr lang="it-IT" sz="1800" dirty="0">
                <a:solidFill>
                  <a:srgbClr val="2A00FF"/>
                </a:solidFill>
                <a:latin typeface="Consolas" panose="020B0609020204030204" pitchFamily="49" charset="0"/>
              </a:rPr>
              <a:t>"</a:t>
            </a:r>
            <a:r>
              <a:rPr lang="it-IT" sz="1800" dirty="0" err="1">
                <a:solidFill>
                  <a:srgbClr val="2A00FF"/>
                </a:solidFill>
                <a:latin typeface="Consolas" panose="020B0609020204030204" pitchFamily="49" charset="0"/>
              </a:rPr>
              <a:t>bbb</a:t>
            </a:r>
            <a:r>
              <a:rPr lang="it-IT" sz="1800" dirty="0">
                <a:solidFill>
                  <a:srgbClr val="2A00FF"/>
                </a:solidFill>
                <a:latin typeface="Consolas" panose="020B0609020204030204" pitchFamily="49" charset="0"/>
              </a:rPr>
              <a:t>"</a:t>
            </a:r>
            <a:r>
              <a:rPr lang="it-IT" sz="1800"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a:t>
            </a: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List</a:t>
            </a:r>
          </a:p>
        </p:txBody>
      </p:sp>
    </p:spTree>
    <p:extLst>
      <p:ext uri="{BB962C8B-B14F-4D97-AF65-F5344CB8AC3E}">
        <p14:creationId xmlns:p14="http://schemas.microsoft.com/office/powerpoint/2010/main" val="34030021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Collections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sz="1400" dirty="0" err="1"/>
              <a:t>ArrayList</a:t>
            </a:r>
            <a:r>
              <a:rPr lang="it-IT" sz="1400" dirty="0"/>
              <a:t> è l'implementazione di List che memorizza gli elementi in un Array, si occupa della gestione della dimensione dell'Array in modo trasparente per lo sviluppatore. Ogni volta che l'Array è pieno viene invocato il metodo </a:t>
            </a:r>
            <a:r>
              <a:rPr lang="it-IT" sz="1400" dirty="0" err="1"/>
              <a:t>ensureCapacity</a:t>
            </a:r>
            <a:r>
              <a:rPr lang="it-IT" sz="1400" dirty="0"/>
              <a:t> che crea un nuovo Array di dimensione (</a:t>
            </a:r>
            <a:r>
              <a:rPr lang="it-IT" sz="1400" dirty="0" err="1"/>
              <a:t>old</a:t>
            </a:r>
            <a:r>
              <a:rPr lang="it-IT" sz="1400" dirty="0"/>
              <a:t> *3) / 2 +1 in cui vengono copiati tutti gli elementi presenti usando il metodo </a:t>
            </a:r>
            <a:r>
              <a:rPr lang="it-IT" sz="1400" dirty="0" err="1"/>
              <a:t>Arrays.copyOf</a:t>
            </a:r>
            <a:r>
              <a:rPr lang="it-IT" sz="1400" dirty="0"/>
              <a:t>.</a:t>
            </a:r>
          </a:p>
          <a:p>
            <a:pPr marL="0" indent="0" algn="l" fontAlgn="base">
              <a:buNone/>
            </a:pPr>
            <a:endParaRPr lang="it-IT" sz="1400" dirty="0"/>
          </a:p>
          <a:p>
            <a:pPr marL="0" indent="0" algn="l" fontAlgn="base">
              <a:buNone/>
            </a:pPr>
            <a:r>
              <a:rPr lang="it-IT" sz="1400" dirty="0"/>
              <a:t>Per evitare ridimensionamenti se si conosce già la dimensione massima può essere specificata nel costruttore.</a:t>
            </a:r>
          </a:p>
          <a:p>
            <a:pPr marL="0" indent="0" algn="l" fontAlgn="base">
              <a:buNone/>
            </a:pPr>
            <a:endParaRPr lang="it-IT" sz="1400" dirty="0"/>
          </a:p>
          <a:p>
            <a:pPr marL="0" indent="0" algn="l" fontAlgn="base">
              <a:buNone/>
            </a:pPr>
            <a:r>
              <a:rPr lang="it-IT" sz="1400" dirty="0"/>
              <a:t>Visto che i dati sono memorizzati in un Array l'accesso all'i-esimo elemento è veloce. Per lo stesso motivo l'operazione di rimozione di un elemento è lenta, tutti gli elementi successivi all'elemento da eliminare devono essere spostati di una posizione.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err="1">
                <a:latin typeface="Arial" panose="020B0604020202020204" pitchFamily="34" charset="0"/>
              </a:rPr>
              <a:t>ArrayList</a:t>
            </a:r>
            <a:endParaRPr lang="it-IT" sz="1200" b="1" dirty="0">
              <a:latin typeface="Arial" panose="020B0604020202020204" pitchFamily="34" charset="0"/>
            </a:endParaRPr>
          </a:p>
        </p:txBody>
      </p:sp>
    </p:spTree>
    <p:extLst>
      <p:ext uri="{BB962C8B-B14F-4D97-AF65-F5344CB8AC3E}">
        <p14:creationId xmlns:p14="http://schemas.microsoft.com/office/powerpoint/2010/main" val="29468730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Collections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sz="1400" dirty="0"/>
              <a:t>La classe </a:t>
            </a:r>
            <a:r>
              <a:rPr lang="it-IT" sz="1400" dirty="0" err="1"/>
              <a:t>LinkedList</a:t>
            </a:r>
            <a:r>
              <a:rPr lang="it-IT" sz="1400" dirty="0"/>
              <a:t>&lt;T&gt; aggiunge alcuni metodi, che non sono definiti nell'</a:t>
            </a:r>
            <a:r>
              <a:rPr lang="it-IT" sz="1400" dirty="0" err="1"/>
              <a:t>ArrayList</a:t>
            </a:r>
            <a:r>
              <a:rPr lang="it-IT" sz="1400" dirty="0"/>
              <a:t>&lt;T&gt;. Se </a:t>
            </a:r>
            <a:r>
              <a:rPr lang="it-IT" sz="1400" dirty="0" err="1"/>
              <a:t>linkedList</a:t>
            </a:r>
            <a:r>
              <a:rPr lang="it-IT" sz="1400" dirty="0"/>
              <a:t> è un oggetto di tipo </a:t>
            </a:r>
            <a:r>
              <a:rPr lang="it-IT" sz="1400" dirty="0" err="1"/>
              <a:t>LinkedList</a:t>
            </a:r>
            <a:r>
              <a:rPr lang="it-IT" sz="1400" dirty="0"/>
              <a:t>&lt;T&gt;, possiamo avere:</a:t>
            </a:r>
          </a:p>
          <a:p>
            <a:pPr marL="0" indent="0" algn="l" fontAlgn="base">
              <a:buNone/>
            </a:pPr>
            <a:endParaRPr lang="it-IT" sz="1400" dirty="0"/>
          </a:p>
          <a:p>
            <a:pPr marL="0" indent="0" algn="l">
              <a:buNone/>
            </a:pPr>
            <a:r>
              <a:rPr lang="it-IT" sz="1800" dirty="0" err="1">
                <a:solidFill>
                  <a:srgbClr val="000000"/>
                </a:solidFill>
                <a:latin typeface="Consolas" panose="020B0609020204030204" pitchFamily="49" charset="0"/>
              </a:rPr>
              <a:t>linkedlist.getFirst</a:t>
            </a:r>
            <a:r>
              <a:rPr lang="it-IT" sz="1800" dirty="0">
                <a:solidFill>
                  <a:srgbClr val="000000"/>
                </a:solidFill>
                <a:latin typeface="Consolas" panose="020B0609020204030204" pitchFamily="49" charset="0"/>
              </a:rPr>
              <a:t>() </a:t>
            </a:r>
          </a:p>
          <a:p>
            <a:pPr marL="0" indent="0" algn="l">
              <a:buNone/>
            </a:pPr>
            <a:r>
              <a:rPr lang="it-IT" sz="1800" dirty="0" err="1">
                <a:solidFill>
                  <a:srgbClr val="000000"/>
                </a:solidFill>
                <a:latin typeface="Consolas" panose="020B0609020204030204" pitchFamily="49" charset="0"/>
              </a:rPr>
              <a:t>linkedlist.getLast</a:t>
            </a:r>
            <a:r>
              <a:rPr lang="it-IT" sz="1800" dirty="0">
                <a:solidFill>
                  <a:srgbClr val="000000"/>
                </a:solidFill>
                <a:latin typeface="Consolas" panose="020B0609020204030204" pitchFamily="49" charset="0"/>
              </a:rPr>
              <a:t>() </a:t>
            </a:r>
          </a:p>
          <a:p>
            <a:pPr marL="0" indent="0" algn="l">
              <a:buNone/>
            </a:pPr>
            <a:r>
              <a:rPr lang="it-IT" sz="1800" dirty="0" err="1">
                <a:solidFill>
                  <a:srgbClr val="000000"/>
                </a:solidFill>
                <a:latin typeface="Consolas" panose="020B0609020204030204" pitchFamily="49" charset="0"/>
              </a:rPr>
              <a:t>linkedlist.removeFirst</a:t>
            </a:r>
            <a:r>
              <a:rPr lang="it-IT" sz="1800" dirty="0">
                <a:solidFill>
                  <a:srgbClr val="000000"/>
                </a:solidFill>
                <a:latin typeface="Consolas" panose="020B0609020204030204" pitchFamily="49" charset="0"/>
              </a:rPr>
              <a:t>() </a:t>
            </a:r>
          </a:p>
          <a:p>
            <a:pPr marL="0" indent="0" algn="l">
              <a:buNone/>
            </a:pPr>
            <a:r>
              <a:rPr lang="it-IT" sz="1800" dirty="0" err="1">
                <a:solidFill>
                  <a:srgbClr val="000000"/>
                </a:solidFill>
                <a:latin typeface="Consolas" panose="020B0609020204030204" pitchFamily="49" charset="0"/>
              </a:rPr>
              <a:t>linkedlist.removeLast</a:t>
            </a:r>
            <a:r>
              <a:rPr lang="it-IT" sz="1800" dirty="0">
                <a:solidFill>
                  <a:srgbClr val="000000"/>
                </a:solidFill>
                <a:latin typeface="Consolas" panose="020B0609020204030204" pitchFamily="49" charset="0"/>
              </a:rPr>
              <a:t>() </a:t>
            </a:r>
          </a:p>
          <a:p>
            <a:pPr marL="0" indent="0" algn="l">
              <a:buNone/>
            </a:pPr>
            <a:r>
              <a:rPr lang="it-IT" sz="1800" dirty="0" err="1">
                <a:solidFill>
                  <a:srgbClr val="000000"/>
                </a:solidFill>
                <a:latin typeface="Consolas" panose="020B0609020204030204" pitchFamily="49" charset="0"/>
              </a:rPr>
              <a:t>linkedlist.addFirst</a:t>
            </a:r>
            <a:r>
              <a:rPr lang="it-IT" sz="1800" dirty="0">
                <a:solidFill>
                  <a:srgbClr val="000000"/>
                </a:solidFill>
                <a:latin typeface="Consolas" panose="020B0609020204030204" pitchFamily="49" charset="0"/>
              </a:rPr>
              <a:t>(</a:t>
            </a:r>
            <a:r>
              <a:rPr lang="it-IT" sz="1800" dirty="0" err="1">
                <a:solidFill>
                  <a:srgbClr val="000000"/>
                </a:solidFill>
                <a:latin typeface="Consolas" panose="020B0609020204030204" pitchFamily="49" charset="0"/>
              </a:rPr>
              <a:t>obj</a:t>
            </a:r>
            <a:r>
              <a:rPr lang="it-IT" sz="1800" dirty="0">
                <a:solidFill>
                  <a:srgbClr val="000000"/>
                </a:solidFill>
                <a:latin typeface="Consolas" panose="020B0609020204030204" pitchFamily="49" charset="0"/>
              </a:rPr>
              <a:t>) </a:t>
            </a:r>
          </a:p>
          <a:p>
            <a:pPr marL="0" indent="0" algn="l">
              <a:buNone/>
            </a:pPr>
            <a:r>
              <a:rPr lang="it-IT" sz="1800" dirty="0" err="1">
                <a:solidFill>
                  <a:srgbClr val="000000"/>
                </a:solidFill>
                <a:latin typeface="Consolas" panose="020B0609020204030204" pitchFamily="49" charset="0"/>
              </a:rPr>
              <a:t>linkedlist.addLast</a:t>
            </a:r>
            <a:r>
              <a:rPr lang="it-IT" sz="1800" dirty="0">
                <a:solidFill>
                  <a:srgbClr val="000000"/>
                </a:solidFill>
                <a:latin typeface="Consolas" panose="020B0609020204030204" pitchFamily="49" charset="0"/>
              </a:rPr>
              <a:t>(</a:t>
            </a:r>
            <a:r>
              <a:rPr lang="it-IT" sz="1800" dirty="0" err="1">
                <a:solidFill>
                  <a:srgbClr val="000000"/>
                </a:solidFill>
                <a:latin typeface="Consolas" panose="020B0609020204030204" pitchFamily="49" charset="0"/>
              </a:rPr>
              <a:t>obj</a:t>
            </a:r>
            <a:r>
              <a:rPr lang="it-IT" sz="1800" dirty="0">
                <a:solidFill>
                  <a:srgbClr val="000000"/>
                </a:solidFill>
                <a:latin typeface="Consolas" panose="020B0609020204030204" pitchFamily="49" charset="0"/>
              </a:rPr>
              <a:t>)</a:t>
            </a:r>
          </a:p>
          <a:p>
            <a:pPr marL="0" indent="0" algn="l" fontAlgn="base">
              <a:buNone/>
            </a:pPr>
            <a:endParaRPr lang="it-IT" sz="1400" dirty="0"/>
          </a:p>
          <a:p>
            <a:pPr marL="0" indent="0" algn="l" fontAlgn="base">
              <a:buNone/>
            </a:pPr>
            <a:r>
              <a:rPr lang="it-IT" sz="1400" dirty="0"/>
              <a:t>Ci sono delle ridondanza qui, apparentemente per far si che sia semplice utilizzare una </a:t>
            </a:r>
            <a:r>
              <a:rPr lang="it-IT" sz="1400" dirty="0" err="1"/>
              <a:t>LinkedList</a:t>
            </a:r>
            <a:r>
              <a:rPr lang="it-IT" sz="1400" dirty="0"/>
              <a:t> come se fosse uno stack o pila (LIFO) o una coda (FIFO).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err="1">
                <a:latin typeface="Arial" panose="020B0604020202020204" pitchFamily="34" charset="0"/>
              </a:rPr>
              <a:t>LinkedList</a:t>
            </a:r>
            <a:endParaRPr lang="it-IT" sz="1200" b="1" dirty="0">
              <a:latin typeface="Arial" panose="020B0604020202020204" pitchFamily="34" charset="0"/>
            </a:endParaRPr>
          </a:p>
        </p:txBody>
      </p:sp>
    </p:spTree>
    <p:extLst>
      <p:ext uri="{BB962C8B-B14F-4D97-AF65-F5344CB8AC3E}">
        <p14:creationId xmlns:p14="http://schemas.microsoft.com/office/powerpoint/2010/main" val="424403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7" name="CasellaDiTesto 6"/>
          <p:cNvSpPr txBox="1"/>
          <p:nvPr/>
        </p:nvSpPr>
        <p:spPr>
          <a:xfrm flipH="1">
            <a:off x="374650" y="1312911"/>
            <a:ext cx="8204574" cy="3195747"/>
          </a:xfrm>
          <a:prstGeom prst="rect">
            <a:avLst/>
          </a:prstGeom>
          <a:noFill/>
        </p:spPr>
        <p:txBody>
          <a:bodyPr wrap="square" rtlCol="0">
            <a:spAutoFit/>
          </a:bodyPr>
          <a:lstStyle/>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Il compilatore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Il risultato: linguaggio macchina nativo</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Il costo durante la fase di compilazione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Non portabile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Conveniente in fase di </a:t>
            </a:r>
            <a:r>
              <a:rPr lang="it-IT" dirty="0" err="1">
                <a:latin typeface="+mn-lt"/>
                <a:ea typeface="+mn-ea"/>
                <a:cs typeface="+mn-cs"/>
              </a:rPr>
              <a:t>run</a:t>
            </a:r>
            <a:endParaRPr lang="it-IT" dirty="0">
              <a:latin typeface="+mn-lt"/>
              <a:ea typeface="+mn-ea"/>
              <a:cs typeface="+mn-cs"/>
            </a:endParaRP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Sconveniente in fase di compilazione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Modello di esecuzione a compilazione</a:t>
            </a:r>
          </a:p>
        </p:txBody>
      </p:sp>
    </p:spTree>
    <p:extLst>
      <p:ext uri="{BB962C8B-B14F-4D97-AF65-F5344CB8AC3E}">
        <p14:creationId xmlns:p14="http://schemas.microsoft.com/office/powerpoint/2010/main" val="2590093352"/>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Collections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sz="1800" dirty="0"/>
              <a:t>La classe Iterator è uno dei modi per scorrere gli elementi di una qualunque Collection. Contiene 3 metodi:</a:t>
            </a:r>
          </a:p>
          <a:p>
            <a:pPr fontAlgn="base"/>
            <a:r>
              <a:rPr lang="it-IT" sz="1800" b="1" dirty="0" err="1"/>
              <a:t>hasNext</a:t>
            </a:r>
            <a:r>
              <a:rPr lang="it-IT" sz="1800" b="1" dirty="0"/>
              <a:t>()</a:t>
            </a:r>
            <a:r>
              <a:rPr lang="it-IT" sz="1800" dirty="0"/>
              <a:t> ritorna </a:t>
            </a:r>
            <a:r>
              <a:rPr lang="it-IT" sz="1800" dirty="0" err="1"/>
              <a:t>true</a:t>
            </a:r>
            <a:r>
              <a:rPr lang="it-IT" sz="1800" dirty="0"/>
              <a:t> se ci sono ancora elementi da scorrere</a:t>
            </a:r>
          </a:p>
          <a:p>
            <a:pPr fontAlgn="base"/>
            <a:r>
              <a:rPr lang="it-IT" sz="1800" b="1" dirty="0" err="1"/>
              <a:t>next</a:t>
            </a:r>
            <a:r>
              <a:rPr lang="it-IT" sz="1800" b="1" dirty="0"/>
              <a:t>() </a:t>
            </a:r>
            <a:r>
              <a:rPr lang="it-IT" sz="1800" dirty="0"/>
              <a:t>ritorna il successivo elemento</a:t>
            </a:r>
          </a:p>
          <a:p>
            <a:pPr fontAlgn="base"/>
            <a:r>
              <a:rPr lang="it-IT" sz="1800" b="1" dirty="0" err="1"/>
              <a:t>remove</a:t>
            </a:r>
            <a:r>
              <a:rPr lang="it-IT" sz="1800" b="1" dirty="0"/>
              <a:t>() </a:t>
            </a:r>
            <a:r>
              <a:rPr lang="it-IT" sz="1800" dirty="0"/>
              <a:t>rimuove dalla </a:t>
            </a:r>
            <a:r>
              <a:rPr lang="it-IT" sz="1800" dirty="0" err="1"/>
              <a:t>collection</a:t>
            </a:r>
            <a:r>
              <a:rPr lang="it-IT" sz="1800" dirty="0"/>
              <a:t> l'ultimo elemento ritornato.</a:t>
            </a:r>
          </a:p>
          <a:p>
            <a:pPr marL="0" indent="0" fontAlgn="base">
              <a:buNone/>
            </a:pPr>
            <a:endParaRPr lang="it-IT" sz="1800" dirty="0"/>
          </a:p>
          <a:p>
            <a:pPr marL="0" indent="0" fontAlgn="base">
              <a:buNone/>
            </a:pPr>
            <a:r>
              <a:rPr lang="it-IT" sz="1800" dirty="0"/>
              <a:t>È molto più semplice però usare il costrutto for:</a:t>
            </a:r>
          </a:p>
          <a:p>
            <a:pPr marL="0" indent="0" fontAlgn="base">
              <a:buNone/>
            </a:pPr>
            <a:endParaRPr lang="it-IT" sz="1400" dirty="0"/>
          </a:p>
          <a:p>
            <a:pPr marL="0" indent="0" algn="l">
              <a:buNone/>
            </a:pPr>
            <a:r>
              <a:rPr lang="it-IT" sz="1800" dirty="0">
                <a:solidFill>
                  <a:srgbClr val="000000"/>
                </a:solidFill>
                <a:latin typeface="Consolas" panose="020B0609020204030204" pitchFamily="49" charset="0"/>
              </a:rPr>
              <a:t>List </a:t>
            </a:r>
            <a:r>
              <a:rPr lang="it-IT" sz="1800" dirty="0">
                <a:solidFill>
                  <a:srgbClr val="6A3E3E"/>
                </a:solidFill>
                <a:latin typeface="Consolas" panose="020B0609020204030204" pitchFamily="49" charset="0"/>
              </a:rPr>
              <a:t>l</a:t>
            </a:r>
            <a:r>
              <a:rPr lang="it-IT" sz="1800" dirty="0">
                <a:solidFill>
                  <a:srgbClr val="000000"/>
                </a:solidFill>
                <a:latin typeface="Consolas" panose="020B0609020204030204" pitchFamily="49" charset="0"/>
              </a:rPr>
              <a:t> = </a:t>
            </a:r>
            <a:r>
              <a:rPr lang="it-IT" sz="1800" dirty="0" err="1">
                <a:solidFill>
                  <a:srgbClr val="000000"/>
                </a:solidFill>
                <a:latin typeface="Consolas" panose="020B0609020204030204" pitchFamily="49" charset="0"/>
              </a:rPr>
              <a:t>Arrays.asList</a:t>
            </a:r>
            <a:r>
              <a:rPr lang="it-IT" sz="1800" dirty="0">
                <a:solidFill>
                  <a:srgbClr val="000000"/>
                </a:solidFill>
                <a:latin typeface="Consolas" panose="020B0609020204030204" pitchFamily="49" charset="0"/>
              </a:rPr>
              <a:t>(4, 8, 15, 16, 23, 42);</a:t>
            </a:r>
          </a:p>
          <a:p>
            <a:pPr marL="0" indent="0" algn="l">
              <a:buNone/>
            </a:pPr>
            <a:r>
              <a:rPr lang="it-IT" sz="1800" b="1" dirty="0" err="1">
                <a:solidFill>
                  <a:srgbClr val="7F0055"/>
                </a:solidFill>
                <a:latin typeface="Consolas" panose="020B0609020204030204" pitchFamily="49" charset="0"/>
              </a:rPr>
              <a:t>int</a:t>
            </a:r>
            <a:r>
              <a:rPr lang="it-IT" sz="1800" b="1" dirty="0">
                <a:solidFill>
                  <a:srgbClr val="000000"/>
                </a:solidFill>
                <a:latin typeface="Consolas" panose="020B0609020204030204" pitchFamily="49" charset="0"/>
              </a:rPr>
              <a:t> </a:t>
            </a:r>
            <a:r>
              <a:rPr lang="it-IT" sz="1800" b="1" dirty="0">
                <a:solidFill>
                  <a:srgbClr val="6A3E3E"/>
                </a:solidFill>
                <a:latin typeface="Consolas" panose="020B0609020204030204" pitchFamily="49" charset="0"/>
              </a:rPr>
              <a:t>tot</a:t>
            </a:r>
            <a:r>
              <a:rPr lang="it-IT" sz="1800" b="1" dirty="0">
                <a:solidFill>
                  <a:srgbClr val="000000"/>
                </a:solidFill>
                <a:latin typeface="Consolas" panose="020B0609020204030204" pitchFamily="49" charset="0"/>
              </a:rPr>
              <a:t> = 0;</a:t>
            </a:r>
          </a:p>
          <a:p>
            <a:pPr marL="0" indent="0" algn="l">
              <a:buNone/>
            </a:pPr>
            <a:r>
              <a:rPr lang="it-IT" sz="1800" b="1" dirty="0">
                <a:solidFill>
                  <a:srgbClr val="7F0055"/>
                </a:solidFill>
                <a:latin typeface="Consolas" panose="020B0609020204030204" pitchFamily="49" charset="0"/>
              </a:rPr>
              <a:t>for</a:t>
            </a:r>
            <a:r>
              <a:rPr lang="it-IT" sz="1800" b="1" dirty="0">
                <a:solidFill>
                  <a:srgbClr val="000000"/>
                </a:solidFill>
                <a:latin typeface="Consolas" panose="020B0609020204030204" pitchFamily="49" charset="0"/>
              </a:rPr>
              <a:t> (</a:t>
            </a:r>
            <a:r>
              <a:rPr lang="it-IT" sz="1800" b="1" dirty="0" err="1">
                <a:solidFill>
                  <a:srgbClr val="000000"/>
                </a:solidFill>
                <a:latin typeface="Consolas" panose="020B0609020204030204" pitchFamily="49" charset="0"/>
              </a:rPr>
              <a:t>Integer</a:t>
            </a:r>
            <a:r>
              <a:rPr lang="it-IT" sz="1800" b="1" dirty="0">
                <a:solidFill>
                  <a:srgbClr val="000000"/>
                </a:solidFill>
                <a:latin typeface="Consolas" panose="020B0609020204030204" pitchFamily="49" charset="0"/>
              </a:rPr>
              <a:t> </a:t>
            </a:r>
            <a:r>
              <a:rPr lang="it-IT" sz="1800" b="1" dirty="0">
                <a:solidFill>
                  <a:srgbClr val="6A3E3E"/>
                </a:solidFill>
                <a:latin typeface="Consolas" panose="020B0609020204030204" pitchFamily="49" charset="0"/>
              </a:rPr>
              <a:t>i</a:t>
            </a:r>
            <a:r>
              <a:rPr lang="it-IT" sz="1800" b="1" dirty="0">
                <a:solidFill>
                  <a:srgbClr val="000000"/>
                </a:solidFill>
                <a:latin typeface="Consolas" panose="020B0609020204030204" pitchFamily="49" charset="0"/>
              </a:rPr>
              <a:t> : </a:t>
            </a:r>
            <a:r>
              <a:rPr lang="it-IT" sz="1800" b="1" dirty="0">
                <a:solidFill>
                  <a:srgbClr val="6A3E3E"/>
                </a:solidFill>
                <a:latin typeface="Consolas" panose="020B0609020204030204" pitchFamily="49" charset="0"/>
              </a:rPr>
              <a:t>l</a:t>
            </a:r>
            <a:r>
              <a:rPr lang="it-IT" sz="1800" b="1" dirty="0">
                <a:solidFill>
                  <a:srgbClr val="000000"/>
                </a:solidFill>
                <a:latin typeface="Consolas" panose="020B0609020204030204" pitchFamily="49" charset="0"/>
              </a:rPr>
              <a:t>) {</a:t>
            </a:r>
          </a:p>
          <a:p>
            <a:pPr marL="0" indent="0" algn="l">
              <a:buNone/>
            </a:pPr>
            <a:r>
              <a:rPr lang="it-IT" sz="1800" dirty="0">
                <a:solidFill>
                  <a:srgbClr val="6A3E3E"/>
                </a:solidFill>
                <a:latin typeface="Consolas" panose="020B0609020204030204" pitchFamily="49" charset="0"/>
              </a:rPr>
              <a:t>	tot</a:t>
            </a:r>
            <a:r>
              <a:rPr lang="it-IT" sz="1800" dirty="0">
                <a:solidFill>
                  <a:srgbClr val="000000"/>
                </a:solidFill>
                <a:latin typeface="Consolas" panose="020B0609020204030204" pitchFamily="49" charset="0"/>
              </a:rPr>
              <a:t> += </a:t>
            </a:r>
            <a:r>
              <a:rPr lang="it-IT" sz="1800" dirty="0">
                <a:solidFill>
                  <a:srgbClr val="6A3E3E"/>
                </a:solidFill>
                <a:latin typeface="Consolas" panose="020B0609020204030204" pitchFamily="49" charset="0"/>
              </a:rPr>
              <a:t>i</a:t>
            </a:r>
            <a:r>
              <a:rPr lang="it-IT" sz="1800"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a:t>
            </a:r>
            <a:endParaRPr lang="it-IT" sz="1800" b="1" dirty="0">
              <a:solidFill>
                <a:srgbClr val="000000"/>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Iteratori</a:t>
            </a:r>
          </a:p>
        </p:txBody>
      </p:sp>
    </p:spTree>
    <p:extLst>
      <p:ext uri="{BB962C8B-B14F-4D97-AF65-F5344CB8AC3E}">
        <p14:creationId xmlns:p14="http://schemas.microsoft.com/office/powerpoint/2010/main" val="20162135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13</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err="1">
                <a:latin typeface="Arial" panose="020B0604020202020204" pitchFamily="34" charset="0"/>
                <a:ea typeface="Times New Roman" panose="02020603050405020304" pitchFamily="18" charset="0"/>
              </a:rPr>
              <a:t>Collections</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800" dirty="0"/>
              <a:t>Modificare l’esercizio 10 in modo da sostituire l’array con la struttura </a:t>
            </a:r>
            <a:r>
              <a:rPr lang="it-IT" sz="1800" dirty="0" err="1"/>
              <a:t>ArrayList</a:t>
            </a:r>
            <a:r>
              <a:rPr lang="it-IT" sz="1800" dirty="0"/>
              <a:t>.</a:t>
            </a:r>
          </a:p>
          <a:p>
            <a:pPr marL="0" indent="0">
              <a:buNone/>
            </a:pPr>
            <a:r>
              <a:rPr lang="it-IT" sz="1800" dirty="0"/>
              <a:t>Modificare quindi anche i due metodi definiti precedentemente:</a:t>
            </a:r>
          </a:p>
          <a:p>
            <a:r>
              <a:rPr lang="it-IT" sz="1800" dirty="0" err="1"/>
              <a:t>aggiungiContatto</a:t>
            </a:r>
            <a:r>
              <a:rPr lang="it-IT" sz="1800" dirty="0"/>
              <a:t>() utilizzando il metodo per aggiungere elementi all’</a:t>
            </a:r>
            <a:r>
              <a:rPr lang="it-IT" sz="1800" dirty="0" err="1"/>
              <a:t>ArrayList</a:t>
            </a:r>
            <a:endParaRPr lang="it-IT" dirty="0"/>
          </a:p>
          <a:p>
            <a:pPr fontAlgn="base"/>
            <a:r>
              <a:rPr lang="it-IT" sz="1800" dirty="0" err="1"/>
              <a:t>toString</a:t>
            </a:r>
            <a:r>
              <a:rPr lang="it-IT" sz="1800" dirty="0"/>
              <a:t>() (@Override) utilizzando</a:t>
            </a:r>
          </a:p>
          <a:p>
            <a:pPr lvl="1" fontAlgn="base"/>
            <a:r>
              <a:rPr lang="it-IT" sz="1600" dirty="0"/>
              <a:t>un oggetto Iterator</a:t>
            </a:r>
          </a:p>
          <a:p>
            <a:pPr lvl="1" fontAlgn="base"/>
            <a:r>
              <a:rPr lang="it-IT" sz="1600" dirty="0"/>
              <a:t>oppure il costrutto for(Contatti c:contatti)</a:t>
            </a:r>
          </a:p>
          <a:p>
            <a:pPr marL="0" indent="0" algn="l">
              <a:lnSpc>
                <a:spcPct val="100000"/>
              </a:lnSpc>
              <a:buNone/>
            </a:pPr>
            <a:endParaRPr lang="it-IT" sz="1200" dirty="0">
              <a:solidFill>
                <a:srgbClr val="000000"/>
              </a:solidFill>
              <a:latin typeface="Consolas" panose="020B0609020204030204" pitchFamily="49" charset="0"/>
            </a:endParaRPr>
          </a:p>
          <a:p>
            <a:pPr marL="0" indent="0" algn="l">
              <a:lnSpc>
                <a:spcPct val="100000"/>
              </a:lnSpc>
              <a:buNone/>
            </a:pPr>
            <a:r>
              <a:rPr lang="it-IT" sz="1200" dirty="0">
                <a:solidFill>
                  <a:srgbClr val="000000"/>
                </a:solidFill>
                <a:latin typeface="Consolas" panose="020B0609020204030204" pitchFamily="49" charset="0"/>
              </a:rPr>
              <a:t>Rubrica</a:t>
            </a:r>
          </a:p>
          <a:p>
            <a:pPr marL="0" indent="0" algn="l">
              <a:lnSpc>
                <a:spcPct val="100000"/>
              </a:lnSpc>
              <a:buNone/>
            </a:pPr>
            <a:r>
              <a:rPr lang="it-IT" sz="1200" dirty="0">
                <a:solidFill>
                  <a:srgbClr val="000000"/>
                </a:solidFill>
                <a:latin typeface="Consolas" panose="020B0609020204030204" pitchFamily="49" charset="0"/>
              </a:rPr>
              <a:t>---------------------------</a:t>
            </a:r>
          </a:p>
          <a:p>
            <a:pPr marL="0" indent="0" algn="l">
              <a:lnSpc>
                <a:spcPct val="100000"/>
              </a:lnSpc>
              <a:buNone/>
            </a:pPr>
            <a:r>
              <a:rPr lang="it-IT" sz="1200" dirty="0">
                <a:solidFill>
                  <a:srgbClr val="000000"/>
                </a:solidFill>
                <a:latin typeface="Consolas" panose="020B0609020204030204" pitchFamily="49" charset="0"/>
              </a:rPr>
              <a:t>Roberto Baggio: 3334567890</a:t>
            </a:r>
          </a:p>
          <a:p>
            <a:pPr marL="0" indent="0" algn="l">
              <a:lnSpc>
                <a:spcPct val="100000"/>
              </a:lnSpc>
              <a:buNone/>
            </a:pPr>
            <a:r>
              <a:rPr lang="it-IT" sz="1200" dirty="0">
                <a:solidFill>
                  <a:srgbClr val="000000"/>
                </a:solidFill>
                <a:latin typeface="Consolas" panose="020B0609020204030204" pitchFamily="49" charset="0"/>
              </a:rPr>
              <a:t>Roberto Mancini: 3345645678</a:t>
            </a:r>
          </a:p>
          <a:p>
            <a:pPr marL="0" indent="0" algn="l">
              <a:lnSpc>
                <a:spcPct val="100000"/>
              </a:lnSpc>
              <a:buNone/>
            </a:pPr>
            <a:r>
              <a:rPr lang="it-IT" sz="1200" dirty="0">
                <a:solidFill>
                  <a:srgbClr val="000000"/>
                </a:solidFill>
                <a:latin typeface="Consolas" panose="020B0609020204030204" pitchFamily="49" charset="0"/>
              </a:rPr>
              <a:t>Alex Del Piero: 3569828402</a:t>
            </a:r>
          </a:p>
          <a:p>
            <a:pPr marL="0" indent="0" algn="l">
              <a:lnSpc>
                <a:spcPct val="100000"/>
              </a:lnSpc>
              <a:buNone/>
            </a:pPr>
            <a:r>
              <a:rPr lang="it-IT" sz="1200" dirty="0">
                <a:solidFill>
                  <a:srgbClr val="000000"/>
                </a:solidFill>
                <a:latin typeface="Consolas" panose="020B0609020204030204" pitchFamily="49" charset="0"/>
              </a:rPr>
              <a:t>Francesco Totti: 3498726632</a:t>
            </a:r>
            <a:endParaRPr lang="it-IT" sz="1050" dirty="0"/>
          </a:p>
        </p:txBody>
      </p:sp>
    </p:spTree>
    <p:extLst>
      <p:ext uri="{BB962C8B-B14F-4D97-AF65-F5344CB8AC3E}">
        <p14:creationId xmlns:p14="http://schemas.microsoft.com/office/powerpoint/2010/main" val="22606814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14</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err="1">
                <a:latin typeface="Arial" panose="020B0604020202020204" pitchFamily="34" charset="0"/>
                <a:ea typeface="Times New Roman" panose="02020603050405020304" pitchFamily="18" charset="0"/>
              </a:rPr>
              <a:t>Collections</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800" dirty="0"/>
              <a:t>Modificare l’esercizio 13 in modo da aggiungere 2 nuovi metodi alla classe Rubrica</a:t>
            </a:r>
          </a:p>
          <a:p>
            <a:r>
              <a:rPr lang="it-IT" sz="1800" dirty="0" err="1"/>
              <a:t>rimuoviContatto</a:t>
            </a:r>
            <a:r>
              <a:rPr lang="it-IT" sz="1800" dirty="0"/>
              <a:t>(</a:t>
            </a:r>
            <a:r>
              <a:rPr lang="it-IT" sz="1800" dirty="0" err="1"/>
              <a:t>String</a:t>
            </a:r>
            <a:r>
              <a:rPr lang="it-IT" sz="1800" dirty="0"/>
              <a:t> nome, </a:t>
            </a:r>
            <a:r>
              <a:rPr lang="it-IT" sz="1800" dirty="0" err="1"/>
              <a:t>String</a:t>
            </a:r>
            <a:r>
              <a:rPr lang="it-IT" sz="1800" dirty="0"/>
              <a:t> cognome) utilizzando un Iterator</a:t>
            </a:r>
          </a:p>
          <a:p>
            <a:r>
              <a:rPr lang="it-IT" sz="1800" dirty="0" err="1"/>
              <a:t>cercaNumero</a:t>
            </a:r>
            <a:r>
              <a:rPr lang="it-IT" sz="1800" dirty="0"/>
              <a:t>(</a:t>
            </a:r>
            <a:r>
              <a:rPr lang="it-IT" sz="1800" dirty="0" err="1"/>
              <a:t>String</a:t>
            </a:r>
            <a:r>
              <a:rPr lang="it-IT" sz="1800" dirty="0"/>
              <a:t> nome, </a:t>
            </a:r>
            <a:r>
              <a:rPr lang="it-IT" sz="1800" dirty="0" err="1"/>
              <a:t>String</a:t>
            </a:r>
            <a:r>
              <a:rPr lang="it-IT" sz="1800" dirty="0"/>
              <a:t> cognome) utilizzando il costrutto for(Contatti c:contatti)</a:t>
            </a:r>
          </a:p>
          <a:p>
            <a:endParaRPr lang="it-IT" sz="1800" dirty="0"/>
          </a:p>
          <a:p>
            <a:pPr marL="0" indent="0">
              <a:buNone/>
            </a:pPr>
            <a:r>
              <a:rPr lang="it-IT" sz="1800" dirty="0"/>
              <a:t>Utilizzarli nel </a:t>
            </a:r>
            <a:r>
              <a:rPr lang="it-IT" sz="1800" dirty="0" err="1"/>
              <a:t>main</a:t>
            </a:r>
            <a:r>
              <a:rPr lang="it-IT" sz="1800" dirty="0"/>
              <a:t>.</a:t>
            </a:r>
          </a:p>
          <a:p>
            <a:pPr marL="0" indent="0">
              <a:buNone/>
            </a:pPr>
            <a:endParaRPr lang="it-IT" sz="1400" dirty="0"/>
          </a:p>
          <a:p>
            <a:pPr marL="0" indent="0" algn="l">
              <a:lnSpc>
                <a:spcPct val="100000"/>
              </a:lnSpc>
              <a:buNone/>
            </a:pPr>
            <a:endParaRPr lang="it-IT" sz="1200" dirty="0">
              <a:solidFill>
                <a:srgbClr val="000000"/>
              </a:solidFill>
              <a:latin typeface="Consolas" panose="020B0609020204030204" pitchFamily="49" charset="0"/>
            </a:endParaRPr>
          </a:p>
          <a:p>
            <a:pPr marL="0" indent="0" algn="l">
              <a:lnSpc>
                <a:spcPct val="100000"/>
              </a:lnSpc>
              <a:buNone/>
            </a:pPr>
            <a:r>
              <a:rPr lang="it-IT" sz="1200" dirty="0">
                <a:solidFill>
                  <a:srgbClr val="000000"/>
                </a:solidFill>
                <a:latin typeface="Consolas" panose="020B0609020204030204" pitchFamily="49" charset="0"/>
              </a:rPr>
              <a:t>Rubrica</a:t>
            </a:r>
          </a:p>
          <a:p>
            <a:pPr marL="0" indent="0" algn="l">
              <a:lnSpc>
                <a:spcPct val="100000"/>
              </a:lnSpc>
              <a:buNone/>
            </a:pPr>
            <a:r>
              <a:rPr lang="it-IT" sz="1200" dirty="0">
                <a:solidFill>
                  <a:srgbClr val="000000"/>
                </a:solidFill>
                <a:latin typeface="Consolas" panose="020B0609020204030204" pitchFamily="49" charset="0"/>
              </a:rPr>
              <a:t>---------------------------</a:t>
            </a:r>
          </a:p>
          <a:p>
            <a:pPr marL="0" indent="0" algn="l">
              <a:lnSpc>
                <a:spcPct val="100000"/>
              </a:lnSpc>
              <a:buNone/>
            </a:pPr>
            <a:r>
              <a:rPr lang="it-IT" sz="1200" dirty="0">
                <a:solidFill>
                  <a:srgbClr val="000000"/>
                </a:solidFill>
                <a:latin typeface="Consolas" panose="020B0609020204030204" pitchFamily="49" charset="0"/>
              </a:rPr>
              <a:t>Roberto Baggio: 3334567890</a:t>
            </a:r>
          </a:p>
          <a:p>
            <a:pPr marL="0" indent="0" algn="l">
              <a:lnSpc>
                <a:spcPct val="100000"/>
              </a:lnSpc>
              <a:buNone/>
            </a:pPr>
            <a:r>
              <a:rPr lang="it-IT" sz="1200" dirty="0">
                <a:solidFill>
                  <a:srgbClr val="000000"/>
                </a:solidFill>
                <a:latin typeface="Consolas" panose="020B0609020204030204" pitchFamily="49" charset="0"/>
              </a:rPr>
              <a:t>Roberto Mancini: 3345645678</a:t>
            </a:r>
          </a:p>
          <a:p>
            <a:pPr marL="0" indent="0" algn="l">
              <a:lnSpc>
                <a:spcPct val="100000"/>
              </a:lnSpc>
              <a:buNone/>
            </a:pPr>
            <a:r>
              <a:rPr lang="it-IT" sz="1200" dirty="0">
                <a:solidFill>
                  <a:srgbClr val="000000"/>
                </a:solidFill>
                <a:latin typeface="Consolas" panose="020B0609020204030204" pitchFamily="49" charset="0"/>
              </a:rPr>
              <a:t>Francesco Totti: 3498726632</a:t>
            </a:r>
          </a:p>
          <a:p>
            <a:pPr marL="0" indent="0" algn="l">
              <a:lnSpc>
                <a:spcPct val="100000"/>
              </a:lnSpc>
              <a:buNone/>
            </a:pPr>
            <a:r>
              <a:rPr lang="it-IT" sz="1200" dirty="0">
                <a:solidFill>
                  <a:srgbClr val="000000"/>
                </a:solidFill>
                <a:latin typeface="Consolas" panose="020B0609020204030204" pitchFamily="49" charset="0"/>
              </a:rPr>
              <a:t>Il numero di Francesco Totti è 3498726632</a:t>
            </a:r>
          </a:p>
        </p:txBody>
      </p:sp>
    </p:spTree>
    <p:extLst>
      <p:ext uri="{BB962C8B-B14F-4D97-AF65-F5344CB8AC3E}">
        <p14:creationId xmlns:p14="http://schemas.microsoft.com/office/powerpoint/2010/main" val="605917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enum</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50000"/>
              </a:lnSpc>
              <a:buNone/>
            </a:pPr>
            <a:r>
              <a:rPr lang="it-IT" sz="1800" dirty="0"/>
              <a:t>Pensato come un modo per vincolare una variabile a poter assumere solo un determinato (dallo sviluppatore) set di valori.</a:t>
            </a:r>
          </a:p>
          <a:p>
            <a:pPr marL="0" indent="0">
              <a:lnSpc>
                <a:spcPct val="150000"/>
              </a:lnSpc>
              <a:buNone/>
            </a:pPr>
            <a:r>
              <a:rPr lang="it-IT" sz="1800" dirty="0"/>
              <a:t>Tecnicamente parlando in Java una </a:t>
            </a:r>
            <a:r>
              <a:rPr lang="it-IT" sz="1800" dirty="0" err="1"/>
              <a:t>enum</a:t>
            </a:r>
            <a:r>
              <a:rPr lang="it-IT" sz="1800" dirty="0"/>
              <a:t> è una </a:t>
            </a:r>
            <a:r>
              <a:rPr lang="it-IT" sz="1800" b="1" dirty="0"/>
              <a:t>classe</a:t>
            </a:r>
            <a:r>
              <a:rPr lang="it-IT" sz="1800" dirty="0"/>
              <a:t> come le altre ma che “implicitamente” estende sempre la classe </a:t>
            </a:r>
            <a:r>
              <a:rPr lang="it-IT" sz="1800" dirty="0" err="1"/>
              <a:t>java.lang.Enum</a:t>
            </a:r>
            <a:endParaRPr lang="it-IT" sz="1800" dirty="0"/>
          </a:p>
          <a:p>
            <a:pPr marL="0" indent="0">
              <a:buNone/>
            </a:pPr>
            <a:endParaRPr lang="it-IT" dirty="0"/>
          </a:p>
          <a:p>
            <a:pPr marL="0" indent="0">
              <a:buNone/>
            </a:pPr>
            <a:r>
              <a:rPr lang="it-IT" b="0" i="0" dirty="0">
                <a:solidFill>
                  <a:srgbClr val="0077AA"/>
                </a:solidFill>
                <a:effectLst/>
                <a:latin typeface="Consolas" panose="020B0609020204030204" pitchFamily="49" charset="0"/>
              </a:rPr>
              <a:t>public</a:t>
            </a:r>
            <a:r>
              <a:rPr lang="it-IT" b="0" i="0" dirty="0">
                <a:solidFill>
                  <a:srgbClr val="000000"/>
                </a:solidFill>
                <a:effectLst/>
                <a:latin typeface="Consolas" panose="020B0609020204030204" pitchFamily="49" charset="0"/>
              </a:rPr>
              <a:t> </a:t>
            </a:r>
            <a:r>
              <a:rPr lang="it-IT" b="0" i="0" dirty="0" err="1">
                <a:solidFill>
                  <a:srgbClr val="0077AA"/>
                </a:solidFill>
                <a:effectLst/>
                <a:latin typeface="Consolas" panose="020B0609020204030204" pitchFamily="49" charset="0"/>
              </a:rPr>
              <a:t>enum</a:t>
            </a:r>
            <a:r>
              <a:rPr lang="it-IT" b="0" i="0" dirty="0">
                <a:solidFill>
                  <a:srgbClr val="000000"/>
                </a:solidFill>
                <a:effectLst/>
                <a:latin typeface="Consolas" panose="020B0609020204030204" pitchFamily="49" charset="0"/>
              </a:rPr>
              <a:t> Giorno </a:t>
            </a:r>
            <a:r>
              <a:rPr lang="it-IT" b="0" i="0" dirty="0">
                <a:solidFill>
                  <a:srgbClr val="999999"/>
                </a:solidFill>
                <a:effectLst/>
                <a:latin typeface="Consolas" panose="020B0609020204030204" pitchFamily="49" charset="0"/>
              </a:rPr>
              <a:t>{</a:t>
            </a:r>
            <a:endParaRPr lang="it-IT" dirty="0">
              <a:solidFill>
                <a:srgbClr val="000000"/>
              </a:solidFill>
              <a:latin typeface="Consolas" panose="020B0609020204030204" pitchFamily="49" charset="0"/>
            </a:endParaRPr>
          </a:p>
          <a:p>
            <a:pPr marL="0" indent="0">
              <a:buNone/>
            </a:pPr>
            <a:r>
              <a:rPr lang="it-IT" b="0" i="0" dirty="0">
                <a:solidFill>
                  <a:srgbClr val="000000"/>
                </a:solidFill>
                <a:effectLst/>
                <a:latin typeface="Consolas" panose="020B0609020204030204" pitchFamily="49" charset="0"/>
              </a:rPr>
              <a:t>LUNEDI</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MARTEDI</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MERCOLEDI</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GIOVEDI</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VENERDI</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SABATO</a:t>
            </a:r>
            <a:r>
              <a:rPr lang="it-IT" b="0" i="0" dirty="0">
                <a:solidFill>
                  <a:srgbClr val="999999"/>
                </a:solidFill>
                <a:effectLst/>
                <a:latin typeface="Consolas" panose="020B0609020204030204" pitchFamily="49" charset="0"/>
              </a:rPr>
              <a:t>,</a:t>
            </a:r>
            <a:endParaRPr lang="it-IT" dirty="0">
              <a:solidFill>
                <a:srgbClr val="000000"/>
              </a:solidFill>
              <a:latin typeface="Consolas" panose="020B0609020204030204" pitchFamily="49" charset="0"/>
            </a:endParaRPr>
          </a:p>
          <a:p>
            <a:pPr marL="0" indent="0">
              <a:buNone/>
            </a:pPr>
            <a:r>
              <a:rPr lang="it-IT" b="0" i="0" dirty="0">
                <a:solidFill>
                  <a:srgbClr val="000000"/>
                </a:solidFill>
                <a:effectLst/>
                <a:latin typeface="Consolas" panose="020B0609020204030204" pitchFamily="49" charset="0"/>
              </a:rPr>
              <a:t>DOMENICA </a:t>
            </a:r>
            <a:r>
              <a:rPr lang="it-IT" b="0" i="0" dirty="0">
                <a:solidFill>
                  <a:srgbClr val="708090"/>
                </a:solidFill>
                <a:effectLst/>
                <a:latin typeface="Consolas" panose="020B0609020204030204" pitchFamily="49" charset="0"/>
              </a:rPr>
              <a:t>// opzionalmente può terminare con ";"</a:t>
            </a:r>
            <a:r>
              <a:rPr lang="it-IT" b="0" i="0" dirty="0">
                <a:solidFill>
                  <a:srgbClr val="000000"/>
                </a:solidFill>
                <a:effectLst/>
                <a:latin typeface="Consolas" panose="020B0609020204030204" pitchFamily="49" charset="0"/>
              </a:rPr>
              <a:t> </a:t>
            </a:r>
            <a:r>
              <a:rPr lang="it-IT" b="0" i="0" dirty="0">
                <a:solidFill>
                  <a:srgbClr val="999999"/>
                </a:solidFill>
                <a:effectLst/>
                <a:latin typeface="Consolas" panose="020B0609020204030204" pitchFamily="49" charset="0"/>
              </a:rPr>
              <a:t>}</a:t>
            </a:r>
            <a:endParaRPr lang="it-IT" dirty="0"/>
          </a:p>
          <a:p>
            <a:pPr marL="0" indent="0">
              <a:buNone/>
            </a:pPr>
            <a:endParaRPr lang="it-IT" dirty="0">
              <a:solidFill>
                <a:srgbClr val="000000"/>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Cos’è</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720029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enum</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00000"/>
              </a:lnSpc>
              <a:buNone/>
            </a:pPr>
            <a:r>
              <a:rPr lang="it-IT" sz="1800" dirty="0"/>
              <a:t>Il compilatore per ogni classe </a:t>
            </a:r>
            <a:r>
              <a:rPr lang="it-IT" sz="1800" dirty="0" err="1"/>
              <a:t>enum</a:t>
            </a:r>
            <a:r>
              <a:rPr lang="it-IT" sz="1800" dirty="0"/>
              <a:t> sintetizza per noi un metodo statico (</a:t>
            </a:r>
            <a:r>
              <a:rPr lang="it-IT" sz="1800" dirty="0" err="1"/>
              <a:t>values</a:t>
            </a:r>
            <a:r>
              <a:rPr lang="it-IT" sz="1800" dirty="0"/>
              <a:t>()) che ritorna un array di tutti i possibili valori che potranno assumere le variabili appartenenti alla lista di </a:t>
            </a:r>
            <a:r>
              <a:rPr lang="it-IT" sz="1800" dirty="0" err="1"/>
              <a:t>enum</a:t>
            </a:r>
            <a:r>
              <a:rPr lang="it-IT" sz="1800" dirty="0"/>
              <a:t>.</a:t>
            </a:r>
          </a:p>
          <a:p>
            <a:pPr marL="0" indent="0">
              <a:buNone/>
            </a:pPr>
            <a:endParaRPr lang="it-IT" dirty="0"/>
          </a:p>
          <a:p>
            <a:pPr marL="0" indent="0" algn="l">
              <a:buNone/>
            </a:pPr>
            <a:r>
              <a:rPr lang="it-IT" sz="1800" dirty="0">
                <a:solidFill>
                  <a:srgbClr val="7F0055"/>
                </a:solidFill>
                <a:latin typeface="Consolas" panose="020B0609020204030204" pitchFamily="49" charset="0"/>
              </a:rPr>
              <a:t>for</a:t>
            </a:r>
            <a:r>
              <a:rPr lang="it-IT" sz="1800" dirty="0">
                <a:solidFill>
                  <a:srgbClr val="000000"/>
                </a:solidFill>
                <a:latin typeface="Consolas" panose="020B0609020204030204" pitchFamily="49" charset="0"/>
              </a:rPr>
              <a:t>( Giorno </a:t>
            </a:r>
            <a:r>
              <a:rPr lang="it-IT" sz="1800" dirty="0">
                <a:solidFill>
                  <a:srgbClr val="6A3E3E"/>
                </a:solidFill>
                <a:latin typeface="Consolas" panose="020B0609020204030204" pitchFamily="49" charset="0"/>
              </a:rPr>
              <a:t>d</a:t>
            </a:r>
            <a:r>
              <a:rPr lang="it-IT" sz="1800" dirty="0">
                <a:solidFill>
                  <a:srgbClr val="000000"/>
                </a:solidFill>
                <a:latin typeface="Consolas" panose="020B0609020204030204" pitchFamily="49" charset="0"/>
              </a:rPr>
              <a:t> : </a:t>
            </a:r>
            <a:r>
              <a:rPr lang="it-IT" sz="1800" dirty="0" err="1">
                <a:solidFill>
                  <a:srgbClr val="000000"/>
                </a:solidFill>
                <a:latin typeface="Consolas" panose="020B0609020204030204" pitchFamily="49" charset="0"/>
              </a:rPr>
              <a:t>Giorno.values</a:t>
            </a:r>
            <a:r>
              <a:rPr lang="it-IT" sz="1800" dirty="0">
                <a:solidFill>
                  <a:srgbClr val="000000"/>
                </a:solidFill>
                <a:latin typeface="Consolas" panose="020B0609020204030204" pitchFamily="49" charset="0"/>
              </a:rPr>
              <a:t>() ) {</a:t>
            </a:r>
          </a:p>
          <a:p>
            <a:pPr marL="0" indent="0" algn="l">
              <a:buNone/>
            </a:pP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System.</a:t>
            </a:r>
            <a:r>
              <a:rPr lang="it-IT" sz="1800" i="1" dirty="0" err="1">
                <a:solidFill>
                  <a:srgbClr val="0000C0"/>
                </a:solidFill>
                <a:latin typeface="Consolas" panose="020B0609020204030204" pitchFamily="49" charset="0"/>
              </a:rPr>
              <a:t>out</a:t>
            </a:r>
            <a:r>
              <a:rPr lang="it-IT" sz="1800" i="1" dirty="0" err="1">
                <a:solidFill>
                  <a:srgbClr val="000000"/>
                </a:solidFill>
                <a:latin typeface="Consolas" panose="020B0609020204030204" pitchFamily="49" charset="0"/>
              </a:rPr>
              <a:t>.println</a:t>
            </a:r>
            <a:r>
              <a:rPr lang="it-IT" sz="1800" i="1" dirty="0">
                <a:solidFill>
                  <a:srgbClr val="000000"/>
                </a:solidFill>
                <a:latin typeface="Consolas" panose="020B0609020204030204" pitchFamily="49" charset="0"/>
              </a:rPr>
              <a:t>(</a:t>
            </a:r>
            <a:r>
              <a:rPr lang="it-IT" sz="1800" i="1" dirty="0">
                <a:solidFill>
                  <a:srgbClr val="6A3E3E"/>
                </a:solidFill>
                <a:latin typeface="Consolas" panose="020B0609020204030204" pitchFamily="49" charset="0"/>
              </a:rPr>
              <a:t>d</a:t>
            </a:r>
            <a:r>
              <a:rPr lang="it-IT" sz="1800" i="1"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a:t>
            </a:r>
          </a:p>
          <a:p>
            <a:pPr marL="0" indent="0" algn="l">
              <a:buNone/>
            </a:pPr>
            <a:endParaRPr lang="it-IT" sz="1800" dirty="0">
              <a:solidFill>
                <a:srgbClr val="000000"/>
              </a:solidFill>
              <a:latin typeface="Consolas" panose="020B0609020204030204" pitchFamily="49" charset="0"/>
            </a:endParaRPr>
          </a:p>
          <a:p>
            <a:pPr marL="0" indent="0" algn="l">
              <a:lnSpc>
                <a:spcPct val="100000"/>
              </a:lnSpc>
              <a:buNone/>
            </a:pPr>
            <a:r>
              <a:rPr lang="it-IT" sz="1800" dirty="0"/>
              <a:t>Analogamente il compilatore ci offre la possibilità di convertire stringhe in valori del nostro </a:t>
            </a:r>
            <a:r>
              <a:rPr lang="it-IT" sz="1800" dirty="0" err="1"/>
              <a:t>enum</a:t>
            </a:r>
            <a:r>
              <a:rPr lang="it-IT" sz="1800" dirty="0"/>
              <a:t>:</a:t>
            </a:r>
          </a:p>
          <a:p>
            <a:pPr marL="0" indent="0" algn="l">
              <a:buNone/>
            </a:pPr>
            <a:endParaRPr lang="it-IT" dirty="0"/>
          </a:p>
          <a:p>
            <a:pPr marL="0" indent="0" algn="l">
              <a:buNone/>
            </a:pPr>
            <a:r>
              <a:rPr lang="it-IT" sz="1800" dirty="0">
                <a:solidFill>
                  <a:srgbClr val="000000"/>
                </a:solidFill>
                <a:latin typeface="Consolas" panose="020B0609020204030204" pitchFamily="49" charset="0"/>
              </a:rPr>
              <a:t>Giorno </a:t>
            </a:r>
            <a:r>
              <a:rPr lang="it-IT" sz="1800" dirty="0">
                <a:solidFill>
                  <a:srgbClr val="6A3E3E"/>
                </a:solidFill>
                <a:latin typeface="Consolas" panose="020B0609020204030204" pitchFamily="49" charset="0"/>
              </a:rPr>
              <a:t>g</a:t>
            </a:r>
            <a:r>
              <a:rPr lang="it-IT" sz="1800" dirty="0">
                <a:solidFill>
                  <a:srgbClr val="000000"/>
                </a:solidFill>
                <a:latin typeface="Consolas" panose="020B0609020204030204" pitchFamily="49" charset="0"/>
              </a:rPr>
              <a:t> = </a:t>
            </a:r>
            <a:r>
              <a:rPr lang="it-IT" sz="1800" dirty="0" err="1">
                <a:solidFill>
                  <a:srgbClr val="000000"/>
                </a:solidFill>
                <a:latin typeface="Consolas" panose="020B0609020204030204" pitchFamily="49" charset="0"/>
              </a:rPr>
              <a:t>Giorno.valueOf</a:t>
            </a:r>
            <a:r>
              <a:rPr lang="it-IT" sz="1800" dirty="0">
                <a:solidFill>
                  <a:srgbClr val="000000"/>
                </a:solidFill>
                <a:latin typeface="Consolas" panose="020B0609020204030204" pitchFamily="49" charset="0"/>
              </a:rPr>
              <a:t>(</a:t>
            </a:r>
            <a:r>
              <a:rPr lang="it-IT" sz="1800" dirty="0">
                <a:solidFill>
                  <a:srgbClr val="2A00FF"/>
                </a:solidFill>
                <a:latin typeface="Consolas" panose="020B0609020204030204" pitchFamily="49" charset="0"/>
              </a:rPr>
              <a:t>"SABATO"</a:t>
            </a:r>
            <a:r>
              <a:rPr lang="it-IT" sz="1800" dirty="0">
                <a:solidFill>
                  <a:srgbClr val="000000"/>
                </a:solidFill>
                <a:latin typeface="Consolas" panose="020B0609020204030204" pitchFamily="49" charset="0"/>
              </a:rPr>
              <a:t>); 	</a:t>
            </a:r>
            <a:r>
              <a:rPr lang="it-IT" sz="1800" dirty="0">
                <a:solidFill>
                  <a:schemeClr val="accent1">
                    <a:lumMod val="60000"/>
                    <a:lumOff val="40000"/>
                  </a:schemeClr>
                </a:solidFill>
                <a:latin typeface="Consolas" panose="020B0609020204030204" pitchFamily="49" charset="0"/>
              </a:rPr>
              <a:t>\\ g = </a:t>
            </a:r>
            <a:r>
              <a:rPr lang="it-IT" sz="1800" dirty="0" err="1">
                <a:solidFill>
                  <a:schemeClr val="accent1">
                    <a:lumMod val="60000"/>
                    <a:lumOff val="40000"/>
                  </a:schemeClr>
                </a:solidFill>
                <a:latin typeface="Consolas" panose="020B0609020204030204" pitchFamily="49" charset="0"/>
              </a:rPr>
              <a:t>Giorno.SABATO</a:t>
            </a:r>
            <a:endParaRPr lang="it-IT" dirty="0">
              <a:solidFill>
                <a:schemeClr val="accent1">
                  <a:lumMod val="60000"/>
                  <a:lumOff val="40000"/>
                </a:schemeClr>
              </a:solidFill>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Cos’è</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870603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enum</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00000"/>
              </a:lnSpc>
              <a:buNone/>
            </a:pPr>
            <a:r>
              <a:rPr lang="it-IT" sz="1800" dirty="0"/>
              <a:t>In generale infine, il fatto che le </a:t>
            </a:r>
            <a:r>
              <a:rPr lang="it-IT" sz="1800" dirty="0" err="1"/>
              <a:t>enum</a:t>
            </a:r>
            <a:r>
              <a:rPr lang="it-IT" sz="1800" dirty="0"/>
              <a:t> siano a tutti gli effetti classi, apre la possibilità di aggiungere dentro di essi metodi e field e, addirittura, anche costruttori.</a:t>
            </a:r>
          </a:p>
          <a:p>
            <a:pPr>
              <a:lnSpc>
                <a:spcPct val="100000"/>
              </a:lnSpc>
            </a:pPr>
            <a:r>
              <a:rPr lang="it-IT" sz="1800" dirty="0"/>
              <a:t>Gli eventuali costruttori devono essere privati (o package private) e non possono essere chiamati esplicitamente, sono unicamente a disposizione del compilatore.</a:t>
            </a:r>
          </a:p>
          <a:p>
            <a:pPr>
              <a:lnSpc>
                <a:spcPct val="100000"/>
              </a:lnSpc>
            </a:pPr>
            <a:r>
              <a:rPr lang="it-IT" sz="1800" dirty="0"/>
              <a:t>La lista dei valori ammissibili nel caso in cui siano definiti dei costruttori non deve essere considerata come una lista di etichette, ma come una forma compatta per istruire il compilatore a costruire determinate istanze della classe ed assegnare loro un nome simbolico.</a:t>
            </a:r>
          </a:p>
          <a:p>
            <a:pPr>
              <a:lnSpc>
                <a:spcPct val="100000"/>
              </a:lnSpc>
            </a:pPr>
            <a:r>
              <a:rPr lang="it-IT" sz="1800" dirty="0"/>
              <a:t>Non ci sono restrizioni circa i metodi e i field che possono essere inclusi nel corpo di un </a:t>
            </a:r>
            <a:r>
              <a:rPr lang="it-IT" sz="1800" dirty="0" err="1"/>
              <a:t>enum</a:t>
            </a:r>
            <a:r>
              <a:rPr lang="it-IT" sz="1800" dirty="0"/>
              <a:t>.</a:t>
            </a:r>
          </a:p>
          <a:p>
            <a:pPr marL="0" indent="0">
              <a:buNone/>
            </a:pPr>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A tutti gli effetti una classe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6306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enum</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00000"/>
              </a:lnSpc>
              <a:buNone/>
            </a:pPr>
            <a:r>
              <a:rPr lang="it-IT" sz="1800" dirty="0"/>
              <a:t>Immaginiamo di dover gestire in un programma gli elementi chimici (fare riferimento ad esempio alla tavola periodica degli elementi)</a:t>
            </a:r>
          </a:p>
          <a:p>
            <a:pPr marL="0" indent="0">
              <a:lnSpc>
                <a:spcPct val="100000"/>
              </a:lnSpc>
              <a:buNone/>
            </a:pPr>
            <a:r>
              <a:rPr lang="it-IT" sz="1800" dirty="0"/>
              <a:t>Un </a:t>
            </a:r>
            <a:r>
              <a:rPr lang="it-IT" sz="1800" dirty="0" err="1"/>
              <a:t>enum</a:t>
            </a:r>
            <a:r>
              <a:rPr lang="it-IT" sz="1800" dirty="0"/>
              <a:t> potrebbe essere una scelta opportuna ma ci dovremmo di sicuro preoccupare di associare ad ogni elemento alcune informazioni aggiuntive, diciamo numero atomico e massa atomica.</a:t>
            </a:r>
          </a:p>
          <a:p>
            <a:pPr marL="0" indent="0">
              <a:buNone/>
            </a:pPr>
            <a:endParaRPr lang="it-IT" dirty="0"/>
          </a:p>
          <a:p>
            <a:pPr marL="0" indent="0" algn="l">
              <a:buNone/>
            </a:pPr>
            <a:r>
              <a:rPr lang="it-IT" sz="1800" b="1" dirty="0">
                <a:solidFill>
                  <a:srgbClr val="7F0055"/>
                </a:solidFill>
                <a:latin typeface="Consolas" panose="020B0609020204030204" pitchFamily="49" charset="0"/>
              </a:rPr>
              <a:t>private</a:t>
            </a:r>
            <a:r>
              <a:rPr lang="it-IT" sz="1800" b="1" dirty="0">
                <a:solidFill>
                  <a:srgbClr val="000000"/>
                </a:solidFill>
                <a:latin typeface="Consolas" panose="020B0609020204030204" pitchFamily="49" charset="0"/>
              </a:rPr>
              <a:t> </a:t>
            </a:r>
            <a:r>
              <a:rPr lang="it-IT" sz="1800" b="1" dirty="0" err="1">
                <a:solidFill>
                  <a:srgbClr val="7F0055"/>
                </a:solidFill>
                <a:latin typeface="Consolas" panose="020B0609020204030204" pitchFamily="49" charset="0"/>
              </a:rPr>
              <a:t>int</a:t>
            </a:r>
            <a:r>
              <a:rPr lang="it-IT" sz="1800" b="1" dirty="0">
                <a:solidFill>
                  <a:srgbClr val="000000"/>
                </a:solidFill>
                <a:latin typeface="Consolas" panose="020B0609020204030204" pitchFamily="49" charset="0"/>
              </a:rPr>
              <a:t> </a:t>
            </a:r>
            <a:r>
              <a:rPr lang="it-IT" sz="1800" b="1" dirty="0" err="1">
                <a:solidFill>
                  <a:srgbClr val="0000C0"/>
                </a:solidFill>
                <a:latin typeface="Consolas" panose="020B0609020204030204" pitchFamily="49" charset="0"/>
              </a:rPr>
              <a:t>numeroAtomico</a:t>
            </a:r>
            <a:r>
              <a:rPr lang="it-IT" sz="1800" b="1" dirty="0">
                <a:solidFill>
                  <a:srgbClr val="000000"/>
                </a:solidFill>
                <a:latin typeface="Consolas" panose="020B0609020204030204" pitchFamily="49" charset="0"/>
              </a:rPr>
              <a:t>;</a:t>
            </a:r>
          </a:p>
          <a:p>
            <a:pPr marL="0" indent="0" algn="l">
              <a:buNone/>
            </a:pPr>
            <a:r>
              <a:rPr lang="it-IT" sz="1800" b="1" dirty="0">
                <a:solidFill>
                  <a:srgbClr val="7F0055"/>
                </a:solidFill>
                <a:latin typeface="Consolas" panose="020B0609020204030204" pitchFamily="49" charset="0"/>
              </a:rPr>
              <a:t>private</a:t>
            </a:r>
            <a:r>
              <a:rPr lang="it-IT" sz="1800" b="1" dirty="0">
                <a:solidFill>
                  <a:srgbClr val="000000"/>
                </a:solidFill>
                <a:latin typeface="Consolas" panose="020B0609020204030204" pitchFamily="49" charset="0"/>
              </a:rPr>
              <a:t> </a:t>
            </a:r>
            <a:r>
              <a:rPr lang="it-IT" sz="1800" b="1" dirty="0">
                <a:solidFill>
                  <a:srgbClr val="7F0055"/>
                </a:solidFill>
                <a:latin typeface="Consolas" panose="020B0609020204030204" pitchFamily="49" charset="0"/>
              </a:rPr>
              <a:t>double</a:t>
            </a:r>
            <a:r>
              <a:rPr lang="it-IT" sz="1800" b="1" dirty="0">
                <a:solidFill>
                  <a:srgbClr val="000000"/>
                </a:solidFill>
                <a:latin typeface="Consolas" panose="020B0609020204030204" pitchFamily="49" charset="0"/>
              </a:rPr>
              <a:t> </a:t>
            </a:r>
            <a:r>
              <a:rPr lang="it-IT" sz="1800" b="1" dirty="0" err="1">
                <a:solidFill>
                  <a:srgbClr val="0000C0"/>
                </a:solidFill>
                <a:latin typeface="Consolas" panose="020B0609020204030204" pitchFamily="49" charset="0"/>
              </a:rPr>
              <a:t>massaAtomica</a:t>
            </a:r>
            <a:r>
              <a:rPr lang="it-IT" sz="1800" b="1" dirty="0">
                <a:solidFill>
                  <a:srgbClr val="000000"/>
                </a:solidFill>
                <a:latin typeface="Consolas" panose="020B0609020204030204" pitchFamily="49" charset="0"/>
              </a:rPr>
              <a:t>;</a:t>
            </a:r>
          </a:p>
          <a:p>
            <a:pPr marL="0" indent="0" algn="l">
              <a:buNone/>
            </a:pPr>
            <a:r>
              <a:rPr lang="it-IT" sz="1800" b="1" dirty="0">
                <a:solidFill>
                  <a:srgbClr val="7F0055"/>
                </a:solidFill>
                <a:latin typeface="Consolas" panose="020B0609020204030204" pitchFamily="49" charset="0"/>
              </a:rPr>
              <a:t>private</a:t>
            </a:r>
            <a:r>
              <a:rPr lang="it-IT" sz="1800" b="1" dirty="0">
                <a:solidFill>
                  <a:srgbClr val="000000"/>
                </a:solidFill>
                <a:latin typeface="Consolas" panose="020B0609020204030204" pitchFamily="49" charset="0"/>
              </a:rPr>
              <a:t> </a:t>
            </a:r>
            <a:r>
              <a:rPr lang="it-IT" sz="1800" b="1" dirty="0" err="1">
                <a:solidFill>
                  <a:srgbClr val="000000"/>
                </a:solidFill>
                <a:latin typeface="Consolas" panose="020B0609020204030204" pitchFamily="49" charset="0"/>
              </a:rPr>
              <a:t>String</a:t>
            </a:r>
            <a:r>
              <a:rPr lang="it-IT" sz="1800" b="1" dirty="0">
                <a:solidFill>
                  <a:srgbClr val="000000"/>
                </a:solidFill>
                <a:latin typeface="Consolas" panose="020B0609020204030204" pitchFamily="49" charset="0"/>
              </a:rPr>
              <a:t> </a:t>
            </a:r>
            <a:r>
              <a:rPr lang="it-IT" sz="1800" b="1" dirty="0">
                <a:solidFill>
                  <a:srgbClr val="0000C0"/>
                </a:solidFill>
                <a:latin typeface="Consolas" panose="020B0609020204030204" pitchFamily="49" charset="0"/>
              </a:rPr>
              <a:t>simbolo</a:t>
            </a:r>
            <a:r>
              <a:rPr lang="it-IT" sz="1800" b="1" dirty="0">
                <a:solidFill>
                  <a:srgbClr val="000000"/>
                </a:solidFill>
                <a:latin typeface="Consolas" panose="020B0609020204030204" pitchFamily="49" charset="0"/>
              </a:rPr>
              <a:t>;</a:t>
            </a:r>
          </a:p>
          <a:p>
            <a:pPr marL="0" indent="0" algn="l">
              <a:buNone/>
            </a:pPr>
            <a:r>
              <a:rPr lang="it-IT" sz="1800" b="1" dirty="0">
                <a:solidFill>
                  <a:srgbClr val="7F0055"/>
                </a:solidFill>
                <a:latin typeface="Consolas" panose="020B0609020204030204" pitchFamily="49" charset="0"/>
              </a:rPr>
              <a:t>public</a:t>
            </a:r>
            <a:r>
              <a:rPr lang="it-IT" sz="1800" b="1" dirty="0">
                <a:solidFill>
                  <a:srgbClr val="000000"/>
                </a:solidFill>
                <a:latin typeface="Consolas" panose="020B0609020204030204" pitchFamily="49" charset="0"/>
              </a:rPr>
              <a:t> </a:t>
            </a:r>
            <a:r>
              <a:rPr lang="it-IT" sz="1800" b="1" dirty="0" err="1">
                <a:solidFill>
                  <a:srgbClr val="7F0055"/>
                </a:solidFill>
                <a:latin typeface="Consolas" panose="020B0609020204030204" pitchFamily="49" charset="0"/>
              </a:rPr>
              <a:t>int</a:t>
            </a:r>
            <a:r>
              <a:rPr lang="it-IT" sz="1800" b="1" dirty="0">
                <a:solidFill>
                  <a:srgbClr val="000000"/>
                </a:solidFill>
                <a:latin typeface="Consolas" panose="020B0609020204030204" pitchFamily="49" charset="0"/>
              </a:rPr>
              <a:t> </a:t>
            </a:r>
            <a:r>
              <a:rPr lang="it-IT" sz="1800" b="1" dirty="0" err="1">
                <a:solidFill>
                  <a:srgbClr val="000000"/>
                </a:solidFill>
                <a:latin typeface="Consolas" panose="020B0609020204030204" pitchFamily="49" charset="0"/>
              </a:rPr>
              <a:t>getNumeroAtomico</a:t>
            </a:r>
            <a:r>
              <a:rPr lang="it-IT" sz="1800" b="1" dirty="0">
                <a:solidFill>
                  <a:srgbClr val="000000"/>
                </a:solidFill>
                <a:latin typeface="Consolas" panose="020B0609020204030204" pitchFamily="49" charset="0"/>
              </a:rPr>
              <a:t>() {</a:t>
            </a:r>
          </a:p>
          <a:p>
            <a:pPr marL="0" indent="0" algn="l">
              <a:buNone/>
            </a:pPr>
            <a:r>
              <a:rPr lang="it-IT" sz="1800" b="1" dirty="0">
                <a:solidFill>
                  <a:srgbClr val="7F0055"/>
                </a:solidFill>
                <a:latin typeface="Consolas" panose="020B0609020204030204" pitchFamily="49" charset="0"/>
              </a:rPr>
              <a:t>	</a:t>
            </a:r>
            <a:r>
              <a:rPr lang="it-IT" sz="1800" b="1" dirty="0" err="1">
                <a:solidFill>
                  <a:srgbClr val="7F0055"/>
                </a:solidFill>
                <a:latin typeface="Consolas" panose="020B0609020204030204" pitchFamily="49" charset="0"/>
              </a:rPr>
              <a:t>return</a:t>
            </a:r>
            <a:r>
              <a:rPr lang="it-IT" sz="1800" b="1" dirty="0">
                <a:solidFill>
                  <a:srgbClr val="000000"/>
                </a:solidFill>
                <a:latin typeface="Consolas" panose="020B0609020204030204" pitchFamily="49" charset="0"/>
              </a:rPr>
              <a:t> </a:t>
            </a:r>
            <a:r>
              <a:rPr lang="it-IT" sz="1800" b="1" dirty="0" err="1">
                <a:solidFill>
                  <a:srgbClr val="000000"/>
                </a:solidFill>
                <a:latin typeface="Consolas" panose="020B0609020204030204" pitchFamily="49" charset="0"/>
              </a:rPr>
              <a:t>numeroAtomico</a:t>
            </a:r>
            <a:r>
              <a:rPr lang="it-IT" sz="1800" b="1"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a:t>
            </a:r>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Esempio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6548194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enum</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00000"/>
              </a:lnSpc>
              <a:buNone/>
            </a:pPr>
            <a:r>
              <a:rPr lang="it-IT" sz="1800" dirty="0"/>
              <a:t>Immaginiamo di dover gestire in un programma gli elementi chimici (fare riferimento ad esempio alla tavola periodica degli elementi)</a:t>
            </a:r>
          </a:p>
          <a:p>
            <a:pPr marL="0" indent="0">
              <a:lnSpc>
                <a:spcPct val="100000"/>
              </a:lnSpc>
              <a:buNone/>
            </a:pPr>
            <a:r>
              <a:rPr lang="it-IT" sz="1800" dirty="0"/>
              <a:t>Un </a:t>
            </a:r>
            <a:r>
              <a:rPr lang="it-IT" sz="1800" dirty="0" err="1"/>
              <a:t>enum</a:t>
            </a:r>
            <a:r>
              <a:rPr lang="it-IT" sz="1800" dirty="0"/>
              <a:t> potrebbe essere una scelta opportuna ma ci dovremmo di sicuro preoccupare di associare ad ogni elemento alcune informazioni aggiuntive, diciamo numero atomico e simbolo.</a:t>
            </a:r>
          </a:p>
          <a:p>
            <a:pPr marL="0" indent="0">
              <a:buNone/>
            </a:pPr>
            <a:endParaRPr lang="it-IT" dirty="0"/>
          </a:p>
          <a:p>
            <a:pPr marL="0" indent="0" algn="l">
              <a:lnSpc>
                <a:spcPct val="100000"/>
              </a:lnSpc>
              <a:buNone/>
            </a:pPr>
            <a:r>
              <a:rPr lang="it-IT" sz="1200" b="1" dirty="0">
                <a:solidFill>
                  <a:srgbClr val="7F0055"/>
                </a:solidFill>
                <a:latin typeface="Consolas" panose="020B0609020204030204" pitchFamily="49" charset="0"/>
              </a:rPr>
              <a:t>private</a:t>
            </a:r>
            <a:r>
              <a:rPr lang="it-IT" sz="1200" b="1" dirty="0">
                <a:solidFill>
                  <a:srgbClr val="000000"/>
                </a:solidFill>
                <a:latin typeface="Consolas" panose="020B0609020204030204" pitchFamily="49" charset="0"/>
              </a:rPr>
              <a:t> </a:t>
            </a:r>
            <a:r>
              <a:rPr lang="it-IT" sz="1200" b="1" dirty="0" err="1">
                <a:solidFill>
                  <a:srgbClr val="7F0055"/>
                </a:solidFill>
                <a:latin typeface="Consolas" panose="020B0609020204030204" pitchFamily="49" charset="0"/>
              </a:rPr>
              <a:t>int</a:t>
            </a:r>
            <a:r>
              <a:rPr lang="it-IT" sz="1200" b="1" dirty="0">
                <a:solidFill>
                  <a:srgbClr val="000000"/>
                </a:solidFill>
                <a:latin typeface="Consolas" panose="020B0609020204030204" pitchFamily="49" charset="0"/>
              </a:rPr>
              <a:t> </a:t>
            </a:r>
            <a:r>
              <a:rPr lang="it-IT" sz="1200" b="1" dirty="0" err="1">
                <a:solidFill>
                  <a:srgbClr val="0000C0"/>
                </a:solidFill>
                <a:latin typeface="Consolas" panose="020B0609020204030204" pitchFamily="49" charset="0"/>
              </a:rPr>
              <a:t>numeroAtomico</a:t>
            </a:r>
            <a:r>
              <a:rPr lang="it-IT" sz="1200" b="1" dirty="0">
                <a:solidFill>
                  <a:srgbClr val="000000"/>
                </a:solidFill>
                <a:latin typeface="Consolas" panose="020B0609020204030204" pitchFamily="49" charset="0"/>
              </a:rPr>
              <a:t>;</a:t>
            </a:r>
          </a:p>
          <a:p>
            <a:pPr marL="0" indent="0" algn="l">
              <a:lnSpc>
                <a:spcPct val="100000"/>
              </a:lnSpc>
              <a:buNone/>
            </a:pPr>
            <a:r>
              <a:rPr lang="it-IT" sz="1200" b="1" dirty="0">
                <a:solidFill>
                  <a:srgbClr val="7F0055"/>
                </a:solidFill>
                <a:latin typeface="Consolas" panose="020B0609020204030204" pitchFamily="49" charset="0"/>
              </a:rPr>
              <a:t>private</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String</a:t>
            </a:r>
            <a:r>
              <a:rPr lang="it-IT" sz="1200" b="1" dirty="0">
                <a:solidFill>
                  <a:srgbClr val="000000"/>
                </a:solidFill>
                <a:latin typeface="Consolas" panose="020B0609020204030204" pitchFamily="49" charset="0"/>
              </a:rPr>
              <a:t> </a:t>
            </a:r>
            <a:r>
              <a:rPr lang="it-IT" sz="1200" b="1" dirty="0">
                <a:solidFill>
                  <a:srgbClr val="0000C0"/>
                </a:solidFill>
                <a:latin typeface="Consolas" panose="020B0609020204030204" pitchFamily="49" charset="0"/>
              </a:rPr>
              <a:t>simbolo</a:t>
            </a:r>
            <a:r>
              <a:rPr lang="it-IT" sz="1200" b="1" dirty="0">
                <a:solidFill>
                  <a:srgbClr val="000000"/>
                </a:solidFill>
                <a:latin typeface="Consolas" panose="020B0609020204030204" pitchFamily="49" charset="0"/>
              </a:rPr>
              <a:t>;</a:t>
            </a:r>
          </a:p>
          <a:p>
            <a:pPr marL="0" indent="0" algn="l">
              <a:lnSpc>
                <a:spcPct val="100000"/>
              </a:lnSpc>
              <a:buNone/>
            </a:pPr>
            <a:endParaRPr lang="it-IT" sz="1200" b="1" dirty="0">
              <a:solidFill>
                <a:srgbClr val="7F0055"/>
              </a:solidFill>
              <a:latin typeface="Consolas" panose="020B0609020204030204" pitchFamily="49" charset="0"/>
            </a:endParaRPr>
          </a:p>
          <a:p>
            <a:pPr marL="0" indent="0" algn="l">
              <a:lnSpc>
                <a:spcPct val="100000"/>
              </a:lnSpc>
              <a:buNone/>
            </a:pPr>
            <a:r>
              <a:rPr lang="it-IT" sz="1200" b="1" dirty="0">
                <a:solidFill>
                  <a:srgbClr val="7F0055"/>
                </a:solidFill>
                <a:latin typeface="Consolas" panose="020B0609020204030204" pitchFamily="49" charset="0"/>
              </a:rPr>
              <a:t>private</a:t>
            </a:r>
            <a:r>
              <a:rPr lang="it-IT" sz="1200" b="1" dirty="0">
                <a:solidFill>
                  <a:srgbClr val="000000"/>
                </a:solidFill>
                <a:latin typeface="Consolas" panose="020B0609020204030204" pitchFamily="49" charset="0"/>
              </a:rPr>
              <a:t> Elemento(</a:t>
            </a:r>
            <a:r>
              <a:rPr lang="it-IT" sz="1200" b="1" dirty="0" err="1">
                <a:solidFill>
                  <a:srgbClr val="000000"/>
                </a:solidFill>
                <a:latin typeface="Consolas" panose="020B0609020204030204" pitchFamily="49" charset="0"/>
              </a:rPr>
              <a:t>String</a:t>
            </a:r>
            <a:r>
              <a:rPr lang="it-IT" sz="1200" b="1" dirty="0">
                <a:solidFill>
                  <a:srgbClr val="000000"/>
                </a:solidFill>
                <a:latin typeface="Consolas" panose="020B0609020204030204" pitchFamily="49" charset="0"/>
              </a:rPr>
              <a:t> simbolo, </a:t>
            </a:r>
            <a:r>
              <a:rPr lang="it-IT" sz="1200" b="1" dirty="0" err="1">
                <a:solidFill>
                  <a:srgbClr val="7F0055"/>
                </a:solidFill>
                <a:latin typeface="Consolas" panose="020B0609020204030204" pitchFamily="49" charset="0"/>
              </a:rPr>
              <a:t>int</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numeroAtomico</a:t>
            </a:r>
            <a:r>
              <a:rPr lang="it-IT" sz="1200" b="1" dirty="0">
                <a:solidFill>
                  <a:srgbClr val="000000"/>
                </a:solidFill>
                <a:latin typeface="Consolas" panose="020B0609020204030204" pitchFamily="49" charset="0"/>
              </a:rPr>
              <a:t>) {</a:t>
            </a:r>
          </a:p>
          <a:p>
            <a:pPr marL="0" indent="0" algn="l">
              <a:lnSpc>
                <a:spcPct val="100000"/>
              </a:lnSpc>
              <a:buNone/>
            </a:pPr>
            <a:r>
              <a:rPr lang="it-IT" sz="1200" b="1" dirty="0">
                <a:solidFill>
                  <a:srgbClr val="7F0055"/>
                </a:solidFill>
                <a:latin typeface="Consolas" panose="020B0609020204030204" pitchFamily="49" charset="0"/>
              </a:rPr>
              <a:t>	</a:t>
            </a:r>
            <a:r>
              <a:rPr lang="it-IT" sz="1200" b="1" dirty="0" err="1">
                <a:solidFill>
                  <a:srgbClr val="7F0055"/>
                </a:solidFill>
                <a:latin typeface="Consolas" panose="020B0609020204030204" pitchFamily="49" charset="0"/>
              </a:rPr>
              <a:t>this</a:t>
            </a:r>
            <a:r>
              <a:rPr lang="it-IT" sz="1200" b="1" dirty="0" err="1">
                <a:solidFill>
                  <a:srgbClr val="000000"/>
                </a:solidFill>
                <a:latin typeface="Consolas" panose="020B0609020204030204" pitchFamily="49" charset="0"/>
              </a:rPr>
              <a:t>.simbolo</a:t>
            </a:r>
            <a:r>
              <a:rPr lang="it-IT" sz="1200" b="1" dirty="0">
                <a:solidFill>
                  <a:srgbClr val="000000"/>
                </a:solidFill>
                <a:latin typeface="Consolas" panose="020B0609020204030204" pitchFamily="49" charset="0"/>
              </a:rPr>
              <a:t> = simbolo;</a:t>
            </a:r>
          </a:p>
          <a:p>
            <a:pPr marL="0" indent="0" algn="l">
              <a:lnSpc>
                <a:spcPct val="100000"/>
              </a:lnSpc>
              <a:buNone/>
            </a:pPr>
            <a:r>
              <a:rPr lang="it-IT" sz="1200" b="1" dirty="0">
                <a:solidFill>
                  <a:srgbClr val="7F0055"/>
                </a:solidFill>
                <a:latin typeface="Consolas" panose="020B0609020204030204" pitchFamily="49" charset="0"/>
              </a:rPr>
              <a:t>	</a:t>
            </a:r>
            <a:r>
              <a:rPr lang="it-IT" sz="1200" b="1" dirty="0" err="1">
                <a:solidFill>
                  <a:srgbClr val="7F0055"/>
                </a:solidFill>
                <a:latin typeface="Consolas" panose="020B0609020204030204" pitchFamily="49" charset="0"/>
              </a:rPr>
              <a:t>this</a:t>
            </a:r>
            <a:r>
              <a:rPr lang="it-IT" sz="1200" b="1" dirty="0" err="1">
                <a:solidFill>
                  <a:srgbClr val="000000"/>
                </a:solidFill>
                <a:latin typeface="Consolas" panose="020B0609020204030204" pitchFamily="49" charset="0"/>
              </a:rPr>
              <a:t>.numeroAtomico</a:t>
            </a:r>
            <a:r>
              <a:rPr lang="it-IT" sz="1200" b="1" dirty="0">
                <a:solidFill>
                  <a:srgbClr val="000000"/>
                </a:solidFill>
                <a:latin typeface="Consolas" panose="020B0609020204030204" pitchFamily="49" charset="0"/>
              </a:rPr>
              <a:t> = </a:t>
            </a:r>
            <a:r>
              <a:rPr lang="it-IT" sz="1200" b="1" dirty="0" err="1">
                <a:solidFill>
                  <a:srgbClr val="000000"/>
                </a:solidFill>
                <a:latin typeface="Consolas" panose="020B0609020204030204" pitchFamily="49" charset="0"/>
              </a:rPr>
              <a:t>numeroAtomico</a:t>
            </a:r>
            <a:r>
              <a:rPr lang="it-IT" sz="1200" b="1" dirty="0">
                <a:solidFill>
                  <a:srgbClr val="000000"/>
                </a:solidFill>
                <a:latin typeface="Consolas" panose="020B0609020204030204" pitchFamily="49" charset="0"/>
              </a:rPr>
              <a:t>;</a:t>
            </a:r>
          </a:p>
          <a:p>
            <a:pPr marL="0" indent="0" algn="l">
              <a:lnSpc>
                <a:spcPct val="100000"/>
              </a:lnSpc>
              <a:buNone/>
            </a:pPr>
            <a:r>
              <a:rPr lang="it-IT" sz="1200" dirty="0">
                <a:solidFill>
                  <a:srgbClr val="000000"/>
                </a:solidFill>
                <a:latin typeface="Consolas" panose="020B0609020204030204" pitchFamily="49" charset="0"/>
              </a:rPr>
              <a:t>}</a:t>
            </a:r>
            <a:endParaRPr lang="it-IT" sz="9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Esempio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760434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enum</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a:lnSpc>
                <a:spcPct val="100000"/>
              </a:lnSpc>
              <a:buNone/>
            </a:pPr>
            <a:r>
              <a:rPr lang="it-IT" sz="1000" b="1" dirty="0">
                <a:solidFill>
                  <a:srgbClr val="7F0055"/>
                </a:solidFill>
                <a:latin typeface="Consolas" panose="020B0609020204030204" pitchFamily="49" charset="0"/>
              </a:rPr>
              <a:t>public</a:t>
            </a:r>
            <a:r>
              <a:rPr lang="it-IT" sz="1000" b="1" dirty="0">
                <a:solidFill>
                  <a:srgbClr val="000000"/>
                </a:solidFill>
                <a:latin typeface="Consolas" panose="020B0609020204030204" pitchFamily="49" charset="0"/>
              </a:rPr>
              <a:t> </a:t>
            </a:r>
            <a:r>
              <a:rPr lang="it-IT" sz="1000" b="1" dirty="0" err="1">
                <a:solidFill>
                  <a:srgbClr val="7F0055"/>
                </a:solidFill>
                <a:latin typeface="Consolas" panose="020B0609020204030204" pitchFamily="49" charset="0"/>
              </a:rPr>
              <a:t>enum</a:t>
            </a:r>
            <a:r>
              <a:rPr lang="it-IT" sz="1000" b="1" dirty="0">
                <a:solidFill>
                  <a:srgbClr val="000000"/>
                </a:solidFill>
                <a:latin typeface="Consolas" panose="020B0609020204030204" pitchFamily="49" charset="0"/>
              </a:rPr>
              <a:t> Elemento {</a:t>
            </a:r>
          </a:p>
          <a:p>
            <a:pPr marL="0" indent="0" algn="l">
              <a:lnSpc>
                <a:spcPct val="100000"/>
              </a:lnSpc>
              <a:buNone/>
            </a:pPr>
            <a:r>
              <a:rPr lang="it-IT" sz="1000" b="1" i="1" dirty="0">
                <a:solidFill>
                  <a:srgbClr val="0000C0"/>
                </a:solidFill>
                <a:latin typeface="Consolas" panose="020B0609020204030204" pitchFamily="49" charset="0"/>
              </a:rPr>
              <a:t>	IDROGENO</a:t>
            </a:r>
            <a:r>
              <a:rPr lang="it-IT" sz="1000" b="1" i="1" dirty="0">
                <a:solidFill>
                  <a:srgbClr val="000000"/>
                </a:solidFill>
                <a:latin typeface="Consolas" panose="020B0609020204030204" pitchFamily="49" charset="0"/>
              </a:rPr>
              <a:t>(</a:t>
            </a:r>
            <a:r>
              <a:rPr lang="it-IT" sz="1000" b="1" i="1" dirty="0">
                <a:solidFill>
                  <a:srgbClr val="2A00FF"/>
                </a:solidFill>
                <a:latin typeface="Consolas" panose="020B0609020204030204" pitchFamily="49" charset="0"/>
              </a:rPr>
              <a:t>"H"</a:t>
            </a:r>
            <a:r>
              <a:rPr lang="it-IT" sz="1000" b="1" i="1" dirty="0">
                <a:solidFill>
                  <a:srgbClr val="000000"/>
                </a:solidFill>
                <a:latin typeface="Consolas" panose="020B0609020204030204" pitchFamily="49" charset="0"/>
              </a:rPr>
              <a:t>, 1),</a:t>
            </a:r>
          </a:p>
          <a:p>
            <a:pPr marL="0" indent="0" algn="l">
              <a:lnSpc>
                <a:spcPct val="100000"/>
              </a:lnSpc>
              <a:buNone/>
            </a:pPr>
            <a:r>
              <a:rPr lang="it-IT" sz="1000" b="1" i="1" dirty="0">
                <a:solidFill>
                  <a:srgbClr val="0000C0"/>
                </a:solidFill>
                <a:latin typeface="Consolas" panose="020B0609020204030204" pitchFamily="49" charset="0"/>
              </a:rPr>
              <a:t>	ELIO</a:t>
            </a:r>
            <a:r>
              <a:rPr lang="it-IT" sz="1000" b="1" i="1" dirty="0">
                <a:solidFill>
                  <a:srgbClr val="000000"/>
                </a:solidFill>
                <a:latin typeface="Consolas" panose="020B0609020204030204" pitchFamily="49" charset="0"/>
              </a:rPr>
              <a:t>(</a:t>
            </a:r>
            <a:r>
              <a:rPr lang="it-IT" sz="1000" b="1" i="1" dirty="0">
                <a:solidFill>
                  <a:srgbClr val="2A00FF"/>
                </a:solidFill>
                <a:latin typeface="Consolas" panose="020B0609020204030204" pitchFamily="49" charset="0"/>
              </a:rPr>
              <a:t>"He"</a:t>
            </a:r>
            <a:r>
              <a:rPr lang="it-IT" sz="1000" b="1" i="1" dirty="0">
                <a:solidFill>
                  <a:srgbClr val="000000"/>
                </a:solidFill>
                <a:latin typeface="Consolas" panose="020B0609020204030204" pitchFamily="49" charset="0"/>
              </a:rPr>
              <a:t>, 2),</a:t>
            </a:r>
          </a:p>
          <a:p>
            <a:pPr marL="0" indent="0" algn="l">
              <a:lnSpc>
                <a:spcPct val="100000"/>
              </a:lnSpc>
              <a:buNone/>
            </a:pPr>
            <a:r>
              <a:rPr lang="it-IT" sz="1000" dirty="0">
                <a:solidFill>
                  <a:srgbClr val="3F7F5F"/>
                </a:solidFill>
                <a:latin typeface="Consolas" panose="020B0609020204030204" pitchFamily="49" charset="0"/>
              </a:rPr>
              <a:t>	// ... altri elementi</a:t>
            </a:r>
          </a:p>
          <a:p>
            <a:pPr marL="0" indent="0" algn="l">
              <a:lnSpc>
                <a:spcPct val="100000"/>
              </a:lnSpc>
              <a:buNone/>
            </a:pPr>
            <a:r>
              <a:rPr lang="it-IT" sz="1000" b="1" i="1" dirty="0">
                <a:solidFill>
                  <a:srgbClr val="0000C0"/>
                </a:solidFill>
                <a:latin typeface="Consolas" panose="020B0609020204030204" pitchFamily="49" charset="0"/>
              </a:rPr>
              <a:t>	LITIO</a:t>
            </a:r>
            <a:r>
              <a:rPr lang="it-IT" sz="1000" b="1" i="1" dirty="0">
                <a:solidFill>
                  <a:srgbClr val="000000"/>
                </a:solidFill>
                <a:latin typeface="Consolas" panose="020B0609020204030204" pitchFamily="49" charset="0"/>
              </a:rPr>
              <a:t>(</a:t>
            </a:r>
            <a:r>
              <a:rPr lang="it-IT" sz="1000" b="1" i="1" dirty="0">
                <a:solidFill>
                  <a:srgbClr val="2A00FF"/>
                </a:solidFill>
                <a:latin typeface="Consolas" panose="020B0609020204030204" pitchFamily="49" charset="0"/>
              </a:rPr>
              <a:t>"Li"</a:t>
            </a:r>
            <a:r>
              <a:rPr lang="it-IT" sz="1000" b="1" i="1" dirty="0">
                <a:solidFill>
                  <a:srgbClr val="000000"/>
                </a:solidFill>
                <a:latin typeface="Consolas" panose="020B0609020204030204" pitchFamily="49" charset="0"/>
              </a:rPr>
              <a:t>, 3);</a:t>
            </a:r>
          </a:p>
          <a:p>
            <a:pPr marL="0" indent="0" algn="l">
              <a:lnSpc>
                <a:spcPct val="100000"/>
              </a:lnSpc>
              <a:buNone/>
            </a:pPr>
            <a:r>
              <a:rPr lang="it-IT" sz="1000" b="1" dirty="0">
                <a:solidFill>
                  <a:srgbClr val="7F0055"/>
                </a:solidFill>
                <a:latin typeface="Consolas" panose="020B0609020204030204" pitchFamily="49" charset="0"/>
              </a:rPr>
              <a:t>	private</a:t>
            </a:r>
            <a:r>
              <a:rPr lang="it-IT" sz="1000" b="1" dirty="0">
                <a:solidFill>
                  <a:srgbClr val="000000"/>
                </a:solidFill>
                <a:latin typeface="Consolas" panose="020B0609020204030204" pitchFamily="49" charset="0"/>
              </a:rPr>
              <a:t> </a:t>
            </a:r>
            <a:r>
              <a:rPr lang="it-IT" sz="1000" b="1" dirty="0" err="1">
                <a:solidFill>
                  <a:srgbClr val="7F0055"/>
                </a:solidFill>
                <a:latin typeface="Consolas" panose="020B0609020204030204" pitchFamily="49" charset="0"/>
              </a:rPr>
              <a:t>int</a:t>
            </a:r>
            <a:r>
              <a:rPr lang="it-IT" sz="1000" b="1" dirty="0">
                <a:solidFill>
                  <a:srgbClr val="000000"/>
                </a:solidFill>
                <a:latin typeface="Consolas" panose="020B0609020204030204" pitchFamily="49" charset="0"/>
              </a:rPr>
              <a:t> </a:t>
            </a:r>
            <a:r>
              <a:rPr lang="it-IT" sz="1000" b="1" dirty="0" err="1">
                <a:solidFill>
                  <a:srgbClr val="0000C0"/>
                </a:solidFill>
                <a:latin typeface="Consolas" panose="020B0609020204030204" pitchFamily="49" charset="0"/>
              </a:rPr>
              <a:t>numeroAtomico</a:t>
            </a:r>
            <a:r>
              <a:rPr lang="it-IT" sz="1000" b="1" dirty="0">
                <a:solidFill>
                  <a:srgbClr val="000000"/>
                </a:solidFill>
                <a:latin typeface="Consolas" panose="020B0609020204030204" pitchFamily="49" charset="0"/>
              </a:rPr>
              <a:t>;</a:t>
            </a:r>
          </a:p>
          <a:p>
            <a:pPr marL="0" indent="0" algn="l">
              <a:lnSpc>
                <a:spcPct val="100000"/>
              </a:lnSpc>
              <a:buNone/>
            </a:pPr>
            <a:r>
              <a:rPr lang="it-IT" sz="1000" b="1" dirty="0">
                <a:solidFill>
                  <a:srgbClr val="7F0055"/>
                </a:solidFill>
                <a:latin typeface="Consolas" panose="020B0609020204030204" pitchFamily="49" charset="0"/>
              </a:rPr>
              <a:t>	private</a:t>
            </a:r>
            <a:r>
              <a:rPr lang="it-IT" sz="1000" b="1" dirty="0">
                <a:solidFill>
                  <a:srgbClr val="000000"/>
                </a:solidFill>
                <a:latin typeface="Consolas" panose="020B0609020204030204" pitchFamily="49" charset="0"/>
              </a:rPr>
              <a:t> </a:t>
            </a:r>
            <a:r>
              <a:rPr lang="it-IT" sz="1000" b="1" dirty="0" err="1">
                <a:solidFill>
                  <a:srgbClr val="000000"/>
                </a:solidFill>
                <a:latin typeface="Consolas" panose="020B0609020204030204" pitchFamily="49" charset="0"/>
              </a:rPr>
              <a:t>String</a:t>
            </a:r>
            <a:r>
              <a:rPr lang="it-IT" sz="1000" b="1" dirty="0">
                <a:solidFill>
                  <a:srgbClr val="000000"/>
                </a:solidFill>
                <a:latin typeface="Consolas" panose="020B0609020204030204" pitchFamily="49" charset="0"/>
              </a:rPr>
              <a:t> </a:t>
            </a:r>
            <a:r>
              <a:rPr lang="it-IT" sz="1000" b="1" dirty="0">
                <a:solidFill>
                  <a:srgbClr val="0000C0"/>
                </a:solidFill>
                <a:latin typeface="Consolas" panose="020B0609020204030204" pitchFamily="49" charset="0"/>
              </a:rPr>
              <a:t>simbolo</a:t>
            </a:r>
            <a:r>
              <a:rPr lang="it-IT" sz="1000" b="1" dirty="0">
                <a:solidFill>
                  <a:srgbClr val="000000"/>
                </a:solidFill>
                <a:latin typeface="Consolas" panose="020B0609020204030204" pitchFamily="49" charset="0"/>
              </a:rPr>
              <a:t>;</a:t>
            </a:r>
          </a:p>
          <a:p>
            <a:pPr marL="0" indent="0" algn="l">
              <a:lnSpc>
                <a:spcPct val="100000"/>
              </a:lnSpc>
              <a:buNone/>
            </a:pPr>
            <a:r>
              <a:rPr lang="it-IT" sz="1000" b="1" dirty="0">
                <a:solidFill>
                  <a:srgbClr val="7F0055"/>
                </a:solidFill>
                <a:latin typeface="Consolas" panose="020B0609020204030204" pitchFamily="49" charset="0"/>
              </a:rPr>
              <a:t>	public</a:t>
            </a:r>
            <a:r>
              <a:rPr lang="it-IT" sz="1000" b="1" dirty="0">
                <a:solidFill>
                  <a:srgbClr val="000000"/>
                </a:solidFill>
                <a:latin typeface="Consolas" panose="020B0609020204030204" pitchFamily="49" charset="0"/>
              </a:rPr>
              <a:t> </a:t>
            </a:r>
            <a:r>
              <a:rPr lang="it-IT" sz="1000" b="1" dirty="0" err="1">
                <a:solidFill>
                  <a:srgbClr val="7F0055"/>
                </a:solidFill>
                <a:latin typeface="Consolas" panose="020B0609020204030204" pitchFamily="49" charset="0"/>
              </a:rPr>
              <a:t>int</a:t>
            </a:r>
            <a:r>
              <a:rPr lang="it-IT" sz="1000" b="1" dirty="0">
                <a:solidFill>
                  <a:srgbClr val="000000"/>
                </a:solidFill>
                <a:latin typeface="Consolas" panose="020B0609020204030204" pitchFamily="49" charset="0"/>
              </a:rPr>
              <a:t> </a:t>
            </a:r>
            <a:r>
              <a:rPr lang="it-IT" sz="1000" b="1" dirty="0" err="1">
                <a:solidFill>
                  <a:srgbClr val="000000"/>
                </a:solidFill>
                <a:latin typeface="Consolas" panose="020B0609020204030204" pitchFamily="49" charset="0"/>
              </a:rPr>
              <a:t>getNumeroAtomico</a:t>
            </a:r>
            <a:r>
              <a:rPr lang="it-IT" sz="1000" b="1" dirty="0">
                <a:solidFill>
                  <a:srgbClr val="000000"/>
                </a:solidFill>
                <a:latin typeface="Consolas" panose="020B0609020204030204" pitchFamily="49" charset="0"/>
              </a:rPr>
              <a:t>() {</a:t>
            </a:r>
          </a:p>
          <a:p>
            <a:pPr marL="0" indent="0" algn="l">
              <a:lnSpc>
                <a:spcPct val="100000"/>
              </a:lnSpc>
              <a:buNone/>
            </a:pPr>
            <a:r>
              <a:rPr lang="it-IT" sz="1000" b="1" dirty="0">
                <a:solidFill>
                  <a:srgbClr val="7F0055"/>
                </a:solidFill>
                <a:latin typeface="Consolas" panose="020B0609020204030204" pitchFamily="49" charset="0"/>
              </a:rPr>
              <a:t>		</a:t>
            </a:r>
            <a:r>
              <a:rPr lang="it-IT" sz="1000" b="1" dirty="0" err="1">
                <a:solidFill>
                  <a:srgbClr val="7F0055"/>
                </a:solidFill>
                <a:latin typeface="Consolas" panose="020B0609020204030204" pitchFamily="49" charset="0"/>
              </a:rPr>
              <a:t>return</a:t>
            </a:r>
            <a:r>
              <a:rPr lang="it-IT" sz="1000" b="1" dirty="0">
                <a:solidFill>
                  <a:srgbClr val="000000"/>
                </a:solidFill>
                <a:latin typeface="Consolas" panose="020B0609020204030204" pitchFamily="49" charset="0"/>
              </a:rPr>
              <a:t> </a:t>
            </a:r>
            <a:r>
              <a:rPr lang="it-IT" sz="1000" b="1" dirty="0" err="1">
                <a:solidFill>
                  <a:srgbClr val="0000C0"/>
                </a:solidFill>
                <a:latin typeface="Consolas" panose="020B0609020204030204" pitchFamily="49" charset="0"/>
              </a:rPr>
              <a:t>numeroAtomico</a:t>
            </a:r>
            <a:r>
              <a:rPr lang="it-IT" sz="1000" b="1" dirty="0">
                <a:solidFill>
                  <a:srgbClr val="000000"/>
                </a:solidFill>
                <a:latin typeface="Consolas" panose="020B0609020204030204" pitchFamily="49" charset="0"/>
              </a:rPr>
              <a:t>;</a:t>
            </a:r>
          </a:p>
          <a:p>
            <a:pPr marL="0" indent="0" algn="l">
              <a:lnSpc>
                <a:spcPct val="100000"/>
              </a:lnSpc>
              <a:buNone/>
            </a:pPr>
            <a:r>
              <a:rPr lang="it-IT" sz="1000" dirty="0">
                <a:solidFill>
                  <a:srgbClr val="000000"/>
                </a:solidFill>
                <a:latin typeface="Consolas" panose="020B0609020204030204" pitchFamily="49" charset="0"/>
              </a:rPr>
              <a:t>	}</a:t>
            </a:r>
          </a:p>
          <a:p>
            <a:pPr marL="0" indent="0" algn="l">
              <a:lnSpc>
                <a:spcPct val="100000"/>
              </a:lnSpc>
              <a:buNone/>
            </a:pPr>
            <a:r>
              <a:rPr lang="it-IT" sz="1000" b="1" dirty="0">
                <a:solidFill>
                  <a:srgbClr val="7F0055"/>
                </a:solidFill>
                <a:latin typeface="Consolas" panose="020B0609020204030204" pitchFamily="49" charset="0"/>
              </a:rPr>
              <a:t>	public</a:t>
            </a:r>
            <a:r>
              <a:rPr lang="it-IT" sz="1000" b="1" dirty="0">
                <a:solidFill>
                  <a:srgbClr val="000000"/>
                </a:solidFill>
                <a:latin typeface="Consolas" panose="020B0609020204030204" pitchFamily="49" charset="0"/>
              </a:rPr>
              <a:t> </a:t>
            </a:r>
            <a:r>
              <a:rPr lang="it-IT" sz="1000" b="1" dirty="0" err="1">
                <a:solidFill>
                  <a:srgbClr val="000000"/>
                </a:solidFill>
                <a:latin typeface="Consolas" panose="020B0609020204030204" pitchFamily="49" charset="0"/>
              </a:rPr>
              <a:t>String</a:t>
            </a:r>
            <a:r>
              <a:rPr lang="it-IT" sz="1000" b="1" dirty="0">
                <a:solidFill>
                  <a:srgbClr val="000000"/>
                </a:solidFill>
                <a:latin typeface="Consolas" panose="020B0609020204030204" pitchFamily="49" charset="0"/>
              </a:rPr>
              <a:t> </a:t>
            </a:r>
            <a:r>
              <a:rPr lang="it-IT" sz="1000" b="1" dirty="0" err="1">
                <a:solidFill>
                  <a:srgbClr val="000000"/>
                </a:solidFill>
                <a:latin typeface="Consolas" panose="020B0609020204030204" pitchFamily="49" charset="0"/>
              </a:rPr>
              <a:t>getSimbolo</a:t>
            </a:r>
            <a:r>
              <a:rPr lang="it-IT" sz="1000" b="1" dirty="0">
                <a:solidFill>
                  <a:srgbClr val="000000"/>
                </a:solidFill>
                <a:latin typeface="Consolas" panose="020B0609020204030204" pitchFamily="49" charset="0"/>
              </a:rPr>
              <a:t>() {</a:t>
            </a:r>
          </a:p>
          <a:p>
            <a:pPr marL="0" indent="0" algn="l">
              <a:lnSpc>
                <a:spcPct val="100000"/>
              </a:lnSpc>
              <a:buNone/>
            </a:pPr>
            <a:r>
              <a:rPr lang="it-IT" sz="1000" b="1" dirty="0">
                <a:solidFill>
                  <a:srgbClr val="7F0055"/>
                </a:solidFill>
                <a:latin typeface="Consolas" panose="020B0609020204030204" pitchFamily="49" charset="0"/>
              </a:rPr>
              <a:t>		</a:t>
            </a:r>
            <a:r>
              <a:rPr lang="it-IT" sz="1000" b="1" dirty="0" err="1">
                <a:solidFill>
                  <a:srgbClr val="7F0055"/>
                </a:solidFill>
                <a:latin typeface="Consolas" panose="020B0609020204030204" pitchFamily="49" charset="0"/>
              </a:rPr>
              <a:t>return</a:t>
            </a:r>
            <a:r>
              <a:rPr lang="it-IT" sz="1000" b="1" dirty="0">
                <a:solidFill>
                  <a:srgbClr val="000000"/>
                </a:solidFill>
                <a:latin typeface="Consolas" panose="020B0609020204030204" pitchFamily="49" charset="0"/>
              </a:rPr>
              <a:t> </a:t>
            </a:r>
            <a:r>
              <a:rPr lang="it-IT" sz="1000" b="1" dirty="0">
                <a:solidFill>
                  <a:srgbClr val="0000C0"/>
                </a:solidFill>
                <a:latin typeface="Consolas" panose="020B0609020204030204" pitchFamily="49" charset="0"/>
              </a:rPr>
              <a:t>simbolo</a:t>
            </a:r>
            <a:r>
              <a:rPr lang="it-IT" sz="1000" b="1" dirty="0">
                <a:solidFill>
                  <a:srgbClr val="000000"/>
                </a:solidFill>
                <a:latin typeface="Consolas" panose="020B0609020204030204" pitchFamily="49" charset="0"/>
              </a:rPr>
              <a:t>;</a:t>
            </a:r>
          </a:p>
          <a:p>
            <a:pPr marL="0" indent="0" algn="l">
              <a:lnSpc>
                <a:spcPct val="100000"/>
              </a:lnSpc>
              <a:buNone/>
            </a:pPr>
            <a:r>
              <a:rPr lang="it-IT" sz="1000" dirty="0">
                <a:solidFill>
                  <a:srgbClr val="000000"/>
                </a:solidFill>
                <a:latin typeface="Consolas" panose="020B0609020204030204" pitchFamily="49" charset="0"/>
              </a:rPr>
              <a:t>	}</a:t>
            </a:r>
          </a:p>
          <a:p>
            <a:pPr marL="0" indent="0" algn="l">
              <a:lnSpc>
                <a:spcPct val="100000"/>
              </a:lnSpc>
              <a:buNone/>
            </a:pPr>
            <a:r>
              <a:rPr lang="it-IT" sz="1000" b="1" dirty="0">
                <a:solidFill>
                  <a:srgbClr val="7F0055"/>
                </a:solidFill>
                <a:latin typeface="Consolas" panose="020B0609020204030204" pitchFamily="49" charset="0"/>
              </a:rPr>
              <a:t>	private</a:t>
            </a:r>
            <a:r>
              <a:rPr lang="it-IT" sz="1000" b="1" dirty="0">
                <a:solidFill>
                  <a:srgbClr val="000000"/>
                </a:solidFill>
                <a:latin typeface="Consolas" panose="020B0609020204030204" pitchFamily="49" charset="0"/>
              </a:rPr>
              <a:t> Elemento(</a:t>
            </a:r>
            <a:r>
              <a:rPr lang="it-IT" sz="1000" b="1" dirty="0" err="1">
                <a:solidFill>
                  <a:srgbClr val="000000"/>
                </a:solidFill>
                <a:latin typeface="Consolas" panose="020B0609020204030204" pitchFamily="49" charset="0"/>
              </a:rPr>
              <a:t>String</a:t>
            </a:r>
            <a:r>
              <a:rPr lang="it-IT" sz="1000" b="1" dirty="0">
                <a:solidFill>
                  <a:srgbClr val="000000"/>
                </a:solidFill>
                <a:latin typeface="Consolas" panose="020B0609020204030204" pitchFamily="49" charset="0"/>
              </a:rPr>
              <a:t> </a:t>
            </a:r>
            <a:r>
              <a:rPr lang="it-IT" sz="1000" b="1" dirty="0">
                <a:solidFill>
                  <a:srgbClr val="6A3E3E"/>
                </a:solidFill>
                <a:latin typeface="Consolas" panose="020B0609020204030204" pitchFamily="49" charset="0"/>
              </a:rPr>
              <a:t>simbolo</a:t>
            </a:r>
            <a:r>
              <a:rPr lang="it-IT" sz="1000" b="1" dirty="0">
                <a:solidFill>
                  <a:srgbClr val="000000"/>
                </a:solidFill>
                <a:latin typeface="Consolas" panose="020B0609020204030204" pitchFamily="49" charset="0"/>
              </a:rPr>
              <a:t>, </a:t>
            </a:r>
            <a:r>
              <a:rPr lang="it-IT" sz="1000" b="1" dirty="0" err="1">
                <a:solidFill>
                  <a:srgbClr val="7F0055"/>
                </a:solidFill>
                <a:latin typeface="Consolas" panose="020B0609020204030204" pitchFamily="49" charset="0"/>
              </a:rPr>
              <a:t>int</a:t>
            </a:r>
            <a:r>
              <a:rPr lang="it-IT" sz="1000" b="1" dirty="0">
                <a:solidFill>
                  <a:srgbClr val="000000"/>
                </a:solidFill>
                <a:latin typeface="Consolas" panose="020B0609020204030204" pitchFamily="49" charset="0"/>
              </a:rPr>
              <a:t> </a:t>
            </a:r>
            <a:r>
              <a:rPr lang="it-IT" sz="1000" b="1" dirty="0" err="1">
                <a:solidFill>
                  <a:srgbClr val="6A3E3E"/>
                </a:solidFill>
                <a:latin typeface="Consolas" panose="020B0609020204030204" pitchFamily="49" charset="0"/>
              </a:rPr>
              <a:t>numeroAtomico</a:t>
            </a:r>
            <a:r>
              <a:rPr lang="it-IT" sz="1000" b="1" dirty="0">
                <a:solidFill>
                  <a:srgbClr val="000000"/>
                </a:solidFill>
                <a:latin typeface="Consolas" panose="020B0609020204030204" pitchFamily="49" charset="0"/>
              </a:rPr>
              <a:t>) {</a:t>
            </a:r>
          </a:p>
          <a:p>
            <a:pPr marL="0" indent="0" algn="l">
              <a:lnSpc>
                <a:spcPct val="100000"/>
              </a:lnSpc>
              <a:buNone/>
            </a:pPr>
            <a:r>
              <a:rPr lang="it-IT" sz="1000" b="1" dirty="0">
                <a:solidFill>
                  <a:srgbClr val="7F0055"/>
                </a:solidFill>
                <a:latin typeface="Consolas" panose="020B0609020204030204" pitchFamily="49" charset="0"/>
              </a:rPr>
              <a:t>		</a:t>
            </a:r>
            <a:r>
              <a:rPr lang="it-IT" sz="1000" b="1" dirty="0" err="1">
                <a:solidFill>
                  <a:srgbClr val="7F0055"/>
                </a:solidFill>
                <a:latin typeface="Consolas" panose="020B0609020204030204" pitchFamily="49" charset="0"/>
              </a:rPr>
              <a:t>this</a:t>
            </a:r>
            <a:r>
              <a:rPr lang="it-IT" sz="1000" b="1" dirty="0" err="1">
                <a:solidFill>
                  <a:srgbClr val="000000"/>
                </a:solidFill>
                <a:latin typeface="Consolas" panose="020B0609020204030204" pitchFamily="49" charset="0"/>
              </a:rPr>
              <a:t>.</a:t>
            </a:r>
            <a:r>
              <a:rPr lang="it-IT" sz="1000" b="1" dirty="0" err="1">
                <a:solidFill>
                  <a:srgbClr val="0000C0"/>
                </a:solidFill>
                <a:latin typeface="Consolas" panose="020B0609020204030204" pitchFamily="49" charset="0"/>
              </a:rPr>
              <a:t>simbolo</a:t>
            </a:r>
            <a:r>
              <a:rPr lang="it-IT" sz="1000" b="1" dirty="0">
                <a:solidFill>
                  <a:srgbClr val="000000"/>
                </a:solidFill>
                <a:latin typeface="Consolas" panose="020B0609020204030204" pitchFamily="49" charset="0"/>
              </a:rPr>
              <a:t> = </a:t>
            </a:r>
            <a:r>
              <a:rPr lang="it-IT" sz="1000" b="1" dirty="0">
                <a:solidFill>
                  <a:srgbClr val="6A3E3E"/>
                </a:solidFill>
                <a:latin typeface="Consolas" panose="020B0609020204030204" pitchFamily="49" charset="0"/>
              </a:rPr>
              <a:t>simbolo</a:t>
            </a:r>
            <a:r>
              <a:rPr lang="it-IT" sz="1000" b="1" dirty="0">
                <a:solidFill>
                  <a:srgbClr val="000000"/>
                </a:solidFill>
                <a:latin typeface="Consolas" panose="020B0609020204030204" pitchFamily="49" charset="0"/>
              </a:rPr>
              <a:t>;</a:t>
            </a:r>
          </a:p>
          <a:p>
            <a:pPr marL="0" indent="0" algn="l">
              <a:lnSpc>
                <a:spcPct val="100000"/>
              </a:lnSpc>
              <a:buNone/>
            </a:pPr>
            <a:r>
              <a:rPr lang="it-IT" sz="1000" b="1" dirty="0">
                <a:solidFill>
                  <a:srgbClr val="7F0055"/>
                </a:solidFill>
                <a:latin typeface="Consolas" panose="020B0609020204030204" pitchFamily="49" charset="0"/>
              </a:rPr>
              <a:t>		</a:t>
            </a:r>
            <a:r>
              <a:rPr lang="it-IT" sz="1000" b="1" dirty="0" err="1">
                <a:solidFill>
                  <a:srgbClr val="7F0055"/>
                </a:solidFill>
                <a:latin typeface="Consolas" panose="020B0609020204030204" pitchFamily="49" charset="0"/>
              </a:rPr>
              <a:t>this</a:t>
            </a:r>
            <a:r>
              <a:rPr lang="it-IT" sz="1000" b="1" dirty="0" err="1">
                <a:solidFill>
                  <a:srgbClr val="000000"/>
                </a:solidFill>
                <a:latin typeface="Consolas" panose="020B0609020204030204" pitchFamily="49" charset="0"/>
              </a:rPr>
              <a:t>.</a:t>
            </a:r>
            <a:r>
              <a:rPr lang="it-IT" sz="1000" b="1" dirty="0" err="1">
                <a:solidFill>
                  <a:srgbClr val="0000C0"/>
                </a:solidFill>
                <a:latin typeface="Consolas" panose="020B0609020204030204" pitchFamily="49" charset="0"/>
              </a:rPr>
              <a:t>numeroAtomico</a:t>
            </a:r>
            <a:r>
              <a:rPr lang="it-IT" sz="1000" b="1" dirty="0">
                <a:solidFill>
                  <a:srgbClr val="000000"/>
                </a:solidFill>
                <a:latin typeface="Consolas" panose="020B0609020204030204" pitchFamily="49" charset="0"/>
              </a:rPr>
              <a:t> = </a:t>
            </a:r>
            <a:r>
              <a:rPr lang="it-IT" sz="1000" b="1" dirty="0" err="1">
                <a:solidFill>
                  <a:srgbClr val="6A3E3E"/>
                </a:solidFill>
                <a:latin typeface="Consolas" panose="020B0609020204030204" pitchFamily="49" charset="0"/>
              </a:rPr>
              <a:t>numeroAtomico</a:t>
            </a:r>
            <a:r>
              <a:rPr lang="it-IT" sz="1000" b="1" dirty="0">
                <a:solidFill>
                  <a:srgbClr val="000000"/>
                </a:solidFill>
                <a:latin typeface="Consolas" panose="020B0609020204030204" pitchFamily="49" charset="0"/>
              </a:rPr>
              <a:t>;</a:t>
            </a:r>
          </a:p>
          <a:p>
            <a:pPr marL="0" indent="0" algn="l">
              <a:lnSpc>
                <a:spcPct val="100000"/>
              </a:lnSpc>
              <a:buNone/>
            </a:pPr>
            <a:r>
              <a:rPr lang="it-IT" sz="1000" dirty="0">
                <a:solidFill>
                  <a:srgbClr val="000000"/>
                </a:solidFill>
                <a:latin typeface="Consolas" panose="020B0609020204030204" pitchFamily="49" charset="0"/>
              </a:rPr>
              <a:t>	}</a:t>
            </a:r>
          </a:p>
          <a:p>
            <a:pPr marL="0" indent="0" algn="l">
              <a:lnSpc>
                <a:spcPct val="100000"/>
              </a:lnSpc>
              <a:buNone/>
            </a:pPr>
            <a:r>
              <a:rPr lang="it-IT" sz="1000" dirty="0">
                <a:solidFill>
                  <a:srgbClr val="000000"/>
                </a:solidFill>
                <a:latin typeface="Consolas" panose="020B0609020204030204" pitchFamily="49" charset="0"/>
              </a:rPr>
              <a:t>}</a:t>
            </a:r>
            <a:endParaRPr lang="it-IT" sz="10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Esempio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841965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15</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err="1">
                <a:latin typeface="Arial" panose="020B0604020202020204" pitchFamily="34" charset="0"/>
                <a:ea typeface="Times New Roman" panose="02020603050405020304" pitchFamily="18" charset="0"/>
              </a:rPr>
              <a:t>enum</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Trasformiamo l’esercizio 12 in un referendum tra la Monarchia e la Repubblica.</a:t>
            </a:r>
          </a:p>
          <a:p>
            <a:pPr marL="0" indent="0">
              <a:buNone/>
            </a:pPr>
            <a:r>
              <a:rPr lang="it-IT" sz="1400" dirty="0"/>
              <a:t>Creiamo una classe </a:t>
            </a:r>
            <a:r>
              <a:rPr lang="it-IT" sz="1400" dirty="0" err="1"/>
              <a:t>enum</a:t>
            </a:r>
            <a:r>
              <a:rPr lang="it-IT" sz="1400" dirty="0"/>
              <a:t> </a:t>
            </a:r>
            <a:r>
              <a:rPr lang="it-IT" sz="1400" dirty="0">
                <a:solidFill>
                  <a:srgbClr val="000000"/>
                </a:solidFill>
                <a:latin typeface="Consolas" panose="020B0609020204030204" pitchFamily="49" charset="0"/>
              </a:rPr>
              <a:t>Opzione {MONARCHIA, REPUBBLICA;}</a:t>
            </a:r>
          </a:p>
          <a:p>
            <a:pPr marL="0" indent="0">
              <a:buNone/>
            </a:pPr>
            <a:r>
              <a:rPr lang="it-IT" sz="1400" dirty="0"/>
              <a:t>La votazione tramite il metodo </a:t>
            </a:r>
            <a:r>
              <a:rPr lang="it-IT" sz="1400" dirty="0">
                <a:solidFill>
                  <a:srgbClr val="000000"/>
                </a:solidFill>
                <a:latin typeface="Consolas" panose="020B0609020204030204" pitchFamily="49" charset="0"/>
              </a:rPr>
              <a:t>vota(Opzione scelta) </a:t>
            </a:r>
            <a:r>
              <a:rPr lang="it-IT" sz="1400" dirty="0"/>
              <a:t>questa volta restituirà un oggetto di tipo </a:t>
            </a:r>
            <a:r>
              <a:rPr lang="it-IT" sz="1400" dirty="0" err="1"/>
              <a:t>SchedaElettorale</a:t>
            </a:r>
            <a:r>
              <a:rPr lang="it-IT" sz="1400" dirty="0"/>
              <a:t> in cui conserveremo il voto </a:t>
            </a:r>
            <a:r>
              <a:rPr lang="it-IT" sz="1200" dirty="0"/>
              <a:t>(</a:t>
            </a:r>
            <a:r>
              <a:rPr lang="it-IT" sz="1400" dirty="0">
                <a:solidFill>
                  <a:srgbClr val="000000"/>
                </a:solidFill>
                <a:latin typeface="Consolas" panose="020B0609020204030204" pitchFamily="49" charset="0"/>
              </a:rPr>
              <a:t>Opzione scelta</a:t>
            </a:r>
            <a:r>
              <a:rPr lang="it-IT" sz="1200" dirty="0"/>
              <a:t>) </a:t>
            </a:r>
            <a:r>
              <a:rPr lang="it-IT" sz="1400" dirty="0"/>
              <a:t>di ciascun elettore</a:t>
            </a:r>
          </a:p>
          <a:p>
            <a:pPr marL="0" indent="0">
              <a:buNone/>
            </a:pPr>
            <a:r>
              <a:rPr lang="it-IT" sz="1400" dirty="0"/>
              <a:t>Raccogliamo le schede elettorali in una </a:t>
            </a:r>
            <a:r>
              <a:rPr lang="it-IT" sz="1400" dirty="0" err="1">
                <a:solidFill>
                  <a:srgbClr val="000000"/>
                </a:solidFill>
                <a:latin typeface="Consolas" panose="020B0609020204030204" pitchFamily="49" charset="0"/>
              </a:rPr>
              <a:t>ArrayList</a:t>
            </a:r>
            <a:r>
              <a:rPr lang="it-IT" sz="1400" dirty="0">
                <a:solidFill>
                  <a:srgbClr val="000000"/>
                </a:solidFill>
                <a:latin typeface="Consolas" panose="020B0609020204030204" pitchFamily="49" charset="0"/>
              </a:rPr>
              <a:t>&lt;</a:t>
            </a:r>
            <a:r>
              <a:rPr lang="it-IT" sz="1400" dirty="0" err="1">
                <a:solidFill>
                  <a:srgbClr val="000000"/>
                </a:solidFill>
                <a:latin typeface="Consolas" panose="020B0609020204030204" pitchFamily="49" charset="0"/>
              </a:rPr>
              <a:t>SchedaElettorale</a:t>
            </a:r>
            <a:r>
              <a:rPr lang="it-IT" sz="1400" dirty="0">
                <a:solidFill>
                  <a:srgbClr val="000000"/>
                </a:solidFill>
                <a:latin typeface="Consolas" panose="020B0609020204030204" pitchFamily="49" charset="0"/>
              </a:rPr>
              <a:t>&gt;</a:t>
            </a:r>
          </a:p>
          <a:p>
            <a:pPr marL="0" indent="0">
              <a:buNone/>
            </a:pPr>
            <a:r>
              <a:rPr lang="it-IT" sz="1400" dirty="0"/>
              <a:t>Alla fine della votazione procediamo con lo spoglio</a:t>
            </a:r>
          </a:p>
          <a:p>
            <a:pPr marL="0" indent="0">
              <a:buNone/>
            </a:pPr>
            <a:r>
              <a:rPr lang="it-IT" sz="1400" dirty="0"/>
              <a:t>Un esempio di output a video:</a:t>
            </a:r>
          </a:p>
          <a:p>
            <a:pPr marL="0" indent="0" algn="l">
              <a:lnSpc>
                <a:spcPct val="100000"/>
              </a:lnSpc>
              <a:buNone/>
            </a:pPr>
            <a:r>
              <a:rPr lang="it-IT" sz="1100" dirty="0">
                <a:solidFill>
                  <a:srgbClr val="000000"/>
                </a:solidFill>
                <a:latin typeface="Consolas" panose="020B0609020204030204" pitchFamily="49" charset="0"/>
              </a:rPr>
              <a:t>Referendum: 'Vuoi la Monarchia o la Repubblica?' </a:t>
            </a:r>
          </a:p>
          <a:p>
            <a:pPr marL="0" indent="0" algn="l">
              <a:lnSpc>
                <a:spcPct val="100000"/>
              </a:lnSpc>
              <a:buNone/>
            </a:pPr>
            <a:r>
              <a:rPr lang="it-IT" sz="1100" dirty="0">
                <a:solidFill>
                  <a:srgbClr val="000000"/>
                </a:solidFill>
                <a:latin typeface="Consolas" panose="020B0609020204030204" pitchFamily="49" charset="0"/>
              </a:rPr>
              <a:t>Spoglio:</a:t>
            </a:r>
          </a:p>
          <a:p>
            <a:pPr marL="0" indent="0" algn="l">
              <a:lnSpc>
                <a:spcPct val="100000"/>
              </a:lnSpc>
              <a:buNone/>
            </a:pPr>
            <a:r>
              <a:rPr lang="it-IT" sz="1100" dirty="0">
                <a:solidFill>
                  <a:srgbClr val="000000"/>
                </a:solidFill>
                <a:latin typeface="Consolas" panose="020B0609020204030204" pitchFamily="49" charset="0"/>
              </a:rPr>
              <a:t>REPUBBLICA</a:t>
            </a:r>
          </a:p>
          <a:p>
            <a:pPr marL="0" indent="0" algn="l">
              <a:lnSpc>
                <a:spcPct val="100000"/>
              </a:lnSpc>
              <a:buNone/>
            </a:pPr>
            <a:r>
              <a:rPr lang="it-IT" sz="1100" dirty="0">
                <a:solidFill>
                  <a:srgbClr val="000000"/>
                </a:solidFill>
                <a:latin typeface="Consolas" panose="020B0609020204030204" pitchFamily="49" charset="0"/>
              </a:rPr>
              <a:t>MONARCHIA</a:t>
            </a:r>
          </a:p>
          <a:p>
            <a:pPr marL="0" indent="0" algn="l">
              <a:lnSpc>
                <a:spcPct val="100000"/>
              </a:lnSpc>
              <a:buNone/>
            </a:pPr>
            <a:r>
              <a:rPr lang="it-IT" sz="1100" dirty="0">
                <a:solidFill>
                  <a:srgbClr val="000000"/>
                </a:solidFill>
                <a:latin typeface="Consolas" panose="020B0609020204030204" pitchFamily="49" charset="0"/>
              </a:rPr>
              <a:t>MONARCHIA</a:t>
            </a:r>
          </a:p>
          <a:p>
            <a:pPr marL="0" indent="0" algn="l">
              <a:lnSpc>
                <a:spcPct val="100000"/>
              </a:lnSpc>
              <a:buNone/>
            </a:pPr>
            <a:r>
              <a:rPr lang="it-IT" sz="1100" dirty="0">
                <a:solidFill>
                  <a:srgbClr val="000000"/>
                </a:solidFill>
                <a:latin typeface="Consolas" panose="020B0609020204030204" pitchFamily="49" charset="0"/>
              </a:rPr>
              <a:t>Numero totale elettori:8</a:t>
            </a:r>
          </a:p>
          <a:p>
            <a:pPr marL="0" indent="0" algn="l">
              <a:lnSpc>
                <a:spcPct val="100000"/>
              </a:lnSpc>
              <a:buNone/>
            </a:pPr>
            <a:r>
              <a:rPr lang="it-IT" sz="1100" dirty="0">
                <a:solidFill>
                  <a:srgbClr val="000000"/>
                </a:solidFill>
                <a:latin typeface="Consolas" panose="020B0609020204030204" pitchFamily="49" charset="0"/>
              </a:rPr>
              <a:t>Numero votanti:3</a:t>
            </a:r>
          </a:p>
          <a:p>
            <a:pPr marL="0" indent="0" algn="l">
              <a:lnSpc>
                <a:spcPct val="100000"/>
              </a:lnSpc>
              <a:buNone/>
            </a:pPr>
            <a:r>
              <a:rPr lang="it-IT" sz="1100" dirty="0">
                <a:solidFill>
                  <a:srgbClr val="000000"/>
                </a:solidFill>
                <a:latin typeface="Consolas" panose="020B0609020204030204" pitchFamily="49" charset="0"/>
              </a:rPr>
              <a:t>Nina ha votato!</a:t>
            </a:r>
            <a:endParaRPr lang="it-IT" sz="105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160339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7" name="CasellaDiTesto 6"/>
          <p:cNvSpPr txBox="1"/>
          <p:nvPr/>
        </p:nvSpPr>
        <p:spPr>
          <a:xfrm flipH="1">
            <a:off x="374650" y="1312911"/>
            <a:ext cx="8204574" cy="2647904"/>
          </a:xfrm>
          <a:prstGeom prst="rect">
            <a:avLst/>
          </a:prstGeom>
          <a:noFill/>
        </p:spPr>
        <p:txBody>
          <a:bodyPr wrap="square" rtlCol="0">
            <a:spAutoFit/>
          </a:bodyPr>
          <a:lstStyle/>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Interprete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Non produce un eseguibile.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Interprete e sorgente sempre necessari </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Maggiore portabilità</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Prestazioni inferiori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Modello di esecuzione a interpretazione</a:t>
            </a:r>
          </a:p>
        </p:txBody>
      </p:sp>
    </p:spTree>
    <p:extLst>
      <p:ext uri="{BB962C8B-B14F-4D97-AF65-F5344CB8AC3E}">
        <p14:creationId xmlns:p14="http://schemas.microsoft.com/office/powerpoint/2010/main" val="8169546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Ereditarietà, polimorfismo e incapsulamento </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50000"/>
              </a:lnSpc>
              <a:buNone/>
            </a:pPr>
            <a:r>
              <a:rPr lang="it-IT" sz="1800" dirty="0"/>
              <a:t>Si individuano solitamente nello stile Object </a:t>
            </a:r>
            <a:r>
              <a:rPr lang="it-IT" sz="1800" dirty="0" err="1"/>
              <a:t>Oriented</a:t>
            </a:r>
            <a:r>
              <a:rPr lang="it-IT" sz="1800" dirty="0"/>
              <a:t> elementi caratterizzanti:</a:t>
            </a:r>
          </a:p>
          <a:p>
            <a:pPr algn="l" fontAlgn="base">
              <a:lnSpc>
                <a:spcPct val="150000"/>
              </a:lnSpc>
              <a:buFont typeface="Arial" panose="020B0604020202020204" pitchFamily="34" charset="0"/>
              <a:buChar char="•"/>
            </a:pPr>
            <a:r>
              <a:rPr lang="it-IT" sz="1800" dirty="0"/>
              <a:t>Astrazione</a:t>
            </a:r>
          </a:p>
          <a:p>
            <a:pPr algn="l" fontAlgn="base">
              <a:lnSpc>
                <a:spcPct val="150000"/>
              </a:lnSpc>
              <a:buFont typeface="Arial" panose="020B0604020202020204" pitchFamily="34" charset="0"/>
              <a:buChar char="•"/>
            </a:pPr>
            <a:r>
              <a:rPr lang="it-IT" sz="1800" dirty="0"/>
              <a:t>Incapsulamento</a:t>
            </a:r>
          </a:p>
          <a:p>
            <a:pPr algn="l" fontAlgn="base">
              <a:lnSpc>
                <a:spcPct val="150000"/>
              </a:lnSpc>
              <a:buFont typeface="Arial" panose="020B0604020202020204" pitchFamily="34" charset="0"/>
              <a:buChar char="•"/>
            </a:pPr>
            <a:r>
              <a:rPr lang="it-IT" sz="1800" dirty="0"/>
              <a:t>Ereditarietà</a:t>
            </a:r>
          </a:p>
          <a:p>
            <a:pPr algn="l" fontAlgn="base">
              <a:lnSpc>
                <a:spcPct val="150000"/>
              </a:lnSpc>
              <a:buFont typeface="Arial" panose="020B0604020202020204" pitchFamily="34" charset="0"/>
              <a:buChar char="•"/>
            </a:pPr>
            <a:r>
              <a:rPr lang="it-IT" sz="1800" dirty="0"/>
              <a:t>Polimorfismo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Caratteristiche</a:t>
            </a:r>
          </a:p>
        </p:txBody>
      </p:sp>
    </p:spTree>
    <p:extLst>
      <p:ext uri="{BB962C8B-B14F-4D97-AF65-F5344CB8AC3E}">
        <p14:creationId xmlns:p14="http://schemas.microsoft.com/office/powerpoint/2010/main" val="5137403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Astrazione </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50000"/>
              </a:lnSpc>
              <a:buNone/>
            </a:pPr>
            <a:r>
              <a:rPr lang="it-IT" sz="1800" dirty="0"/>
              <a:t>L’astrazione ci consente di evidenziare le caratteristiche fondamentali di un oggetto e di classificarlo simile ad altri dello stesso tipo e distinto da tutti gli altri tipi e quindi ci consente di </a:t>
            </a:r>
            <a:r>
              <a:rPr lang="it-IT" sz="1800" b="1" dirty="0"/>
              <a:t>tracciare confini concettuali </a:t>
            </a:r>
            <a:r>
              <a:rPr lang="it-IT" sz="1800" dirty="0"/>
              <a:t>ben definiti per descriverlo all’interno di un certo </a:t>
            </a:r>
            <a:r>
              <a:rPr lang="it-IT" sz="1800" b="1" dirty="0"/>
              <a:t>contesto di osservazione</a:t>
            </a:r>
            <a:r>
              <a:rPr lang="it-IT" sz="1800" dirty="0"/>
              <a:t> che ci interessa.</a:t>
            </a:r>
          </a:p>
          <a:p>
            <a:pPr marL="0" indent="0" algn="l" fontAlgn="base">
              <a:lnSpc>
                <a:spcPct val="150000"/>
              </a:lnSpc>
              <a:buNone/>
            </a:pPr>
            <a:r>
              <a:rPr lang="it-IT" sz="1800" dirty="0"/>
              <a:t>Nell’esercizio dell’area del rettangolo a noi non interessa se il rettangolo abbia un colore o se il suo perimetro sia tratteggiato, perciò non ci servirà inserire un attributo colore ad esempio.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Cos’è</a:t>
            </a:r>
          </a:p>
        </p:txBody>
      </p:sp>
    </p:spTree>
    <p:extLst>
      <p:ext uri="{BB962C8B-B14F-4D97-AF65-F5344CB8AC3E}">
        <p14:creationId xmlns:p14="http://schemas.microsoft.com/office/powerpoint/2010/main" val="6188256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Incapsulamento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Mentre l’astrazione focalizza l’attenzione sul comportamento e le caratteristiche osservabili di un oggetto, l’incapsulamento si concentra sull’implementazione che riesce a riprodurre queste caratteristiche.</a:t>
            </a:r>
          </a:p>
          <a:p>
            <a:pPr marL="0" indent="0" algn="l" fontAlgn="base">
              <a:lnSpc>
                <a:spcPct val="100000"/>
              </a:lnSpc>
              <a:buNone/>
            </a:pPr>
            <a:r>
              <a:rPr lang="it-IT" sz="1800" dirty="0"/>
              <a:t>L’idea di base dell’incapsulamento è quella di controllare e proteggere l’accesso di alcuni attributi o metodi di una classe tramite la keyword ‘private’.</a:t>
            </a:r>
          </a:p>
          <a:p>
            <a:pPr marL="0" indent="0" algn="l" fontAlgn="base">
              <a:lnSpc>
                <a:spcPct val="100000"/>
              </a:lnSpc>
              <a:buNone/>
            </a:pPr>
            <a:r>
              <a:rPr lang="it-IT" sz="1800" dirty="0"/>
              <a:t>Tramite l’incapsulamento nascondiamo tutte le informazioni private di un oggetto (Information </a:t>
            </a:r>
            <a:r>
              <a:rPr lang="it-IT" sz="1800" dirty="0" err="1"/>
              <a:t>Hiding</a:t>
            </a:r>
            <a:r>
              <a:rPr lang="it-IT" sz="1800" dirty="0"/>
              <a:t>) che </a:t>
            </a:r>
            <a:r>
              <a:rPr lang="it-IT" sz="1800" b="1" dirty="0"/>
              <a:t>non contribuiscono </a:t>
            </a:r>
            <a:r>
              <a:rPr lang="it-IT" sz="1800" dirty="0"/>
              <a:t>a definire quelle che sono le sue caratteristiche essenziali nell’interazione con le altre entità del sistema in esame.</a:t>
            </a:r>
          </a:p>
          <a:p>
            <a:pPr marL="0" indent="0" algn="l" fontAlgn="base">
              <a:lnSpc>
                <a:spcPct val="100000"/>
              </a:lnSpc>
              <a:buNone/>
            </a:pPr>
            <a:r>
              <a:rPr lang="it-IT" sz="1800" dirty="0"/>
              <a:t>L’incapsulamento serve a separare l’interfaccia costruita per un certo tipo di astrazione e la sua attuazione.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Cos’è</a:t>
            </a:r>
          </a:p>
        </p:txBody>
      </p:sp>
    </p:spTree>
    <p:extLst>
      <p:ext uri="{BB962C8B-B14F-4D97-AF65-F5344CB8AC3E}">
        <p14:creationId xmlns:p14="http://schemas.microsoft.com/office/powerpoint/2010/main" val="11949437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Incapsulamento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50000"/>
              </a:lnSpc>
              <a:buNone/>
            </a:pPr>
            <a:r>
              <a:rPr lang="it-IT" sz="1800" dirty="0"/>
              <a:t>Per realizzare l’incapsulamento è possibile indicare la visibilità di un metodo o di un attributo:</a:t>
            </a:r>
          </a:p>
          <a:p>
            <a:pPr fontAlgn="base">
              <a:lnSpc>
                <a:spcPct val="150000"/>
              </a:lnSpc>
            </a:pPr>
            <a:r>
              <a:rPr lang="it-IT" sz="1800" b="1" dirty="0"/>
              <a:t>public</a:t>
            </a:r>
            <a:r>
              <a:rPr lang="it-IT" sz="1800" dirty="0"/>
              <a:t>: visibilità totale</a:t>
            </a:r>
          </a:p>
          <a:p>
            <a:pPr fontAlgn="base">
              <a:lnSpc>
                <a:spcPct val="150000"/>
              </a:lnSpc>
            </a:pPr>
            <a:r>
              <a:rPr lang="it-IT" sz="1800" b="1" dirty="0"/>
              <a:t>private</a:t>
            </a:r>
            <a:r>
              <a:rPr lang="it-IT" sz="1800" dirty="0"/>
              <a:t>: visibilità solo nella classe di appartenenza</a:t>
            </a:r>
          </a:p>
          <a:p>
            <a:pPr fontAlgn="base">
              <a:lnSpc>
                <a:spcPct val="150000"/>
              </a:lnSpc>
            </a:pPr>
            <a:r>
              <a:rPr lang="it-IT" sz="1800" b="1" dirty="0" err="1"/>
              <a:t>protected</a:t>
            </a:r>
            <a:r>
              <a:rPr lang="it-IT" sz="1800" dirty="0"/>
              <a:t>: visibilità nella classe di appartenenza e nella sottoclasse derivata</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I</a:t>
            </a:r>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mplementazione</a:t>
            </a:r>
          </a:p>
        </p:txBody>
      </p:sp>
    </p:spTree>
    <p:extLst>
      <p:ext uri="{BB962C8B-B14F-4D97-AF65-F5344CB8AC3E}">
        <p14:creationId xmlns:p14="http://schemas.microsoft.com/office/powerpoint/2010/main" val="32395116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Getter &amp; setter</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50000"/>
              </a:lnSpc>
              <a:buNone/>
            </a:pPr>
            <a:r>
              <a:rPr lang="it-IT" sz="1800" dirty="0"/>
              <a:t>Un attributo dichiarato private non è visibile al di fuori della classe. </a:t>
            </a:r>
          </a:p>
          <a:p>
            <a:pPr marL="0" indent="0" algn="l" fontAlgn="base">
              <a:lnSpc>
                <a:spcPct val="150000"/>
              </a:lnSpc>
              <a:buNone/>
            </a:pPr>
            <a:r>
              <a:rPr lang="it-IT" sz="1800" dirty="0"/>
              <a:t>Quindi, per leggere la variabile si usa creare un metodo ‘</a:t>
            </a:r>
            <a:r>
              <a:rPr lang="it-IT" sz="1800" dirty="0" err="1"/>
              <a:t>get</a:t>
            </a:r>
            <a:r>
              <a:rPr lang="it-IT" sz="1800" dirty="0"/>
              <a:t>’ e per scriverla/modificarla un metodo ‘set’.</a:t>
            </a:r>
          </a:p>
          <a:p>
            <a:pPr marL="0" indent="0" algn="l" fontAlgn="base">
              <a:lnSpc>
                <a:spcPct val="150000"/>
              </a:lnSpc>
              <a:buNone/>
            </a:pPr>
            <a:r>
              <a:rPr lang="it-IT" sz="1800" dirty="0"/>
              <a:t>Questo sistema di astrazione fa parte del sistema dell’incapsulamento.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Uso</a:t>
            </a:r>
          </a:p>
        </p:txBody>
      </p:sp>
    </p:spTree>
    <p:extLst>
      <p:ext uri="{BB962C8B-B14F-4D97-AF65-F5344CB8AC3E}">
        <p14:creationId xmlns:p14="http://schemas.microsoft.com/office/powerpoint/2010/main" val="33346335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Incapsulamento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82639" y="1297022"/>
            <a:ext cx="4407075" cy="3236067"/>
          </a:xfrm>
        </p:spPr>
        <p:txBody>
          <a:bodyPr>
            <a:normAutofit fontScale="25000" lnSpcReduction="20000"/>
          </a:bodyPr>
          <a:lstStyle/>
          <a:p>
            <a:pPr marL="0" indent="0" algn="l">
              <a:lnSpc>
                <a:spcPct val="120000"/>
              </a:lnSpc>
              <a:buNone/>
            </a:pPr>
            <a:r>
              <a:rPr lang="it-IT" sz="3600" b="1" dirty="0">
                <a:solidFill>
                  <a:srgbClr val="7F0055"/>
                </a:solidFill>
                <a:latin typeface="Consolas" panose="020B0609020204030204" pitchFamily="49" charset="0"/>
              </a:rPr>
              <a:t>public</a:t>
            </a:r>
            <a:r>
              <a:rPr lang="it-IT" sz="3600" b="1" dirty="0">
                <a:solidFill>
                  <a:srgbClr val="000000"/>
                </a:solidFill>
                <a:latin typeface="Consolas" panose="020B0609020204030204" pitchFamily="49" charset="0"/>
              </a:rPr>
              <a:t> </a:t>
            </a:r>
            <a:r>
              <a:rPr lang="it-IT" sz="3600" b="1" dirty="0">
                <a:solidFill>
                  <a:srgbClr val="7F0055"/>
                </a:solidFill>
                <a:latin typeface="Consolas" panose="020B0609020204030204" pitchFamily="49" charset="0"/>
              </a:rPr>
              <a:t>class</a:t>
            </a:r>
            <a:r>
              <a:rPr lang="it-IT" sz="3600" b="1" dirty="0">
                <a:solidFill>
                  <a:srgbClr val="000000"/>
                </a:solidFill>
                <a:latin typeface="Consolas" panose="020B0609020204030204" pitchFamily="49" charset="0"/>
              </a:rPr>
              <a:t> </a:t>
            </a:r>
            <a:r>
              <a:rPr lang="it-IT" sz="3600" b="1" dirty="0" err="1">
                <a:solidFill>
                  <a:srgbClr val="000000"/>
                </a:solidFill>
                <a:latin typeface="Consolas" panose="020B0609020204030204" pitchFamily="49" charset="0"/>
              </a:rPr>
              <a:t>ContoCorrente</a:t>
            </a:r>
            <a:r>
              <a:rPr lang="it-IT" sz="3600" b="1" dirty="0">
                <a:solidFill>
                  <a:srgbClr val="000000"/>
                </a:solidFill>
                <a:latin typeface="Consolas" panose="020B0609020204030204" pitchFamily="49" charset="0"/>
              </a:rPr>
              <a:t> {</a:t>
            </a:r>
            <a:endParaRPr lang="it-IT" sz="3600" dirty="0">
              <a:latin typeface="Consolas" panose="020B0609020204030204" pitchFamily="49" charset="0"/>
            </a:endParaRPr>
          </a:p>
          <a:p>
            <a:pPr marL="0" indent="0" algn="l">
              <a:lnSpc>
                <a:spcPct val="120000"/>
              </a:lnSpc>
              <a:buNone/>
            </a:pPr>
            <a:r>
              <a:rPr lang="it-IT" sz="3600" b="1" dirty="0">
                <a:solidFill>
                  <a:srgbClr val="7F0055"/>
                </a:solidFill>
                <a:latin typeface="Consolas" panose="020B0609020204030204" pitchFamily="49" charset="0"/>
              </a:rPr>
              <a:t>	private</a:t>
            </a:r>
            <a:r>
              <a:rPr lang="it-IT" sz="3600" b="1" dirty="0">
                <a:solidFill>
                  <a:srgbClr val="000000"/>
                </a:solidFill>
                <a:latin typeface="Consolas" panose="020B0609020204030204" pitchFamily="49" charset="0"/>
              </a:rPr>
              <a:t> </a:t>
            </a:r>
            <a:r>
              <a:rPr lang="it-IT" sz="3600" b="1" dirty="0" err="1">
                <a:solidFill>
                  <a:srgbClr val="000000"/>
                </a:solidFill>
                <a:latin typeface="Consolas" panose="020B0609020204030204" pitchFamily="49" charset="0"/>
              </a:rPr>
              <a:t>String</a:t>
            </a:r>
            <a:r>
              <a:rPr lang="it-IT" sz="3600" b="1" dirty="0">
                <a:solidFill>
                  <a:srgbClr val="000000"/>
                </a:solidFill>
                <a:latin typeface="Consolas" panose="020B0609020204030204" pitchFamily="49" charset="0"/>
              </a:rPr>
              <a:t> </a:t>
            </a:r>
            <a:r>
              <a:rPr lang="it-IT" sz="3600" b="1" dirty="0">
                <a:solidFill>
                  <a:srgbClr val="0000C0"/>
                </a:solidFill>
                <a:latin typeface="Consolas" panose="020B0609020204030204" pitchFamily="49" charset="0"/>
              </a:rPr>
              <a:t>iban</a:t>
            </a:r>
            <a:r>
              <a:rPr lang="it-IT" sz="3600" b="1" dirty="0">
                <a:solidFill>
                  <a:srgbClr val="000000"/>
                </a:solidFill>
                <a:latin typeface="Consolas" panose="020B0609020204030204" pitchFamily="49" charset="0"/>
              </a:rPr>
              <a:t>;</a:t>
            </a:r>
          </a:p>
          <a:p>
            <a:pPr marL="0" indent="0" algn="l">
              <a:lnSpc>
                <a:spcPct val="120000"/>
              </a:lnSpc>
              <a:buNone/>
            </a:pPr>
            <a:r>
              <a:rPr lang="it-IT" sz="3600" b="1" dirty="0">
                <a:solidFill>
                  <a:srgbClr val="000000"/>
                </a:solidFill>
                <a:latin typeface="Consolas" panose="020B0609020204030204" pitchFamily="49" charset="0"/>
              </a:rPr>
              <a:t>	</a:t>
            </a:r>
            <a:r>
              <a:rPr lang="it-IT" sz="3600" b="1" dirty="0">
                <a:solidFill>
                  <a:srgbClr val="7F0055"/>
                </a:solidFill>
                <a:latin typeface="Consolas" panose="020B0609020204030204" pitchFamily="49" charset="0"/>
              </a:rPr>
              <a:t>private</a:t>
            </a:r>
            <a:r>
              <a:rPr lang="it-IT" sz="3600" b="1" dirty="0">
                <a:solidFill>
                  <a:srgbClr val="000000"/>
                </a:solidFill>
                <a:latin typeface="Consolas" panose="020B0609020204030204" pitchFamily="49" charset="0"/>
              </a:rPr>
              <a:t> </a:t>
            </a:r>
            <a:r>
              <a:rPr lang="it-IT" sz="3600" b="1" dirty="0" err="1">
                <a:solidFill>
                  <a:srgbClr val="7F0055"/>
                </a:solidFill>
                <a:latin typeface="Consolas" panose="020B0609020204030204" pitchFamily="49" charset="0"/>
              </a:rPr>
              <a:t>int</a:t>
            </a:r>
            <a:r>
              <a:rPr lang="it-IT" sz="3600" b="1" dirty="0">
                <a:solidFill>
                  <a:srgbClr val="7F0055"/>
                </a:solidFill>
                <a:latin typeface="Consolas" panose="020B0609020204030204" pitchFamily="49" charset="0"/>
              </a:rPr>
              <a:t> </a:t>
            </a:r>
            <a:r>
              <a:rPr lang="it-IT" sz="3600" b="1" dirty="0">
                <a:solidFill>
                  <a:srgbClr val="0000C0"/>
                </a:solidFill>
                <a:latin typeface="Consolas" panose="020B0609020204030204" pitchFamily="49" charset="0"/>
              </a:rPr>
              <a:t>deposito</a:t>
            </a:r>
            <a:r>
              <a:rPr lang="it-IT" sz="3600" b="1" dirty="0">
                <a:solidFill>
                  <a:srgbClr val="000000"/>
                </a:solidFill>
                <a:latin typeface="Consolas" panose="020B0609020204030204" pitchFamily="49" charset="0"/>
              </a:rPr>
              <a:t>;		</a:t>
            </a:r>
            <a:r>
              <a:rPr lang="it-IT" sz="3600" b="1" dirty="0">
                <a:solidFill>
                  <a:schemeClr val="accent1">
                    <a:lumMod val="60000"/>
                    <a:lumOff val="40000"/>
                  </a:schemeClr>
                </a:solidFill>
                <a:latin typeface="Consolas" panose="020B0609020204030204" pitchFamily="49" charset="0"/>
              </a:rPr>
              <a:t>//incapsulamento dei dati</a:t>
            </a:r>
            <a:endParaRPr lang="it-IT" sz="3600" dirty="0">
              <a:solidFill>
                <a:schemeClr val="accent1">
                  <a:lumMod val="60000"/>
                  <a:lumOff val="40000"/>
                </a:schemeClr>
              </a:solidFill>
              <a:latin typeface="Consolas" panose="020B0609020204030204" pitchFamily="49" charset="0"/>
            </a:endParaRPr>
          </a:p>
          <a:p>
            <a:pPr marL="0" indent="0" algn="l">
              <a:lnSpc>
                <a:spcPct val="120000"/>
              </a:lnSpc>
              <a:buNone/>
            </a:pPr>
            <a:r>
              <a:rPr lang="it-IT" sz="3600" b="1" dirty="0">
                <a:solidFill>
                  <a:srgbClr val="7F0055"/>
                </a:solidFill>
                <a:latin typeface="Consolas" panose="020B0609020204030204" pitchFamily="49" charset="0"/>
              </a:rPr>
              <a:t>	public</a:t>
            </a:r>
            <a:r>
              <a:rPr lang="it-IT" sz="3600" b="1" dirty="0">
                <a:solidFill>
                  <a:srgbClr val="000000"/>
                </a:solidFill>
                <a:latin typeface="Consolas" panose="020B0609020204030204" pitchFamily="49" charset="0"/>
              </a:rPr>
              <a:t> </a:t>
            </a:r>
            <a:r>
              <a:rPr lang="it-IT" sz="3600" b="1" dirty="0" err="1">
                <a:solidFill>
                  <a:srgbClr val="000000"/>
                </a:solidFill>
                <a:latin typeface="Consolas" panose="020B0609020204030204" pitchFamily="49" charset="0"/>
              </a:rPr>
              <a:t>ContoCorrente</a:t>
            </a:r>
            <a:r>
              <a:rPr lang="it-IT" sz="3600" b="1" dirty="0">
                <a:solidFill>
                  <a:srgbClr val="000000"/>
                </a:solidFill>
                <a:latin typeface="Consolas" panose="020B0609020204030204" pitchFamily="49" charset="0"/>
              </a:rPr>
              <a:t>(</a:t>
            </a:r>
            <a:r>
              <a:rPr lang="it-IT" sz="3600" b="1" dirty="0" err="1">
                <a:solidFill>
                  <a:srgbClr val="000000"/>
                </a:solidFill>
                <a:latin typeface="Consolas" panose="020B0609020204030204" pitchFamily="49" charset="0"/>
              </a:rPr>
              <a:t>String</a:t>
            </a:r>
            <a:r>
              <a:rPr lang="it-IT" sz="3600" b="1" dirty="0">
                <a:solidFill>
                  <a:srgbClr val="000000"/>
                </a:solidFill>
                <a:latin typeface="Consolas" panose="020B0609020204030204" pitchFamily="49" charset="0"/>
              </a:rPr>
              <a:t> </a:t>
            </a:r>
            <a:r>
              <a:rPr lang="it-IT" sz="3600" b="1" dirty="0">
                <a:solidFill>
                  <a:srgbClr val="6A3E3E"/>
                </a:solidFill>
                <a:latin typeface="Consolas" panose="020B0609020204030204" pitchFamily="49" charset="0"/>
              </a:rPr>
              <a:t>iban</a:t>
            </a:r>
            <a:r>
              <a:rPr lang="it-IT" sz="3600" b="1" dirty="0">
                <a:solidFill>
                  <a:srgbClr val="000000"/>
                </a:solidFill>
                <a:latin typeface="Consolas" panose="020B0609020204030204" pitchFamily="49" charset="0"/>
              </a:rPr>
              <a:t>) {</a:t>
            </a:r>
          </a:p>
          <a:p>
            <a:pPr marL="0" indent="0" algn="l">
              <a:lnSpc>
                <a:spcPct val="120000"/>
              </a:lnSpc>
              <a:buNone/>
            </a:pPr>
            <a:r>
              <a:rPr lang="it-IT" sz="3600" b="1" dirty="0">
                <a:solidFill>
                  <a:srgbClr val="7F0055"/>
                </a:solidFill>
                <a:latin typeface="Consolas" panose="020B0609020204030204" pitchFamily="49" charset="0"/>
              </a:rPr>
              <a:t>		</a:t>
            </a:r>
            <a:r>
              <a:rPr lang="it-IT" sz="3600" b="1" dirty="0" err="1">
                <a:solidFill>
                  <a:srgbClr val="7F0055"/>
                </a:solidFill>
                <a:latin typeface="Consolas" panose="020B0609020204030204" pitchFamily="49" charset="0"/>
              </a:rPr>
              <a:t>this</a:t>
            </a:r>
            <a:r>
              <a:rPr lang="it-IT" sz="3600" b="1" dirty="0" err="1">
                <a:solidFill>
                  <a:srgbClr val="000000"/>
                </a:solidFill>
                <a:latin typeface="Consolas" panose="020B0609020204030204" pitchFamily="49" charset="0"/>
              </a:rPr>
              <a:t>.</a:t>
            </a:r>
            <a:r>
              <a:rPr lang="it-IT" sz="3600" b="1" dirty="0" err="1">
                <a:solidFill>
                  <a:srgbClr val="0000C0"/>
                </a:solidFill>
                <a:latin typeface="Consolas" panose="020B0609020204030204" pitchFamily="49" charset="0"/>
              </a:rPr>
              <a:t>iban</a:t>
            </a:r>
            <a:r>
              <a:rPr lang="it-IT" sz="3600" b="1" dirty="0">
                <a:solidFill>
                  <a:srgbClr val="000000"/>
                </a:solidFill>
                <a:latin typeface="Consolas" panose="020B0609020204030204" pitchFamily="49" charset="0"/>
              </a:rPr>
              <a:t> = </a:t>
            </a:r>
            <a:r>
              <a:rPr lang="it-IT" sz="3600" b="1" dirty="0">
                <a:solidFill>
                  <a:srgbClr val="6A3E3E"/>
                </a:solidFill>
                <a:latin typeface="Consolas" panose="020B0609020204030204" pitchFamily="49" charset="0"/>
              </a:rPr>
              <a:t>iban</a:t>
            </a:r>
            <a:r>
              <a:rPr lang="it-IT" sz="3600" b="1" dirty="0">
                <a:solidFill>
                  <a:srgbClr val="000000"/>
                </a:solidFill>
                <a:latin typeface="Consolas" panose="020B0609020204030204" pitchFamily="49" charset="0"/>
              </a:rPr>
              <a:t>;</a:t>
            </a:r>
          </a:p>
          <a:p>
            <a:pPr marL="0" indent="0" algn="l">
              <a:lnSpc>
                <a:spcPct val="120000"/>
              </a:lnSpc>
              <a:buNone/>
            </a:pPr>
            <a:r>
              <a:rPr lang="it-IT" sz="3600" b="1" dirty="0">
                <a:solidFill>
                  <a:srgbClr val="000000"/>
                </a:solidFill>
                <a:latin typeface="Consolas" panose="020B0609020204030204" pitchFamily="49" charset="0"/>
              </a:rPr>
              <a:t>		</a:t>
            </a:r>
            <a:r>
              <a:rPr lang="it-IT" sz="3600" b="1" dirty="0" err="1">
                <a:solidFill>
                  <a:srgbClr val="7F0055"/>
                </a:solidFill>
                <a:latin typeface="Consolas" panose="020B0609020204030204" pitchFamily="49" charset="0"/>
              </a:rPr>
              <a:t>this</a:t>
            </a:r>
            <a:r>
              <a:rPr lang="it-IT" sz="3600" b="1" dirty="0" err="1">
                <a:solidFill>
                  <a:srgbClr val="000000"/>
                </a:solidFill>
                <a:latin typeface="Consolas" panose="020B0609020204030204" pitchFamily="49" charset="0"/>
              </a:rPr>
              <a:t>.</a:t>
            </a:r>
            <a:r>
              <a:rPr lang="it-IT" sz="3600" b="1" dirty="0" err="1">
                <a:solidFill>
                  <a:srgbClr val="0000C0"/>
                </a:solidFill>
                <a:latin typeface="Consolas" panose="020B0609020204030204" pitchFamily="49" charset="0"/>
              </a:rPr>
              <a:t>deposito</a:t>
            </a:r>
            <a:r>
              <a:rPr lang="it-IT" sz="3600" b="1" dirty="0">
                <a:solidFill>
                  <a:srgbClr val="000000"/>
                </a:solidFill>
                <a:latin typeface="Consolas" panose="020B0609020204030204" pitchFamily="49" charset="0"/>
              </a:rPr>
              <a:t> = 0;</a:t>
            </a:r>
          </a:p>
          <a:p>
            <a:pPr marL="0" indent="0" algn="l">
              <a:lnSpc>
                <a:spcPct val="120000"/>
              </a:lnSpc>
              <a:buNone/>
            </a:pPr>
            <a:r>
              <a:rPr lang="it-IT" sz="3600" dirty="0">
                <a:solidFill>
                  <a:srgbClr val="000000"/>
                </a:solidFill>
                <a:latin typeface="Consolas" panose="020B0609020204030204" pitchFamily="49" charset="0"/>
              </a:rPr>
              <a:t>	}</a:t>
            </a:r>
          </a:p>
          <a:p>
            <a:pPr marL="0" indent="0" algn="l">
              <a:lnSpc>
                <a:spcPct val="120000"/>
              </a:lnSpc>
              <a:buNone/>
            </a:pPr>
            <a:r>
              <a:rPr lang="it-IT" sz="3600" dirty="0">
                <a:latin typeface="Consolas" panose="020B0609020204030204" pitchFamily="49" charset="0"/>
              </a:rPr>
              <a:t>	</a:t>
            </a:r>
            <a:r>
              <a:rPr lang="it-IT" sz="3600" b="1" dirty="0">
                <a:solidFill>
                  <a:srgbClr val="7F0055"/>
                </a:solidFill>
                <a:latin typeface="Consolas" panose="020B0609020204030204" pitchFamily="49" charset="0"/>
              </a:rPr>
              <a:t>public</a:t>
            </a:r>
            <a:r>
              <a:rPr lang="it-IT" sz="3600" b="1" dirty="0">
                <a:solidFill>
                  <a:srgbClr val="000000"/>
                </a:solidFill>
                <a:latin typeface="Consolas" panose="020B0609020204030204" pitchFamily="49" charset="0"/>
              </a:rPr>
              <a:t> </a:t>
            </a:r>
            <a:r>
              <a:rPr lang="it-IT" sz="3600" b="1" dirty="0" err="1">
                <a:solidFill>
                  <a:srgbClr val="7F0055"/>
                </a:solidFill>
                <a:latin typeface="Consolas" panose="020B0609020204030204" pitchFamily="49" charset="0"/>
              </a:rPr>
              <a:t>int</a:t>
            </a:r>
            <a:r>
              <a:rPr lang="it-IT" sz="3600" b="1" dirty="0">
                <a:solidFill>
                  <a:srgbClr val="000000"/>
                </a:solidFill>
                <a:latin typeface="Consolas" panose="020B0609020204030204" pitchFamily="49" charset="0"/>
              </a:rPr>
              <a:t> </a:t>
            </a:r>
            <a:r>
              <a:rPr lang="it-IT" sz="3600" b="1" dirty="0" err="1">
                <a:solidFill>
                  <a:srgbClr val="000000"/>
                </a:solidFill>
                <a:latin typeface="Consolas" panose="020B0609020204030204" pitchFamily="49" charset="0"/>
              </a:rPr>
              <a:t>estrattoConto</a:t>
            </a:r>
            <a:r>
              <a:rPr lang="it-IT" sz="3600" b="1" dirty="0">
                <a:solidFill>
                  <a:srgbClr val="000000"/>
                </a:solidFill>
                <a:latin typeface="Consolas" panose="020B0609020204030204" pitchFamily="49" charset="0"/>
              </a:rPr>
              <a:t>() {</a:t>
            </a:r>
          </a:p>
          <a:p>
            <a:pPr marL="0" indent="0" algn="l">
              <a:lnSpc>
                <a:spcPct val="120000"/>
              </a:lnSpc>
              <a:buNone/>
            </a:pPr>
            <a:r>
              <a:rPr lang="it-IT" sz="3600" b="1" dirty="0">
                <a:solidFill>
                  <a:srgbClr val="7F0055"/>
                </a:solidFill>
                <a:latin typeface="Consolas" panose="020B0609020204030204" pitchFamily="49" charset="0"/>
              </a:rPr>
              <a:t>		</a:t>
            </a:r>
            <a:r>
              <a:rPr lang="it-IT" sz="3600" b="1" dirty="0" err="1">
                <a:solidFill>
                  <a:srgbClr val="7F0055"/>
                </a:solidFill>
                <a:latin typeface="Consolas" panose="020B0609020204030204" pitchFamily="49" charset="0"/>
              </a:rPr>
              <a:t>return</a:t>
            </a:r>
            <a:r>
              <a:rPr lang="it-IT" sz="3600" b="1" dirty="0">
                <a:solidFill>
                  <a:srgbClr val="000000"/>
                </a:solidFill>
                <a:latin typeface="Consolas" panose="020B0609020204030204" pitchFamily="49" charset="0"/>
              </a:rPr>
              <a:t> </a:t>
            </a:r>
            <a:r>
              <a:rPr lang="it-IT" sz="3600" b="1" dirty="0">
                <a:solidFill>
                  <a:srgbClr val="0000C0"/>
                </a:solidFill>
                <a:latin typeface="Consolas" panose="020B0609020204030204" pitchFamily="49" charset="0"/>
              </a:rPr>
              <a:t>deposito</a:t>
            </a:r>
            <a:r>
              <a:rPr lang="it-IT" sz="3600" b="1" dirty="0">
                <a:solidFill>
                  <a:srgbClr val="000000"/>
                </a:solidFill>
                <a:latin typeface="Consolas" panose="020B0609020204030204" pitchFamily="49" charset="0"/>
              </a:rPr>
              <a:t>;</a:t>
            </a:r>
          </a:p>
          <a:p>
            <a:pPr marL="0" indent="0" algn="l">
              <a:lnSpc>
                <a:spcPct val="120000"/>
              </a:lnSpc>
              <a:buNone/>
            </a:pPr>
            <a:r>
              <a:rPr lang="it-IT" sz="3600" dirty="0">
                <a:solidFill>
                  <a:srgbClr val="000000"/>
                </a:solidFill>
                <a:latin typeface="Consolas" panose="020B0609020204030204" pitchFamily="49" charset="0"/>
              </a:rPr>
              <a:t>	}</a:t>
            </a:r>
            <a:endParaRPr lang="it-IT" sz="3600" dirty="0">
              <a:latin typeface="Consolas" panose="020B0609020204030204" pitchFamily="49" charset="0"/>
            </a:endParaRPr>
          </a:p>
          <a:p>
            <a:pPr marL="0" indent="0" algn="l">
              <a:lnSpc>
                <a:spcPct val="120000"/>
              </a:lnSpc>
              <a:buNone/>
            </a:pPr>
            <a:r>
              <a:rPr lang="sv-SE" sz="3600" b="1" dirty="0">
                <a:solidFill>
                  <a:srgbClr val="7F0055"/>
                </a:solidFill>
                <a:latin typeface="Consolas" panose="020B0609020204030204" pitchFamily="49" charset="0"/>
              </a:rPr>
              <a:t>	public</a:t>
            </a:r>
            <a:r>
              <a:rPr lang="sv-SE" sz="3600" b="1" dirty="0">
                <a:solidFill>
                  <a:srgbClr val="000000"/>
                </a:solidFill>
                <a:latin typeface="Consolas" panose="020B0609020204030204" pitchFamily="49" charset="0"/>
              </a:rPr>
              <a:t> </a:t>
            </a:r>
            <a:r>
              <a:rPr lang="sv-SE" sz="3600" b="1" dirty="0">
                <a:solidFill>
                  <a:srgbClr val="7F0055"/>
                </a:solidFill>
                <a:latin typeface="Consolas" panose="020B0609020204030204" pitchFamily="49" charset="0"/>
              </a:rPr>
              <a:t>void</a:t>
            </a:r>
            <a:r>
              <a:rPr lang="sv-SE" sz="3600" b="1" dirty="0">
                <a:solidFill>
                  <a:srgbClr val="000000"/>
                </a:solidFill>
                <a:latin typeface="Consolas" panose="020B0609020204030204" pitchFamily="49" charset="0"/>
              </a:rPr>
              <a:t> versa(</a:t>
            </a:r>
            <a:r>
              <a:rPr lang="sv-SE" sz="3600" b="1" dirty="0">
                <a:solidFill>
                  <a:srgbClr val="7F0055"/>
                </a:solidFill>
                <a:latin typeface="Consolas" panose="020B0609020204030204" pitchFamily="49" charset="0"/>
              </a:rPr>
              <a:t>int</a:t>
            </a:r>
            <a:r>
              <a:rPr lang="sv-SE" sz="3600" b="1" dirty="0">
                <a:solidFill>
                  <a:srgbClr val="000000"/>
                </a:solidFill>
                <a:latin typeface="Consolas" panose="020B0609020204030204" pitchFamily="49" charset="0"/>
              </a:rPr>
              <a:t> </a:t>
            </a:r>
            <a:r>
              <a:rPr lang="sv-SE" sz="3600" b="1" dirty="0">
                <a:solidFill>
                  <a:srgbClr val="6A3E3E"/>
                </a:solidFill>
                <a:latin typeface="Consolas" panose="020B0609020204030204" pitchFamily="49" charset="0"/>
              </a:rPr>
              <a:t>somma</a:t>
            </a:r>
            <a:r>
              <a:rPr lang="sv-SE" sz="3600" b="1" dirty="0">
                <a:solidFill>
                  <a:srgbClr val="000000"/>
                </a:solidFill>
                <a:latin typeface="Consolas" panose="020B0609020204030204" pitchFamily="49" charset="0"/>
              </a:rPr>
              <a:t>) {</a:t>
            </a:r>
          </a:p>
          <a:p>
            <a:pPr marL="0" indent="0" algn="l">
              <a:lnSpc>
                <a:spcPct val="120000"/>
              </a:lnSpc>
              <a:buNone/>
            </a:pPr>
            <a:r>
              <a:rPr lang="it-IT" sz="3600" dirty="0">
                <a:solidFill>
                  <a:srgbClr val="0000C0"/>
                </a:solidFill>
                <a:latin typeface="Consolas" panose="020B0609020204030204" pitchFamily="49" charset="0"/>
              </a:rPr>
              <a:t>		deposito</a:t>
            </a:r>
            <a:r>
              <a:rPr lang="it-IT" sz="3600" dirty="0">
                <a:solidFill>
                  <a:srgbClr val="000000"/>
                </a:solidFill>
                <a:latin typeface="Consolas" panose="020B0609020204030204" pitchFamily="49" charset="0"/>
              </a:rPr>
              <a:t> += </a:t>
            </a:r>
            <a:r>
              <a:rPr lang="it-IT" sz="3600" dirty="0">
                <a:solidFill>
                  <a:srgbClr val="6A3E3E"/>
                </a:solidFill>
                <a:latin typeface="Consolas" panose="020B0609020204030204" pitchFamily="49" charset="0"/>
              </a:rPr>
              <a:t>somma</a:t>
            </a:r>
            <a:r>
              <a:rPr lang="it-IT" sz="3600" dirty="0">
                <a:solidFill>
                  <a:srgbClr val="000000"/>
                </a:solidFill>
                <a:latin typeface="Consolas" panose="020B0609020204030204" pitchFamily="49" charset="0"/>
              </a:rPr>
              <a:t>;</a:t>
            </a:r>
          </a:p>
          <a:p>
            <a:pPr marL="0" indent="0" algn="l">
              <a:lnSpc>
                <a:spcPct val="120000"/>
              </a:lnSpc>
              <a:buNone/>
            </a:pPr>
            <a:r>
              <a:rPr lang="it-IT" sz="3600" dirty="0">
                <a:solidFill>
                  <a:srgbClr val="000000"/>
                </a:solidFill>
                <a:latin typeface="Consolas" panose="020B0609020204030204" pitchFamily="49" charset="0"/>
              </a:rPr>
              <a:t>	}</a:t>
            </a:r>
          </a:p>
          <a:p>
            <a:pPr marL="0" indent="0" algn="l">
              <a:lnSpc>
                <a:spcPct val="120000"/>
              </a:lnSpc>
              <a:buNone/>
            </a:pPr>
            <a:r>
              <a:rPr lang="it-IT" sz="3600" b="1" dirty="0">
                <a:solidFill>
                  <a:srgbClr val="7F0055"/>
                </a:solidFill>
                <a:latin typeface="Consolas" panose="020B0609020204030204" pitchFamily="49" charset="0"/>
              </a:rPr>
              <a:t>	public</a:t>
            </a:r>
            <a:r>
              <a:rPr lang="it-IT" sz="3600" b="1" dirty="0">
                <a:solidFill>
                  <a:srgbClr val="000000"/>
                </a:solidFill>
                <a:latin typeface="Consolas" panose="020B0609020204030204" pitchFamily="49" charset="0"/>
              </a:rPr>
              <a:t> </a:t>
            </a:r>
            <a:r>
              <a:rPr lang="it-IT" sz="3600" b="1" dirty="0" err="1">
                <a:solidFill>
                  <a:srgbClr val="7F0055"/>
                </a:solidFill>
                <a:latin typeface="Consolas" panose="020B0609020204030204" pitchFamily="49" charset="0"/>
              </a:rPr>
              <a:t>void</a:t>
            </a:r>
            <a:r>
              <a:rPr lang="it-IT" sz="3600" b="1" dirty="0">
                <a:solidFill>
                  <a:srgbClr val="000000"/>
                </a:solidFill>
                <a:latin typeface="Consolas" panose="020B0609020204030204" pitchFamily="49" charset="0"/>
              </a:rPr>
              <a:t> preleva(</a:t>
            </a:r>
            <a:r>
              <a:rPr lang="it-IT" sz="3600" b="1" dirty="0" err="1">
                <a:solidFill>
                  <a:srgbClr val="7F0055"/>
                </a:solidFill>
                <a:latin typeface="Consolas" panose="020B0609020204030204" pitchFamily="49" charset="0"/>
              </a:rPr>
              <a:t>int</a:t>
            </a:r>
            <a:r>
              <a:rPr lang="it-IT" sz="3600" b="1" dirty="0">
                <a:solidFill>
                  <a:srgbClr val="000000"/>
                </a:solidFill>
                <a:latin typeface="Consolas" panose="020B0609020204030204" pitchFamily="49" charset="0"/>
              </a:rPr>
              <a:t> </a:t>
            </a:r>
            <a:r>
              <a:rPr lang="it-IT" sz="3600" b="1" dirty="0">
                <a:solidFill>
                  <a:srgbClr val="6A3E3E"/>
                </a:solidFill>
                <a:latin typeface="Consolas" panose="020B0609020204030204" pitchFamily="49" charset="0"/>
              </a:rPr>
              <a:t>somma</a:t>
            </a:r>
            <a:r>
              <a:rPr lang="it-IT" sz="3600" b="1" dirty="0">
                <a:solidFill>
                  <a:srgbClr val="000000"/>
                </a:solidFill>
                <a:latin typeface="Consolas" panose="020B0609020204030204" pitchFamily="49" charset="0"/>
              </a:rPr>
              <a:t>) {</a:t>
            </a:r>
          </a:p>
          <a:p>
            <a:pPr marL="0" indent="0" algn="l">
              <a:lnSpc>
                <a:spcPct val="120000"/>
              </a:lnSpc>
              <a:buNone/>
            </a:pPr>
            <a:r>
              <a:rPr lang="it-IT" sz="3600" b="1" dirty="0">
                <a:solidFill>
                  <a:srgbClr val="7F0055"/>
                </a:solidFill>
                <a:latin typeface="Consolas" panose="020B0609020204030204" pitchFamily="49" charset="0"/>
              </a:rPr>
              <a:t>		</a:t>
            </a:r>
            <a:r>
              <a:rPr lang="it-IT" sz="3600" b="1" dirty="0" err="1">
                <a:solidFill>
                  <a:srgbClr val="7F0055"/>
                </a:solidFill>
                <a:latin typeface="Consolas" panose="020B0609020204030204" pitchFamily="49" charset="0"/>
              </a:rPr>
              <a:t>if</a:t>
            </a:r>
            <a:r>
              <a:rPr lang="it-IT" sz="3600" b="1" dirty="0">
                <a:solidFill>
                  <a:srgbClr val="000000"/>
                </a:solidFill>
                <a:latin typeface="Consolas" panose="020B0609020204030204" pitchFamily="49" charset="0"/>
              </a:rPr>
              <a:t>(</a:t>
            </a:r>
            <a:r>
              <a:rPr lang="it-IT" sz="3600" b="1" dirty="0">
                <a:solidFill>
                  <a:srgbClr val="6A3E3E"/>
                </a:solidFill>
                <a:latin typeface="Consolas" panose="020B0609020204030204" pitchFamily="49" charset="0"/>
              </a:rPr>
              <a:t>somma</a:t>
            </a:r>
            <a:r>
              <a:rPr lang="it-IT" sz="3600" b="1" dirty="0">
                <a:solidFill>
                  <a:srgbClr val="000000"/>
                </a:solidFill>
                <a:latin typeface="Consolas" panose="020B0609020204030204" pitchFamily="49" charset="0"/>
              </a:rPr>
              <a:t>&lt;=</a:t>
            </a:r>
            <a:r>
              <a:rPr lang="it-IT" sz="3600" b="1" dirty="0">
                <a:solidFill>
                  <a:srgbClr val="0000C0"/>
                </a:solidFill>
                <a:latin typeface="Consolas" panose="020B0609020204030204" pitchFamily="49" charset="0"/>
              </a:rPr>
              <a:t>deposito</a:t>
            </a:r>
            <a:r>
              <a:rPr lang="it-IT" sz="3600" b="1" dirty="0">
                <a:solidFill>
                  <a:srgbClr val="000000"/>
                </a:solidFill>
                <a:latin typeface="Consolas" panose="020B0609020204030204" pitchFamily="49" charset="0"/>
              </a:rPr>
              <a:t>) </a:t>
            </a:r>
            <a:r>
              <a:rPr lang="it-IT" sz="3600" b="1" dirty="0">
                <a:solidFill>
                  <a:srgbClr val="0000C0"/>
                </a:solidFill>
                <a:latin typeface="Consolas" panose="020B0609020204030204" pitchFamily="49" charset="0"/>
              </a:rPr>
              <a:t>deposito</a:t>
            </a:r>
            <a:r>
              <a:rPr lang="it-IT" sz="3600" b="1" dirty="0">
                <a:solidFill>
                  <a:srgbClr val="000000"/>
                </a:solidFill>
                <a:latin typeface="Consolas" panose="020B0609020204030204" pitchFamily="49" charset="0"/>
              </a:rPr>
              <a:t> -= </a:t>
            </a:r>
            <a:r>
              <a:rPr lang="it-IT" sz="3600" b="1" dirty="0">
                <a:solidFill>
                  <a:srgbClr val="6A3E3E"/>
                </a:solidFill>
                <a:latin typeface="Consolas" panose="020B0609020204030204" pitchFamily="49" charset="0"/>
              </a:rPr>
              <a:t>somma</a:t>
            </a:r>
            <a:r>
              <a:rPr lang="it-IT" sz="3600" b="1" dirty="0">
                <a:solidFill>
                  <a:srgbClr val="000000"/>
                </a:solidFill>
                <a:latin typeface="Consolas" panose="020B0609020204030204" pitchFamily="49" charset="0"/>
              </a:rPr>
              <a:t>;</a:t>
            </a:r>
          </a:p>
          <a:p>
            <a:pPr marL="0" indent="0" algn="l">
              <a:lnSpc>
                <a:spcPct val="120000"/>
              </a:lnSpc>
              <a:buNone/>
            </a:pPr>
            <a:r>
              <a:rPr lang="it-IT" sz="3600" b="1" dirty="0">
                <a:solidFill>
                  <a:srgbClr val="7F0055"/>
                </a:solidFill>
                <a:latin typeface="Consolas" panose="020B0609020204030204" pitchFamily="49" charset="0"/>
              </a:rPr>
              <a:t>		else</a:t>
            </a:r>
            <a:r>
              <a:rPr lang="it-IT" sz="3600" b="1" dirty="0">
                <a:solidFill>
                  <a:srgbClr val="000000"/>
                </a:solidFill>
                <a:latin typeface="Consolas" panose="020B0609020204030204" pitchFamily="49" charset="0"/>
              </a:rPr>
              <a:t> </a:t>
            </a:r>
            <a:r>
              <a:rPr lang="it-IT" sz="3600" b="1" dirty="0" err="1">
                <a:solidFill>
                  <a:srgbClr val="000000"/>
                </a:solidFill>
                <a:latin typeface="Consolas" panose="020B0609020204030204" pitchFamily="49" charset="0"/>
              </a:rPr>
              <a:t>System.</a:t>
            </a:r>
            <a:r>
              <a:rPr lang="it-IT" sz="3600" b="1" i="1" dirty="0" err="1">
                <a:solidFill>
                  <a:srgbClr val="0000C0"/>
                </a:solidFill>
                <a:latin typeface="Consolas" panose="020B0609020204030204" pitchFamily="49" charset="0"/>
              </a:rPr>
              <a:t>err</a:t>
            </a:r>
            <a:r>
              <a:rPr lang="it-IT" sz="3600" b="1" i="1" dirty="0" err="1">
                <a:solidFill>
                  <a:srgbClr val="000000"/>
                </a:solidFill>
                <a:latin typeface="Consolas" panose="020B0609020204030204" pitchFamily="49" charset="0"/>
              </a:rPr>
              <a:t>.println</a:t>
            </a:r>
            <a:r>
              <a:rPr lang="it-IT" sz="3600" b="1" i="1" dirty="0">
                <a:solidFill>
                  <a:srgbClr val="000000"/>
                </a:solidFill>
                <a:latin typeface="Consolas" panose="020B0609020204030204" pitchFamily="49" charset="0"/>
              </a:rPr>
              <a:t>(</a:t>
            </a:r>
            <a:r>
              <a:rPr lang="it-IT" sz="3600" b="1" i="1" dirty="0">
                <a:solidFill>
                  <a:srgbClr val="2A00FF"/>
                </a:solidFill>
                <a:latin typeface="Consolas" panose="020B0609020204030204" pitchFamily="49" charset="0"/>
              </a:rPr>
              <a:t>"Attenzione: non c'è abbastanza denaro!"</a:t>
            </a:r>
            <a:r>
              <a:rPr lang="it-IT" sz="3600" b="1" i="1" dirty="0">
                <a:solidFill>
                  <a:srgbClr val="000000"/>
                </a:solidFill>
                <a:latin typeface="Consolas" panose="020B0609020204030204" pitchFamily="49" charset="0"/>
              </a:rPr>
              <a:t>);</a:t>
            </a:r>
          </a:p>
          <a:p>
            <a:pPr marL="0" indent="0" algn="l">
              <a:lnSpc>
                <a:spcPct val="120000"/>
              </a:lnSpc>
              <a:buNone/>
            </a:pPr>
            <a:r>
              <a:rPr lang="it-IT" sz="3600" dirty="0">
                <a:solidFill>
                  <a:srgbClr val="000000"/>
                </a:solidFill>
                <a:latin typeface="Consolas" panose="020B0609020204030204" pitchFamily="49" charset="0"/>
              </a:rPr>
              <a:t>	}</a:t>
            </a:r>
          </a:p>
          <a:p>
            <a:pPr marL="0" indent="0" algn="l">
              <a:lnSpc>
                <a:spcPct val="120000"/>
              </a:lnSpc>
              <a:buNone/>
            </a:pPr>
            <a:r>
              <a:rPr lang="it-IT" sz="3600" dirty="0">
                <a:solidFill>
                  <a:srgbClr val="000000"/>
                </a:solidFill>
                <a:latin typeface="Consolas" panose="020B0609020204030204" pitchFamily="49" charset="0"/>
              </a:rPr>
              <a:t>	</a:t>
            </a:r>
            <a:r>
              <a:rPr lang="it-IT" sz="3600" dirty="0">
                <a:solidFill>
                  <a:schemeClr val="accent1">
                    <a:lumMod val="60000"/>
                    <a:lumOff val="40000"/>
                  </a:schemeClr>
                </a:solidFill>
                <a:latin typeface="Consolas" panose="020B0609020204030204" pitchFamily="49" charset="0"/>
              </a:rPr>
              <a:t>// ...</a:t>
            </a:r>
          </a:p>
          <a:p>
            <a:pPr marL="0" indent="0" algn="l">
              <a:lnSpc>
                <a:spcPct val="120000"/>
              </a:lnSpc>
              <a:buNone/>
            </a:pPr>
            <a:r>
              <a:rPr lang="it-IT" sz="3600" dirty="0">
                <a:solidFill>
                  <a:srgbClr val="000000"/>
                </a:solidFill>
                <a:latin typeface="Consolas" panose="020B0609020204030204" pitchFamily="49" charset="0"/>
              </a:rPr>
              <a:t>}</a:t>
            </a:r>
          </a:p>
          <a:p>
            <a:pPr marL="247650" lvl="1" indent="0">
              <a:lnSpc>
                <a:spcPct val="120000"/>
              </a:lnSpc>
              <a:spcBef>
                <a:spcPts val="0"/>
              </a:spcBef>
              <a:buNone/>
            </a:pPr>
            <a:endParaRPr lang="it-IT" sz="10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Esempio</a:t>
            </a:r>
          </a:p>
        </p:txBody>
      </p:sp>
      <p:sp>
        <p:nvSpPr>
          <p:cNvPr id="7" name="Segnaposto contenuto 9">
            <a:extLst>
              <a:ext uri="{FF2B5EF4-FFF2-40B4-BE49-F238E27FC236}">
                <a16:creationId xmlns:a16="http://schemas.microsoft.com/office/drawing/2014/main" id="{921B573D-E9BA-450E-92C9-8D317D83BFD2}"/>
              </a:ext>
            </a:extLst>
          </p:cNvPr>
          <p:cNvSpPr txBox="1">
            <a:spLocks/>
          </p:cNvSpPr>
          <p:nvPr/>
        </p:nvSpPr>
        <p:spPr>
          <a:xfrm>
            <a:off x="5068389" y="1293780"/>
            <a:ext cx="3913484" cy="3236067"/>
          </a:xfrm>
          <a:prstGeom prst="rect">
            <a:avLst/>
          </a:prstGeom>
        </p:spPr>
        <p:txBody>
          <a:bodyPr vert="horz" lIns="0" tIns="0" rIns="0" bIns="45720" rtlCol="0" anchor="t" anchorCtr="0">
            <a:normAutofit/>
          </a:bodyPr>
          <a:lstStyle>
            <a:lvl1pPr marL="177800" indent="-177800" algn="l" defTabSz="457200" rtl="0" eaLnBrk="1" latinLnBrk="0" hangingPunct="1">
              <a:lnSpc>
                <a:spcPts val="1720"/>
              </a:lnSpc>
              <a:spcBef>
                <a:spcPct val="20000"/>
              </a:spcBef>
              <a:buClr>
                <a:schemeClr val="bg1"/>
              </a:buClr>
              <a:buFont typeface="Arial"/>
              <a:buChar char="•"/>
              <a:defRPr sz="1600" kern="1200">
                <a:solidFill>
                  <a:schemeClr val="tx1"/>
                </a:solidFill>
                <a:latin typeface="+mn-lt"/>
                <a:ea typeface="+mn-ea"/>
                <a:cs typeface="+mn-cs"/>
              </a:defRPr>
            </a:lvl1pPr>
            <a:lvl2pPr marL="450850" indent="-203200" algn="l" defTabSz="457200" rtl="0" eaLnBrk="1" latinLnBrk="0" hangingPunct="1">
              <a:lnSpc>
                <a:spcPts val="1720"/>
              </a:lnSpc>
              <a:spcBef>
                <a:spcPct val="20000"/>
              </a:spcBef>
              <a:buClr>
                <a:schemeClr val="bg1"/>
              </a:buClr>
              <a:buFont typeface="Arial"/>
              <a:buChar char="–"/>
              <a:tabLst>
                <a:tab pos="450850" algn="l"/>
              </a:tabLst>
              <a:defRPr sz="1400" kern="1200">
                <a:solidFill>
                  <a:schemeClr val="tx1"/>
                </a:solidFill>
                <a:latin typeface="+mn-lt"/>
                <a:ea typeface="+mn-ea"/>
                <a:cs typeface="+mn-cs"/>
              </a:defRPr>
            </a:lvl2pPr>
            <a:lvl3pPr marL="717550" indent="-228600" algn="l" defTabSz="457200" rtl="0" eaLnBrk="1" latinLnBrk="0" hangingPunct="1">
              <a:lnSpc>
                <a:spcPts val="1720"/>
              </a:lnSpc>
              <a:spcBef>
                <a:spcPct val="20000"/>
              </a:spcBef>
              <a:buClr>
                <a:schemeClr val="bg1"/>
              </a:buClr>
              <a:buFont typeface="Arial"/>
              <a:buChar char="•"/>
              <a:defRPr sz="1200" kern="1200">
                <a:solidFill>
                  <a:schemeClr val="tx1"/>
                </a:solidFill>
                <a:latin typeface="+mn-lt"/>
                <a:ea typeface="+mn-ea"/>
                <a:cs typeface="+mn-cs"/>
              </a:defRPr>
            </a:lvl3pPr>
            <a:lvl4pPr marL="984250" indent="-228600" algn="l" defTabSz="457200" rtl="0" eaLnBrk="1" latinLnBrk="0" hangingPunct="1">
              <a:lnSpc>
                <a:spcPts val="1720"/>
              </a:lnSpc>
              <a:spcBef>
                <a:spcPct val="20000"/>
              </a:spcBef>
              <a:buClr>
                <a:schemeClr val="bg1"/>
              </a:buClr>
              <a:buFont typeface="Arial"/>
              <a:buChar char="–"/>
              <a:defRPr sz="1100" kern="1200">
                <a:solidFill>
                  <a:schemeClr val="tx1"/>
                </a:solidFill>
                <a:latin typeface="+mn-lt"/>
                <a:ea typeface="+mn-ea"/>
                <a:cs typeface="+mn-cs"/>
              </a:defRPr>
            </a:lvl4pPr>
            <a:lvl5pPr marL="1257300" indent="-228600" algn="l" defTabSz="457200" rtl="0" eaLnBrk="1" latinLnBrk="0" hangingPunct="1">
              <a:lnSpc>
                <a:spcPts val="1720"/>
              </a:lnSpc>
              <a:spcBef>
                <a:spcPct val="20000"/>
              </a:spcBef>
              <a:buClr>
                <a:schemeClr val="bg1"/>
              </a:buClr>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l">
              <a:buNone/>
            </a:pPr>
            <a:r>
              <a:rPr lang="en-US" sz="1200" b="1" dirty="0">
                <a:solidFill>
                  <a:srgbClr val="7F0055"/>
                </a:solidFill>
                <a:latin typeface="Consolas" panose="020B0609020204030204" pitchFamily="49" charset="0"/>
              </a:rPr>
              <a:t>public</a:t>
            </a:r>
            <a:r>
              <a:rPr lang="en-US" sz="1200" b="1" dirty="0">
                <a:solidFill>
                  <a:srgbClr val="000000"/>
                </a:solidFill>
                <a:latin typeface="Consolas" panose="020B0609020204030204" pitchFamily="49" charset="0"/>
              </a:rPr>
              <a:t> </a:t>
            </a:r>
            <a:r>
              <a:rPr lang="en-US" sz="1200" b="1" dirty="0">
                <a:solidFill>
                  <a:srgbClr val="7F0055"/>
                </a:solidFill>
                <a:latin typeface="Consolas" panose="020B0609020204030204" pitchFamily="49" charset="0"/>
              </a:rPr>
              <a:t>static</a:t>
            </a:r>
            <a:r>
              <a:rPr lang="en-US" sz="1200" b="1" dirty="0">
                <a:solidFill>
                  <a:srgbClr val="000000"/>
                </a:solidFill>
                <a:latin typeface="Consolas" panose="020B0609020204030204" pitchFamily="49" charset="0"/>
              </a:rPr>
              <a:t> </a:t>
            </a:r>
            <a:r>
              <a:rPr lang="en-US" sz="1200" b="1" dirty="0">
                <a:solidFill>
                  <a:srgbClr val="7F0055"/>
                </a:solidFill>
                <a:latin typeface="Consolas" panose="020B0609020204030204" pitchFamily="49" charset="0"/>
              </a:rPr>
              <a:t>void</a:t>
            </a:r>
            <a:r>
              <a:rPr lang="en-US" sz="1200" b="1" dirty="0">
                <a:solidFill>
                  <a:srgbClr val="000000"/>
                </a:solidFill>
                <a:latin typeface="Consolas" panose="020B0609020204030204" pitchFamily="49" charset="0"/>
              </a:rPr>
              <a:t> main(String[] </a:t>
            </a:r>
            <a:r>
              <a:rPr lang="en-US" sz="1200" b="1" dirty="0" err="1">
                <a:solidFill>
                  <a:srgbClr val="6A3E3E"/>
                </a:solidFill>
                <a:latin typeface="Consolas" panose="020B0609020204030204" pitchFamily="49" charset="0"/>
              </a:rPr>
              <a:t>args</a:t>
            </a:r>
            <a:r>
              <a:rPr lang="en-US" sz="1200" b="1" dirty="0">
                <a:solidFill>
                  <a:srgbClr val="000000"/>
                </a:solidFill>
                <a:latin typeface="Consolas" panose="020B0609020204030204" pitchFamily="49" charset="0"/>
              </a:rPr>
              <a:t>) {</a:t>
            </a:r>
          </a:p>
          <a:p>
            <a:pPr algn="l"/>
            <a:endParaRPr lang="it-IT" sz="1200" dirty="0">
              <a:latin typeface="Consolas" panose="020B0609020204030204" pitchFamily="49" charset="0"/>
            </a:endParaRPr>
          </a:p>
          <a:p>
            <a:pPr marL="0" indent="0" algn="l">
              <a:buNone/>
            </a:pPr>
            <a:r>
              <a:rPr lang="it-IT" sz="1200" dirty="0">
                <a:solidFill>
                  <a:srgbClr val="000000"/>
                </a:solidFill>
                <a:latin typeface="Consolas" panose="020B0609020204030204" pitchFamily="49" charset="0"/>
              </a:rPr>
              <a:t>	</a:t>
            </a:r>
            <a:r>
              <a:rPr lang="it-IT" sz="1200" dirty="0" err="1">
                <a:solidFill>
                  <a:srgbClr val="000000"/>
                </a:solidFill>
                <a:latin typeface="Consolas" panose="020B0609020204030204" pitchFamily="49" charset="0"/>
              </a:rPr>
              <a:t>ContoCorrente</a:t>
            </a:r>
            <a:r>
              <a:rPr lang="it-IT" sz="1200" dirty="0">
                <a:solidFill>
                  <a:srgbClr val="000000"/>
                </a:solidFill>
                <a:latin typeface="Consolas" panose="020B0609020204030204" pitchFamily="49" charset="0"/>
              </a:rPr>
              <a:t> </a:t>
            </a:r>
            <a:r>
              <a:rPr lang="it-IT" sz="1200" dirty="0">
                <a:solidFill>
                  <a:srgbClr val="6A3E3E"/>
                </a:solidFill>
                <a:latin typeface="Consolas" panose="020B0609020204030204" pitchFamily="49" charset="0"/>
              </a:rPr>
              <a:t>Gino</a:t>
            </a:r>
            <a:r>
              <a:rPr lang="it-IT" sz="1200" dirty="0">
                <a:solidFill>
                  <a:srgbClr val="000000"/>
                </a:solidFill>
                <a:latin typeface="Consolas" panose="020B0609020204030204" pitchFamily="49" charset="0"/>
              </a:rPr>
              <a:t> = </a:t>
            </a:r>
            <a:r>
              <a:rPr lang="it-IT" sz="1200" b="1" dirty="0">
                <a:solidFill>
                  <a:srgbClr val="7F0055"/>
                </a:solidFill>
                <a:latin typeface="Consolas" panose="020B0609020204030204" pitchFamily="49" charset="0"/>
              </a:rPr>
              <a:t>new</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ContoCorrente</a:t>
            </a:r>
            <a:r>
              <a:rPr lang="it-IT" sz="1200" b="1" dirty="0">
                <a:solidFill>
                  <a:srgbClr val="000000"/>
                </a:solidFill>
                <a:latin typeface="Consolas" panose="020B0609020204030204" pitchFamily="49" charset="0"/>
              </a:rPr>
              <a:t>(</a:t>
            </a:r>
            <a:r>
              <a:rPr lang="it-IT" sz="1200" b="1" dirty="0">
                <a:solidFill>
                  <a:srgbClr val="2A00FF"/>
                </a:solidFill>
                <a:latin typeface="Consolas" panose="020B0609020204030204" pitchFamily="49" charset="0"/>
              </a:rPr>
              <a:t>"123456789"</a:t>
            </a:r>
            <a:r>
              <a:rPr lang="it-IT" sz="1200" b="1" dirty="0">
                <a:solidFill>
                  <a:srgbClr val="000000"/>
                </a:solidFill>
                <a:latin typeface="Consolas" panose="020B0609020204030204" pitchFamily="49" charset="0"/>
              </a:rPr>
              <a:t>);</a:t>
            </a:r>
          </a:p>
          <a:p>
            <a:pPr marL="0" indent="0" algn="l">
              <a:buNone/>
            </a:pPr>
            <a:endParaRPr lang="it-IT" sz="1200" dirty="0">
              <a:latin typeface="Consolas" panose="020B0609020204030204" pitchFamily="49" charset="0"/>
            </a:endParaRPr>
          </a:p>
          <a:p>
            <a:pPr marL="0" indent="0" algn="l">
              <a:buNone/>
            </a:pPr>
            <a:r>
              <a:rPr lang="it-IT" sz="1200" dirty="0">
                <a:solidFill>
                  <a:srgbClr val="6A3E3E"/>
                </a:solidFill>
                <a:latin typeface="Consolas" panose="020B0609020204030204" pitchFamily="49" charset="0"/>
              </a:rPr>
              <a:t>	</a:t>
            </a:r>
            <a:r>
              <a:rPr lang="it-IT" sz="1200" dirty="0" err="1">
                <a:solidFill>
                  <a:srgbClr val="6A3E3E"/>
                </a:solidFill>
                <a:latin typeface="Consolas" panose="020B0609020204030204" pitchFamily="49" charset="0"/>
              </a:rPr>
              <a:t>Gino</a:t>
            </a:r>
            <a:r>
              <a:rPr lang="it-IT" sz="1200" dirty="0" err="1">
                <a:solidFill>
                  <a:srgbClr val="000000"/>
                </a:solidFill>
                <a:latin typeface="Consolas" panose="020B0609020204030204" pitchFamily="49" charset="0"/>
              </a:rPr>
              <a:t>.versa</a:t>
            </a:r>
            <a:r>
              <a:rPr lang="it-IT" sz="1200" dirty="0">
                <a:solidFill>
                  <a:srgbClr val="000000"/>
                </a:solidFill>
                <a:latin typeface="Consolas" panose="020B0609020204030204" pitchFamily="49" charset="0"/>
              </a:rPr>
              <a:t>(300);</a:t>
            </a:r>
          </a:p>
          <a:p>
            <a:pPr marL="0" indent="0" algn="l">
              <a:buNone/>
            </a:pPr>
            <a:r>
              <a:rPr lang="it-IT" sz="1200" dirty="0">
                <a:solidFill>
                  <a:srgbClr val="6A3E3E"/>
                </a:solidFill>
                <a:latin typeface="Consolas" panose="020B0609020204030204" pitchFamily="49" charset="0"/>
              </a:rPr>
              <a:t>	</a:t>
            </a:r>
            <a:r>
              <a:rPr lang="it-IT" sz="1200" dirty="0" err="1">
                <a:solidFill>
                  <a:srgbClr val="6A3E3E"/>
                </a:solidFill>
                <a:latin typeface="Consolas" panose="020B0609020204030204" pitchFamily="49" charset="0"/>
              </a:rPr>
              <a:t>Gino</a:t>
            </a:r>
            <a:r>
              <a:rPr lang="it-IT" sz="1200" dirty="0" err="1">
                <a:solidFill>
                  <a:srgbClr val="000000"/>
                </a:solidFill>
                <a:latin typeface="Consolas" panose="020B0609020204030204" pitchFamily="49" charset="0"/>
              </a:rPr>
              <a:t>.preleva</a:t>
            </a:r>
            <a:r>
              <a:rPr lang="it-IT" sz="1200" dirty="0">
                <a:solidFill>
                  <a:srgbClr val="000000"/>
                </a:solidFill>
                <a:latin typeface="Consolas" panose="020B0609020204030204" pitchFamily="49" charset="0"/>
              </a:rPr>
              <a:t>(23);</a:t>
            </a:r>
          </a:p>
          <a:p>
            <a:pPr marL="0" indent="0" algn="l">
              <a:buNone/>
            </a:pPr>
            <a:r>
              <a:rPr lang="it-IT" sz="1200" dirty="0">
                <a:solidFill>
                  <a:srgbClr val="000000"/>
                </a:solidFill>
                <a:latin typeface="Consolas" panose="020B0609020204030204" pitchFamily="49" charset="0"/>
              </a:rPr>
              <a:t>	</a:t>
            </a:r>
            <a:r>
              <a:rPr lang="it-IT" sz="1200" dirty="0" err="1">
                <a:solidFill>
                  <a:srgbClr val="000000"/>
                </a:solidFill>
                <a:latin typeface="Consolas" panose="020B0609020204030204" pitchFamily="49" charset="0"/>
              </a:rPr>
              <a:t>System.</a:t>
            </a:r>
            <a:r>
              <a:rPr lang="it-IT" sz="1200" b="1" i="1" dirty="0" err="1">
                <a:solidFill>
                  <a:srgbClr val="0000C0"/>
                </a:solidFill>
                <a:latin typeface="Consolas" panose="020B0609020204030204" pitchFamily="49" charset="0"/>
              </a:rPr>
              <a:t>out</a:t>
            </a:r>
            <a:r>
              <a:rPr lang="it-IT" sz="1200" b="1" i="1" dirty="0" err="1">
                <a:solidFill>
                  <a:srgbClr val="000000"/>
                </a:solidFill>
                <a:latin typeface="Consolas" panose="020B0609020204030204" pitchFamily="49" charset="0"/>
              </a:rPr>
              <a:t>.println</a:t>
            </a:r>
            <a:r>
              <a:rPr lang="it-IT" sz="1200" b="1" i="1" dirty="0">
                <a:solidFill>
                  <a:srgbClr val="000000"/>
                </a:solidFill>
                <a:latin typeface="Consolas" panose="020B0609020204030204" pitchFamily="49" charset="0"/>
              </a:rPr>
              <a:t>(</a:t>
            </a:r>
            <a:r>
              <a:rPr lang="it-IT" sz="1200" b="1" i="1" dirty="0" err="1">
                <a:solidFill>
                  <a:srgbClr val="6A3E3E"/>
                </a:solidFill>
                <a:latin typeface="Consolas" panose="020B0609020204030204" pitchFamily="49" charset="0"/>
              </a:rPr>
              <a:t>Gino</a:t>
            </a:r>
            <a:r>
              <a:rPr lang="it-IT" sz="1200" b="1" i="1" dirty="0" err="1">
                <a:solidFill>
                  <a:srgbClr val="000000"/>
                </a:solidFill>
                <a:latin typeface="Consolas" panose="020B0609020204030204" pitchFamily="49" charset="0"/>
              </a:rPr>
              <a:t>.estrattoConto</a:t>
            </a:r>
            <a:r>
              <a:rPr lang="it-IT" sz="1200" b="1" i="1"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a:t>
            </a:r>
            <a:endParaRPr lang="it-IT" sz="1200" dirty="0">
              <a:latin typeface="Consolas" panose="020B0609020204030204" pitchFamily="49" charset="0"/>
            </a:endParaRPr>
          </a:p>
          <a:p>
            <a:pPr marL="0" indent="0" algn="l">
              <a:buNone/>
            </a:pPr>
            <a:endParaRPr lang="it-IT" sz="900" b="1" dirty="0"/>
          </a:p>
        </p:txBody>
      </p:sp>
    </p:spTree>
    <p:extLst>
      <p:ext uri="{BB962C8B-B14F-4D97-AF65-F5344CB8AC3E}">
        <p14:creationId xmlns:p14="http://schemas.microsoft.com/office/powerpoint/2010/main" val="19054340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16</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Astrazione e incapsulamento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dirty="0"/>
              <a:t>Creare un programma che esegua il calcolo del perimetro di un Triangolo.</a:t>
            </a:r>
          </a:p>
          <a:p>
            <a:pPr marL="0" indent="0">
              <a:buNone/>
            </a:pPr>
            <a:r>
              <a:rPr lang="it-IT" dirty="0"/>
              <a:t>Si richiede di:</a:t>
            </a:r>
          </a:p>
          <a:p>
            <a:r>
              <a:rPr lang="it-IT" dirty="0"/>
              <a:t>Dichiarare nel </a:t>
            </a:r>
            <a:r>
              <a:rPr lang="it-IT" dirty="0" err="1"/>
              <a:t>main</a:t>
            </a:r>
            <a:r>
              <a:rPr lang="it-IT" dirty="0"/>
              <a:t> le misure dei 3 lati</a:t>
            </a:r>
          </a:p>
          <a:p>
            <a:r>
              <a:rPr lang="it-IT" dirty="0"/>
              <a:t>Istanziare l’oggetto triangolo della classe Triangolo (</a:t>
            </a:r>
            <a:r>
              <a:rPr lang="it-IT" u="sng" dirty="0"/>
              <a:t>da implementare</a:t>
            </a:r>
            <a:r>
              <a:rPr lang="it-IT" dirty="0"/>
              <a:t>)</a:t>
            </a:r>
          </a:p>
          <a:p>
            <a:r>
              <a:rPr lang="it-IT" dirty="0"/>
              <a:t>Nella classe Triangolo sviluppare 2 metodi:</a:t>
            </a:r>
          </a:p>
          <a:p>
            <a:pPr lvl="1"/>
            <a:r>
              <a:rPr lang="it-IT" sz="1600" dirty="0"/>
              <a:t>classificazione() che restituisce il tipo di triangolo (isoscele, scaleno, equilatero)</a:t>
            </a:r>
          </a:p>
          <a:p>
            <a:pPr lvl="1"/>
            <a:r>
              <a:rPr lang="it-IT" sz="1600" dirty="0"/>
              <a:t>perimetro() che restituisce il perimetro</a:t>
            </a:r>
          </a:p>
          <a:p>
            <a:r>
              <a:rPr lang="it-IT" dirty="0"/>
              <a:t>Restituire a video il valore del perimetro e il tipo di triangolo </a:t>
            </a:r>
          </a:p>
          <a:p>
            <a:endParaRPr lang="it-IT" sz="1400" dirty="0"/>
          </a:p>
          <a:p>
            <a:endParaRPr lang="it-IT" sz="1400" dirty="0"/>
          </a:p>
          <a:p>
            <a:pPr marL="0" indent="0">
              <a:buNone/>
            </a:pPr>
            <a:r>
              <a:rPr lang="it-IT" sz="1800" dirty="0">
                <a:solidFill>
                  <a:srgbClr val="000000"/>
                </a:solidFill>
                <a:latin typeface="Consolas" panose="020B0609020204030204" pitchFamily="49" charset="0"/>
              </a:rPr>
              <a:t>Il perimetro del triangolo equilatero di lati 7.0, 7.0, 7.0 è 21.0</a:t>
            </a:r>
          </a:p>
          <a:p>
            <a:endParaRPr lang="it-IT" sz="1400" dirty="0"/>
          </a:p>
          <a:p>
            <a:pPr lvl="1"/>
            <a:endParaRPr lang="it-IT" sz="1200" dirty="0"/>
          </a:p>
          <a:p>
            <a:pPr fontAlgn="base"/>
            <a:endParaRPr lang="it-IT" sz="1400" dirty="0"/>
          </a:p>
          <a:p>
            <a:pPr marL="0" indent="0" algn="l" fontAlgn="base">
              <a:buNone/>
            </a:pPr>
            <a:endParaRPr lang="it-IT"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31737199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17</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Astrazione e incapsulamento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Creare un programma che esegua il calcolo dell’area e del perimetro di un Triangolo Rettangolo.</a:t>
            </a:r>
          </a:p>
          <a:p>
            <a:pPr marL="0" indent="0">
              <a:buNone/>
            </a:pPr>
            <a:r>
              <a:rPr lang="it-IT" sz="1400" dirty="0"/>
              <a:t>Il costruttore della nuova classe avrà bisogno questa volta solo dei due cateti per essere definita.</a:t>
            </a:r>
          </a:p>
          <a:p>
            <a:pPr marL="0" indent="0">
              <a:buNone/>
            </a:pPr>
            <a:r>
              <a:rPr lang="it-IT" sz="1400" dirty="0"/>
              <a:t>Si richiede dunque di:</a:t>
            </a:r>
          </a:p>
          <a:p>
            <a:r>
              <a:rPr lang="it-IT" sz="1400" dirty="0"/>
              <a:t>Dichiarare nel </a:t>
            </a:r>
            <a:r>
              <a:rPr lang="it-IT" sz="1400" dirty="0" err="1"/>
              <a:t>main</a:t>
            </a:r>
            <a:r>
              <a:rPr lang="it-IT" sz="1400" dirty="0"/>
              <a:t> le misure dei 2 cateti</a:t>
            </a:r>
          </a:p>
          <a:p>
            <a:r>
              <a:rPr lang="it-IT" sz="1400" dirty="0"/>
              <a:t>Istanziare l’oggetto </a:t>
            </a:r>
            <a:r>
              <a:rPr lang="it-IT" sz="1400" dirty="0" err="1"/>
              <a:t>triangoloRettangolo</a:t>
            </a:r>
            <a:r>
              <a:rPr lang="it-IT" sz="1400" dirty="0"/>
              <a:t> della classe </a:t>
            </a:r>
            <a:r>
              <a:rPr lang="it-IT" sz="1400" dirty="0" err="1"/>
              <a:t>TriangoloRettangolo</a:t>
            </a:r>
            <a:r>
              <a:rPr lang="it-IT" sz="1400" dirty="0"/>
              <a:t> (</a:t>
            </a:r>
            <a:r>
              <a:rPr lang="it-IT" sz="1400" u="sng" dirty="0"/>
              <a:t>da implementare</a:t>
            </a:r>
            <a:r>
              <a:rPr lang="it-IT" sz="1400" dirty="0"/>
              <a:t>)</a:t>
            </a:r>
          </a:p>
          <a:p>
            <a:r>
              <a:rPr lang="it-IT" sz="1400" dirty="0"/>
              <a:t>Nella classe </a:t>
            </a:r>
            <a:r>
              <a:rPr lang="it-IT" sz="1400" dirty="0" err="1"/>
              <a:t>TriangoloRettangolo</a:t>
            </a:r>
            <a:r>
              <a:rPr lang="it-IT" sz="1400" dirty="0"/>
              <a:t> sviluppare 3 metodi:</a:t>
            </a:r>
          </a:p>
          <a:p>
            <a:pPr lvl="1"/>
            <a:r>
              <a:rPr lang="it-IT" dirty="0" err="1"/>
              <a:t>calcolaIpotenusa</a:t>
            </a:r>
            <a:r>
              <a:rPr lang="it-IT" dirty="0"/>
              <a:t>() che restituisce il valore dell’ipotenusa</a:t>
            </a:r>
          </a:p>
          <a:p>
            <a:pPr lvl="1"/>
            <a:r>
              <a:rPr lang="it-IT" dirty="0"/>
              <a:t>perimetro() che restituisce il perimetro</a:t>
            </a:r>
          </a:p>
          <a:p>
            <a:pPr lvl="1"/>
            <a:r>
              <a:rPr lang="it-IT" dirty="0"/>
              <a:t>area() che restituisce l’area del triangolo rettangolo</a:t>
            </a:r>
          </a:p>
          <a:p>
            <a:r>
              <a:rPr lang="it-IT" sz="1400" dirty="0"/>
              <a:t>Restituire a video il valore del perimetro e dell’area del triangolo</a:t>
            </a:r>
          </a:p>
          <a:p>
            <a:endParaRPr lang="it-IT" sz="1400" dirty="0"/>
          </a:p>
          <a:p>
            <a:pPr marL="0" indent="0" algn="l">
              <a:buNone/>
            </a:pPr>
            <a:r>
              <a:rPr lang="it-IT" sz="1400" dirty="0">
                <a:solidFill>
                  <a:srgbClr val="000000"/>
                </a:solidFill>
                <a:latin typeface="Consolas" panose="020B0609020204030204" pitchFamily="49" charset="0"/>
              </a:rPr>
              <a:t>L'area di un triangolo rettangolo di cateti 4.0 e 3.0 e ipotenusa 5.0 è 6.0</a:t>
            </a:r>
          </a:p>
          <a:p>
            <a:pPr marL="0" indent="0" algn="l">
              <a:buNone/>
            </a:pPr>
            <a:r>
              <a:rPr lang="it-IT" sz="1400" dirty="0">
                <a:solidFill>
                  <a:srgbClr val="000000"/>
                </a:solidFill>
                <a:latin typeface="Consolas" panose="020B0609020204030204" pitchFamily="49" charset="0"/>
              </a:rPr>
              <a:t>Il perimetro di un triangolo rettangolo di cateti 4.0 e 3.0 e ipotenusa 5.0 è 12.0</a:t>
            </a:r>
            <a:endParaRPr lang="it-IT" sz="1100" dirty="0"/>
          </a:p>
          <a:p>
            <a:pPr lvl="1"/>
            <a:endParaRPr lang="it-IT" sz="1200" dirty="0"/>
          </a:p>
          <a:p>
            <a:pPr fontAlgn="base"/>
            <a:endParaRPr lang="it-IT" sz="1400" dirty="0"/>
          </a:p>
          <a:p>
            <a:pPr marL="0" indent="0" algn="l" fontAlgn="base">
              <a:buNone/>
            </a:pPr>
            <a:endParaRPr lang="it-IT"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7937962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Ereditarietà</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463046"/>
          </a:xfrm>
        </p:spPr>
        <p:txBody>
          <a:bodyPr/>
          <a:lstStyle/>
          <a:p>
            <a:pPr marL="0" indent="0" algn="l" fontAlgn="base">
              <a:lnSpc>
                <a:spcPct val="100000"/>
              </a:lnSpc>
              <a:buNone/>
            </a:pPr>
            <a:r>
              <a:rPr lang="it-IT" sz="1800" dirty="0"/>
              <a:t>Meccanismo per definire una nuova classe (classe derivata) come specializzazione di un’altra (classe base)</a:t>
            </a:r>
          </a:p>
          <a:p>
            <a:pPr fontAlgn="base">
              <a:lnSpc>
                <a:spcPct val="100000"/>
              </a:lnSpc>
            </a:pPr>
            <a:r>
              <a:rPr lang="it-IT" sz="1800" dirty="0"/>
              <a:t>La classe base modella un concetto generico</a:t>
            </a:r>
          </a:p>
          <a:p>
            <a:pPr fontAlgn="base">
              <a:lnSpc>
                <a:spcPct val="100000"/>
              </a:lnSpc>
            </a:pPr>
            <a:r>
              <a:rPr lang="it-IT" sz="1800" dirty="0"/>
              <a:t>La classe derivata modella un concetto più specifico</a:t>
            </a:r>
          </a:p>
          <a:p>
            <a:pPr fontAlgn="base">
              <a:lnSpc>
                <a:spcPct val="100000"/>
              </a:lnSpc>
            </a:pPr>
            <a:r>
              <a:rPr lang="it-IT" sz="1800" dirty="0"/>
              <a:t>Ogni classe estende la classe Object</a:t>
            </a:r>
          </a:p>
          <a:p>
            <a:pPr fontAlgn="base">
              <a:lnSpc>
                <a:spcPct val="100000"/>
              </a:lnSpc>
            </a:pPr>
            <a:endParaRPr lang="it-IT" sz="1800" dirty="0"/>
          </a:p>
          <a:p>
            <a:pPr marL="0" indent="0" fontAlgn="base">
              <a:lnSpc>
                <a:spcPct val="100000"/>
              </a:lnSpc>
              <a:buNone/>
            </a:pPr>
            <a:r>
              <a:rPr lang="it-IT" sz="1800" dirty="0"/>
              <a:t>La classe derivata:</a:t>
            </a:r>
          </a:p>
          <a:p>
            <a:pPr fontAlgn="base">
              <a:lnSpc>
                <a:spcPct val="100000"/>
              </a:lnSpc>
            </a:pPr>
            <a:r>
              <a:rPr lang="it-IT" sz="1800" dirty="0"/>
              <a:t>Dispone di tutte le funzionalità (attributi e metodi) di quella base</a:t>
            </a:r>
          </a:p>
          <a:p>
            <a:pPr fontAlgn="base">
              <a:lnSpc>
                <a:spcPct val="100000"/>
              </a:lnSpc>
            </a:pPr>
            <a:r>
              <a:rPr lang="it-IT" sz="1800" dirty="0"/>
              <a:t>Può aggiungere funzionalità proprie</a:t>
            </a:r>
          </a:p>
          <a:p>
            <a:pPr fontAlgn="base">
              <a:lnSpc>
                <a:spcPct val="100000"/>
              </a:lnSpc>
            </a:pPr>
            <a:r>
              <a:rPr lang="it-IT" sz="1800" dirty="0"/>
              <a:t>Può ridefinirne il funzionamento di metodi esistenti (polimorfismo) </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Cos’è</a:t>
            </a:r>
          </a:p>
        </p:txBody>
      </p:sp>
      <p:pic>
        <p:nvPicPr>
          <p:cNvPr id="3" name="Immagine 2">
            <a:extLst>
              <a:ext uri="{FF2B5EF4-FFF2-40B4-BE49-F238E27FC236}">
                <a16:creationId xmlns:a16="http://schemas.microsoft.com/office/drawing/2014/main" id="{8821A318-38FE-49FC-8300-3C3686452E61}"/>
              </a:ext>
            </a:extLst>
          </p:cNvPr>
          <p:cNvPicPr>
            <a:picLocks noChangeAspect="1"/>
          </p:cNvPicPr>
          <p:nvPr/>
        </p:nvPicPr>
        <p:blipFill>
          <a:blip r:embed="rId3"/>
          <a:stretch>
            <a:fillRect/>
          </a:stretch>
        </p:blipFill>
        <p:spPr>
          <a:xfrm>
            <a:off x="6405311" y="1797161"/>
            <a:ext cx="2511709" cy="1964987"/>
          </a:xfrm>
          <a:prstGeom prst="rect">
            <a:avLst/>
          </a:prstGeom>
        </p:spPr>
      </p:pic>
    </p:spTree>
    <p:extLst>
      <p:ext uri="{BB962C8B-B14F-4D97-AF65-F5344CB8AC3E}">
        <p14:creationId xmlns:p14="http://schemas.microsoft.com/office/powerpoint/2010/main" val="27012773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Ereditarietà</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463046"/>
          </a:xfrm>
        </p:spPr>
        <p:txBody>
          <a:bodyPr/>
          <a:lstStyle/>
          <a:p>
            <a:pPr marL="0" indent="0" algn="l" fontAlgn="base">
              <a:lnSpc>
                <a:spcPct val="100000"/>
              </a:lnSpc>
              <a:buNone/>
            </a:pPr>
            <a:r>
              <a:rPr lang="it-IT" sz="1800" dirty="0"/>
              <a:t>Si dice che una classe A è una sottoclasse di B (e analogamente che B è una superclasse di A) quando:</a:t>
            </a:r>
          </a:p>
          <a:p>
            <a:pPr algn="l" fontAlgn="base">
              <a:lnSpc>
                <a:spcPct val="100000"/>
              </a:lnSpc>
              <a:buFont typeface="Arial" panose="020B0604020202020204" pitchFamily="34" charset="0"/>
              <a:buChar char="•"/>
            </a:pPr>
            <a:r>
              <a:rPr lang="it-IT" sz="1800" dirty="0"/>
              <a:t>A eredita da B sia il suo stato che il suo </a:t>
            </a:r>
            <a:r>
              <a:rPr lang="it-IT" sz="1800" dirty="0" err="1"/>
              <a:t>behavior</a:t>
            </a:r>
            <a:r>
              <a:rPr lang="it-IT" sz="1800" dirty="0"/>
              <a:t> (comportamento)</a:t>
            </a:r>
          </a:p>
          <a:p>
            <a:pPr algn="l" fontAlgn="base">
              <a:lnSpc>
                <a:spcPct val="100000"/>
              </a:lnSpc>
              <a:buFont typeface="Arial" panose="020B0604020202020204" pitchFamily="34" charset="0"/>
              <a:buChar char="•"/>
            </a:pPr>
            <a:r>
              <a:rPr lang="it-IT" sz="1800" dirty="0"/>
              <a:t>e quindi un’istanza della classe A è utilizzabile in ogni parte del codice in cui sia possibile utilizzare una istanza della classe B.</a:t>
            </a:r>
          </a:p>
          <a:p>
            <a:pPr marL="0" indent="0" algn="l" fontAlgn="base">
              <a:lnSpc>
                <a:spcPct val="100000"/>
              </a:lnSpc>
              <a:buNone/>
            </a:pPr>
            <a:r>
              <a:rPr lang="it-IT" sz="1800" dirty="0"/>
              <a:t>Quindi A “è anche” un elemento della classe B (un rettangolo è anche una figura piana)</a:t>
            </a:r>
          </a:p>
          <a:p>
            <a:pPr marL="0" indent="0" algn="l" fontAlgn="base">
              <a:buNone/>
            </a:pPr>
            <a:endParaRPr lang="it-IT" sz="1200" dirty="0"/>
          </a:p>
          <a:p>
            <a:pPr marL="0" indent="0" algn="l" fontAlgn="base">
              <a:buNone/>
            </a:pPr>
            <a:r>
              <a:rPr lang="it-IT" b="0" i="0" dirty="0">
                <a:solidFill>
                  <a:srgbClr val="0077AA"/>
                </a:solidFill>
                <a:effectLst/>
                <a:latin typeface="Consolas" panose="020B0609020204030204" pitchFamily="49" charset="0"/>
              </a:rPr>
              <a:t>class</a:t>
            </a:r>
            <a:r>
              <a:rPr lang="it-IT" b="0" i="0" dirty="0">
                <a:solidFill>
                  <a:srgbClr val="000000"/>
                </a:solidFill>
                <a:effectLst/>
                <a:latin typeface="Consolas" panose="020B0609020204030204" pitchFamily="49" charset="0"/>
              </a:rPr>
              <a:t> </a:t>
            </a:r>
            <a:r>
              <a:rPr lang="it-IT" b="0" i="0" dirty="0">
                <a:solidFill>
                  <a:srgbClr val="DD4A68"/>
                </a:solidFill>
                <a:effectLst/>
                <a:latin typeface="Consolas" panose="020B0609020204030204" pitchFamily="49" charset="0"/>
              </a:rPr>
              <a:t>A</a:t>
            </a:r>
            <a:r>
              <a:rPr lang="it-IT" b="0" i="0" dirty="0">
                <a:solidFill>
                  <a:srgbClr val="000000"/>
                </a:solidFill>
                <a:effectLst/>
                <a:latin typeface="Consolas" panose="020B0609020204030204" pitchFamily="49" charset="0"/>
              </a:rPr>
              <a:t> </a:t>
            </a:r>
            <a:r>
              <a:rPr lang="it-IT" b="0" i="0" dirty="0" err="1">
                <a:solidFill>
                  <a:srgbClr val="0077AA"/>
                </a:solidFill>
                <a:effectLst/>
                <a:latin typeface="Consolas" panose="020B0609020204030204" pitchFamily="49" charset="0"/>
              </a:rPr>
              <a:t>extends</a:t>
            </a:r>
            <a:r>
              <a:rPr lang="it-IT" b="0" i="0" dirty="0">
                <a:solidFill>
                  <a:srgbClr val="000000"/>
                </a:solidFill>
                <a:effectLst/>
                <a:latin typeface="Consolas" panose="020B0609020204030204" pitchFamily="49" charset="0"/>
              </a:rPr>
              <a:t> </a:t>
            </a:r>
            <a:r>
              <a:rPr lang="it-IT" b="0" i="0" dirty="0">
                <a:solidFill>
                  <a:srgbClr val="DD4A68"/>
                </a:solidFill>
                <a:effectLst/>
                <a:latin typeface="Consolas" panose="020B0609020204030204" pitchFamily="49" charset="0"/>
              </a:rPr>
              <a:t>B</a:t>
            </a:r>
            <a:r>
              <a:rPr lang="it-IT" b="0" i="0" dirty="0">
                <a:solidFill>
                  <a:srgbClr val="000000"/>
                </a:solidFill>
                <a:effectLst/>
                <a:latin typeface="Consolas" panose="020B0609020204030204" pitchFamily="49" charset="0"/>
              </a:rPr>
              <a:t> </a:t>
            </a:r>
            <a:r>
              <a:rPr lang="it-IT" b="0" i="0" dirty="0">
                <a:solidFill>
                  <a:srgbClr val="999999"/>
                </a:solidFill>
                <a:effectLst/>
                <a:latin typeface="Consolas" panose="020B0609020204030204" pitchFamily="49" charset="0"/>
              </a:rPr>
              <a:t>{</a:t>
            </a:r>
            <a:endParaRPr lang="it-IT" b="0" i="0" dirty="0">
              <a:solidFill>
                <a:srgbClr val="000000"/>
              </a:solidFill>
              <a:effectLst/>
              <a:latin typeface="Consolas" panose="020B0609020204030204" pitchFamily="49" charset="0"/>
            </a:endParaRPr>
          </a:p>
          <a:p>
            <a:pPr marL="0" indent="0" algn="l" fontAlgn="base">
              <a:buNone/>
            </a:pPr>
            <a:r>
              <a:rPr lang="it-IT" dirty="0">
                <a:solidFill>
                  <a:srgbClr val="000000"/>
                </a:solidFill>
                <a:latin typeface="Consolas" panose="020B0609020204030204" pitchFamily="49" charset="0"/>
              </a:rPr>
              <a:t>	</a:t>
            </a:r>
            <a:r>
              <a:rPr lang="it-IT" b="0" i="0" dirty="0">
                <a:solidFill>
                  <a:srgbClr val="708090"/>
                </a:solidFill>
                <a:effectLst/>
                <a:latin typeface="Consolas" panose="020B0609020204030204" pitchFamily="49" charset="0"/>
              </a:rPr>
              <a:t>// ...</a:t>
            </a:r>
            <a:r>
              <a:rPr lang="it-IT" b="0" i="0" dirty="0">
                <a:solidFill>
                  <a:srgbClr val="000000"/>
                </a:solidFill>
                <a:effectLst/>
                <a:latin typeface="Consolas" panose="020B0609020204030204" pitchFamily="49" charset="0"/>
              </a:rPr>
              <a:t> </a:t>
            </a:r>
          </a:p>
          <a:p>
            <a:pPr marL="0" indent="0" algn="l" fontAlgn="base">
              <a:buNone/>
            </a:pPr>
            <a:r>
              <a:rPr lang="it-IT" b="0" i="0" dirty="0">
                <a:solidFill>
                  <a:srgbClr val="999999"/>
                </a:solidFill>
                <a:effectLst/>
                <a:latin typeface="Consolas" panose="020B0609020204030204" pitchFamily="49" charset="0"/>
              </a:rPr>
              <a:t>}</a:t>
            </a:r>
          </a:p>
          <a:p>
            <a:pPr marL="0" indent="0" algn="l" fontAlgn="base">
              <a:buNone/>
            </a:pPr>
            <a:r>
              <a:rPr lang="it-IT" sz="1800" dirty="0"/>
              <a:t>Una classe può ereditare al massimo solo da un’altra classe.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Implementazione</a:t>
            </a:r>
          </a:p>
        </p:txBody>
      </p:sp>
    </p:spTree>
    <p:extLst>
      <p:ext uri="{BB962C8B-B14F-4D97-AF65-F5344CB8AC3E}">
        <p14:creationId xmlns:p14="http://schemas.microsoft.com/office/powerpoint/2010/main" val="157064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7" name="CasellaDiTesto 6"/>
          <p:cNvSpPr txBox="1"/>
          <p:nvPr/>
        </p:nvSpPr>
        <p:spPr>
          <a:xfrm flipH="1">
            <a:off x="374648" y="1312912"/>
            <a:ext cx="2390586" cy="2616101"/>
          </a:xfrm>
          <a:prstGeom prst="rect">
            <a:avLst/>
          </a:prstGeom>
          <a:noFill/>
        </p:spPr>
        <p:txBody>
          <a:bodyPr wrap="square" rtlCol="0">
            <a:spAutoFit/>
          </a:bodyPr>
          <a:lstStyle/>
          <a:p>
            <a:pPr>
              <a:spcBef>
                <a:spcPts val="600"/>
              </a:spcBef>
              <a:spcAft>
                <a:spcPts val="600"/>
              </a:spcAft>
            </a:pPr>
            <a:r>
              <a:rPr lang="it-IT" dirty="0"/>
              <a:t>Linguaggio intermedio (</a:t>
            </a:r>
            <a:r>
              <a:rPr lang="it-IT" dirty="0" err="1"/>
              <a:t>Bytecode</a:t>
            </a:r>
            <a:r>
              <a:rPr lang="it-IT" dirty="0"/>
              <a:t>)</a:t>
            </a:r>
          </a:p>
          <a:p>
            <a:pPr>
              <a:spcBef>
                <a:spcPts val="600"/>
              </a:spcBef>
              <a:spcAft>
                <a:spcPts val="600"/>
              </a:spcAft>
            </a:pPr>
            <a:endParaRPr lang="it-IT" dirty="0"/>
          </a:p>
          <a:p>
            <a:pPr>
              <a:spcBef>
                <a:spcPts val="600"/>
              </a:spcBef>
              <a:spcAft>
                <a:spcPts val="600"/>
              </a:spcAft>
            </a:pPr>
            <a:r>
              <a:rPr lang="it-IT" dirty="0"/>
              <a:t>Meno efficiente dei linguaggi propriamente compilati come il C++</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Approccio ibrido</a:t>
            </a:r>
          </a:p>
        </p:txBody>
      </p:sp>
      <p:pic>
        <p:nvPicPr>
          <p:cNvPr id="3" name="Immagine 2">
            <a:extLst>
              <a:ext uri="{FF2B5EF4-FFF2-40B4-BE49-F238E27FC236}">
                <a16:creationId xmlns:a16="http://schemas.microsoft.com/office/drawing/2014/main" id="{C05099F8-7061-48EA-A1FE-7CCF4896256E}"/>
              </a:ext>
            </a:extLst>
          </p:cNvPr>
          <p:cNvPicPr>
            <a:picLocks noChangeAspect="1"/>
          </p:cNvPicPr>
          <p:nvPr/>
        </p:nvPicPr>
        <p:blipFill>
          <a:blip r:embed="rId3"/>
          <a:stretch>
            <a:fillRect/>
          </a:stretch>
        </p:blipFill>
        <p:spPr>
          <a:xfrm>
            <a:off x="2886419" y="1312912"/>
            <a:ext cx="5882933" cy="3286569"/>
          </a:xfrm>
          <a:prstGeom prst="rect">
            <a:avLst/>
          </a:prstGeom>
        </p:spPr>
      </p:pic>
    </p:spTree>
    <p:extLst>
      <p:ext uri="{BB962C8B-B14F-4D97-AF65-F5344CB8AC3E}">
        <p14:creationId xmlns:p14="http://schemas.microsoft.com/office/powerpoint/2010/main" val="34831611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Ereditarietà</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Il costruttore della classe derivata deve essere in grado di costruire una istanza della superclasse e quindi:</a:t>
            </a:r>
          </a:p>
          <a:p>
            <a:pPr fontAlgn="base">
              <a:lnSpc>
                <a:spcPct val="100000"/>
              </a:lnSpc>
            </a:pPr>
            <a:r>
              <a:rPr lang="it-IT" sz="1800" dirty="0"/>
              <a:t>per quest’ultima non è previsto un costruttore ‘default’ (senza argomenti)</a:t>
            </a:r>
          </a:p>
          <a:p>
            <a:pPr fontAlgn="base">
              <a:lnSpc>
                <a:spcPct val="100000"/>
              </a:lnSpc>
            </a:pPr>
            <a:r>
              <a:rPr lang="it-IT" sz="1800" dirty="0"/>
              <a:t>la classe derivata lo dovrà chiamare esplicitamente passandogli gli argomenti necessari con la sintassi super(…) </a:t>
            </a:r>
          </a:p>
          <a:p>
            <a:pPr fontAlgn="base">
              <a:lnSpc>
                <a:spcPct val="100000"/>
              </a:lnSpc>
            </a:pPr>
            <a:r>
              <a:rPr lang="it-IT" sz="1800" dirty="0"/>
              <a:t>che deve essere obbligatoriamente il primo </a:t>
            </a:r>
            <a:r>
              <a:rPr lang="it-IT" sz="1800" dirty="0" err="1"/>
              <a:t>statement</a:t>
            </a:r>
            <a:r>
              <a:rPr lang="it-IT" sz="1800" dirty="0"/>
              <a:t> del costruttore della classe figlia.</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Il costruttore</a:t>
            </a:r>
          </a:p>
        </p:txBody>
      </p:sp>
      <p:pic>
        <p:nvPicPr>
          <p:cNvPr id="9" name="Immagine 8">
            <a:extLst>
              <a:ext uri="{FF2B5EF4-FFF2-40B4-BE49-F238E27FC236}">
                <a16:creationId xmlns:a16="http://schemas.microsoft.com/office/drawing/2014/main" id="{4422BD14-150D-46D9-8D60-B35BC5906654}"/>
              </a:ext>
            </a:extLst>
          </p:cNvPr>
          <p:cNvPicPr>
            <a:picLocks noChangeAspect="1"/>
          </p:cNvPicPr>
          <p:nvPr/>
        </p:nvPicPr>
        <p:blipFill>
          <a:blip r:embed="rId3"/>
          <a:stretch>
            <a:fillRect/>
          </a:stretch>
        </p:blipFill>
        <p:spPr>
          <a:xfrm>
            <a:off x="4948135" y="3081564"/>
            <a:ext cx="3350175" cy="1984115"/>
          </a:xfrm>
          <a:prstGeom prst="rect">
            <a:avLst/>
          </a:prstGeom>
        </p:spPr>
      </p:pic>
    </p:spTree>
    <p:extLst>
      <p:ext uri="{BB962C8B-B14F-4D97-AF65-F5344CB8AC3E}">
        <p14:creationId xmlns:p14="http://schemas.microsoft.com/office/powerpoint/2010/main" val="29774831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Ereditarietà</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dirty="0"/>
              <a:t>L’oggetto derivato contiene tutti i componenti (attributi e metodi) dell’oggetto da cui deriva</a:t>
            </a:r>
          </a:p>
          <a:p>
            <a:pPr fontAlgn="base"/>
            <a:r>
              <a:rPr lang="it-IT" dirty="0"/>
              <a:t>Ma i suoi metodi non possono operare direttamente su quelli definiti ‘</a:t>
            </a:r>
            <a:r>
              <a:rPr lang="it-IT" b="1" dirty="0"/>
              <a:t>private</a:t>
            </a:r>
            <a:r>
              <a:rPr lang="it-IT" dirty="0"/>
              <a:t>’</a:t>
            </a:r>
          </a:p>
          <a:p>
            <a:pPr marL="0" indent="0" fontAlgn="base">
              <a:buNone/>
            </a:pPr>
            <a:endParaRPr lang="it-IT" dirty="0"/>
          </a:p>
          <a:p>
            <a:pPr marL="0" indent="0" fontAlgn="base">
              <a:buNone/>
            </a:pPr>
            <a:r>
              <a:rPr lang="it-IT" dirty="0"/>
              <a:t>La restrizione può essere allentata:</a:t>
            </a:r>
          </a:p>
          <a:p>
            <a:pPr fontAlgn="base"/>
            <a:r>
              <a:rPr lang="it-IT" dirty="0"/>
              <a:t>La super-classe può definire attributi e metodi con visibilità ‘</a:t>
            </a:r>
            <a:r>
              <a:rPr lang="it-IT" b="1" dirty="0" err="1"/>
              <a:t>protected</a:t>
            </a:r>
            <a:r>
              <a:rPr lang="it-IT" dirty="0"/>
              <a:t>’</a:t>
            </a:r>
          </a:p>
          <a:p>
            <a:pPr fontAlgn="base"/>
            <a:r>
              <a:rPr lang="it-IT" dirty="0"/>
              <a:t>Questi sono visibili alle sottoclassi</a:t>
            </a:r>
          </a:p>
          <a:p>
            <a:pPr fontAlgn="base"/>
            <a:endParaRPr lang="it-IT" dirty="0"/>
          </a:p>
          <a:p>
            <a:pPr marL="0" indent="0" fontAlgn="base">
              <a:buNone/>
            </a:pPr>
            <a:r>
              <a:rPr lang="it-IT" dirty="0"/>
              <a:t>Una sottoclasse può ridefinire metodi presenti nella superclasse a condizione che abbiano</a:t>
            </a:r>
          </a:p>
          <a:p>
            <a:pPr fontAlgn="base"/>
            <a:r>
              <a:rPr lang="it-IT" dirty="0"/>
              <a:t>Lo stesso nome</a:t>
            </a:r>
          </a:p>
          <a:p>
            <a:pPr fontAlgn="base"/>
            <a:r>
              <a:rPr lang="it-IT" dirty="0"/>
              <a:t>Gli stessi parametri (tipo, numero, ordine)</a:t>
            </a:r>
          </a:p>
          <a:p>
            <a:pPr fontAlgn="base"/>
            <a:r>
              <a:rPr lang="it-IT" dirty="0"/>
              <a:t>Lo stesso tipo di ritorno</a:t>
            </a:r>
          </a:p>
          <a:p>
            <a:pPr fontAlgn="base"/>
            <a:r>
              <a:rPr lang="it-IT" dirty="0"/>
              <a:t>La stessa semantica</a:t>
            </a:r>
          </a:p>
          <a:p>
            <a:pPr marL="0" indent="0" fontAlgn="base">
              <a:buNone/>
            </a:pPr>
            <a:r>
              <a:rPr lang="it-IT" dirty="0"/>
              <a:t>Per le istanze della sottoclasse, il nuovo metodo nasconde l’originale della superclasse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implementazione</a:t>
            </a:r>
          </a:p>
        </p:txBody>
      </p:sp>
    </p:spTree>
    <p:extLst>
      <p:ext uri="{BB962C8B-B14F-4D97-AF65-F5344CB8AC3E}">
        <p14:creationId xmlns:p14="http://schemas.microsoft.com/office/powerpoint/2010/main" val="21569195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Ereditarietà</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00000"/>
              </a:lnSpc>
            </a:pPr>
            <a:r>
              <a:rPr lang="it-IT" sz="1800" dirty="0"/>
              <a:t>Evitare la duplicazione di codice</a:t>
            </a:r>
          </a:p>
          <a:p>
            <a:pPr fontAlgn="base">
              <a:lnSpc>
                <a:spcPct val="100000"/>
              </a:lnSpc>
            </a:pPr>
            <a:r>
              <a:rPr lang="it-IT" sz="1800" dirty="0"/>
              <a:t>Permettere il riuso di funzionalità</a:t>
            </a:r>
          </a:p>
          <a:p>
            <a:pPr fontAlgn="base">
              <a:lnSpc>
                <a:spcPct val="100000"/>
              </a:lnSpc>
            </a:pPr>
            <a:r>
              <a:rPr lang="it-IT" sz="1800" dirty="0"/>
              <a:t>Semplificare la costruzione di nuove classi</a:t>
            </a:r>
          </a:p>
          <a:p>
            <a:pPr fontAlgn="base">
              <a:lnSpc>
                <a:spcPct val="100000"/>
              </a:lnSpc>
            </a:pPr>
            <a:r>
              <a:rPr lang="it-IT" sz="1800" dirty="0"/>
              <a:t>Facilitare la manutenzione</a:t>
            </a:r>
          </a:p>
          <a:p>
            <a:pPr fontAlgn="base">
              <a:lnSpc>
                <a:spcPct val="100000"/>
              </a:lnSpc>
            </a:pPr>
            <a:r>
              <a:rPr lang="it-IT" sz="1800" dirty="0"/>
              <a:t>Garantire la consistenza delle interfacce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Vantaggi</a:t>
            </a:r>
          </a:p>
        </p:txBody>
      </p:sp>
      <p:pic>
        <p:nvPicPr>
          <p:cNvPr id="3" name="Immagine 2">
            <a:extLst>
              <a:ext uri="{FF2B5EF4-FFF2-40B4-BE49-F238E27FC236}">
                <a16:creationId xmlns:a16="http://schemas.microsoft.com/office/drawing/2014/main" id="{104AA65F-2090-4B78-BFB9-946FBFB9F0CB}"/>
              </a:ext>
            </a:extLst>
          </p:cNvPr>
          <p:cNvPicPr>
            <a:picLocks noChangeAspect="1"/>
          </p:cNvPicPr>
          <p:nvPr/>
        </p:nvPicPr>
        <p:blipFill>
          <a:blip r:embed="rId3"/>
          <a:stretch>
            <a:fillRect/>
          </a:stretch>
        </p:blipFill>
        <p:spPr>
          <a:xfrm>
            <a:off x="3728935" y="2881892"/>
            <a:ext cx="4643595" cy="2019964"/>
          </a:xfrm>
          <a:prstGeom prst="rect">
            <a:avLst/>
          </a:prstGeom>
        </p:spPr>
      </p:pic>
    </p:spTree>
    <p:extLst>
      <p:ext uri="{BB962C8B-B14F-4D97-AF65-F5344CB8AC3E}">
        <p14:creationId xmlns:p14="http://schemas.microsoft.com/office/powerpoint/2010/main" val="41581278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18</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Ereditarietà</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dirty="0"/>
              <a:t>Utilizzando la classe del Rettangolo dell’esercizio precedente (11) implementare il paradigma di ereditarietà in modo che la classe Quadrato diventi sottoclasse della classe Rettangolo.</a:t>
            </a:r>
          </a:p>
          <a:p>
            <a:pPr marL="0" indent="0">
              <a:buNone/>
            </a:pPr>
            <a:r>
              <a:rPr lang="it-IT" dirty="0"/>
              <a:t>L’obiettivo del programma è quello di restituire il perimetro e l’area di un quadrato:</a:t>
            </a:r>
          </a:p>
          <a:p>
            <a:r>
              <a:rPr lang="it-IT" dirty="0"/>
              <a:t>Dichiarare nel </a:t>
            </a:r>
            <a:r>
              <a:rPr lang="it-IT" dirty="0" err="1"/>
              <a:t>main</a:t>
            </a:r>
            <a:r>
              <a:rPr lang="it-IT" dirty="0"/>
              <a:t> la misura di un lato del quadrato </a:t>
            </a:r>
          </a:p>
          <a:p>
            <a:r>
              <a:rPr lang="it-IT" dirty="0"/>
              <a:t>Istanziare l’oggetto quadrato (costruttore con un unico attributo) della classe Quadrato (</a:t>
            </a:r>
            <a:r>
              <a:rPr lang="it-IT" u="sng" dirty="0"/>
              <a:t>sottoclasse di Rettangolo</a:t>
            </a:r>
            <a:r>
              <a:rPr lang="it-IT" dirty="0"/>
              <a:t>)</a:t>
            </a:r>
          </a:p>
          <a:p>
            <a:endParaRPr lang="it-IT" dirty="0"/>
          </a:p>
          <a:p>
            <a:r>
              <a:rPr lang="it-IT" dirty="0"/>
              <a:t>Restituire a video il valore del perimetro e dell’area del Quadrato</a:t>
            </a:r>
          </a:p>
          <a:p>
            <a:endParaRPr lang="it-IT" sz="1400" dirty="0"/>
          </a:p>
          <a:p>
            <a:pPr marL="0" indent="0" algn="l">
              <a:buNone/>
            </a:pPr>
            <a:r>
              <a:rPr lang="it-IT" sz="1800" dirty="0">
                <a:solidFill>
                  <a:srgbClr val="000000"/>
                </a:solidFill>
                <a:latin typeface="Consolas" panose="020B0609020204030204" pitchFamily="49" charset="0"/>
              </a:rPr>
              <a:t>L'area di un quadrato di lato 4.0 è 16.0</a:t>
            </a:r>
          </a:p>
          <a:p>
            <a:pPr marL="0" indent="0" algn="l">
              <a:buNone/>
            </a:pPr>
            <a:r>
              <a:rPr lang="it-IT" sz="1800" dirty="0">
                <a:solidFill>
                  <a:srgbClr val="000000"/>
                </a:solidFill>
                <a:latin typeface="Consolas" panose="020B0609020204030204" pitchFamily="49" charset="0"/>
              </a:rPr>
              <a:t>Il perimetro di un quadrato di lato 4.0 è 16.0</a:t>
            </a:r>
            <a:endParaRPr lang="it-IT" sz="1400" dirty="0"/>
          </a:p>
          <a:p>
            <a:pPr marL="0" indent="0" algn="l" fontAlgn="base">
              <a:buNone/>
            </a:pPr>
            <a:endParaRPr lang="it-IT"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27729938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19</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Ereditarietà</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dirty="0"/>
              <a:t>Utilizzando le due classi dei Triangoli degli esercizi precedenti (16 e 17) implementare il paradigma di ereditarietà in modo che la classe </a:t>
            </a:r>
            <a:r>
              <a:rPr lang="it-IT" dirty="0" err="1"/>
              <a:t>TriangoloRettangolo</a:t>
            </a:r>
            <a:r>
              <a:rPr lang="it-IT" dirty="0"/>
              <a:t> diventi sottoclasse della classe Triangolo.</a:t>
            </a:r>
          </a:p>
          <a:p>
            <a:pPr marL="0" indent="0">
              <a:buNone/>
            </a:pPr>
            <a:r>
              <a:rPr lang="it-IT" dirty="0"/>
              <a:t>L’obiettivo del programma è quello di restituire il perimetro e l’area di un triangolo Rettangolo:</a:t>
            </a:r>
          </a:p>
          <a:p>
            <a:r>
              <a:rPr lang="it-IT" dirty="0"/>
              <a:t>Dichiarare nel </a:t>
            </a:r>
            <a:r>
              <a:rPr lang="it-IT" dirty="0" err="1"/>
              <a:t>main</a:t>
            </a:r>
            <a:r>
              <a:rPr lang="it-IT" dirty="0"/>
              <a:t> le misure dei 2 cateti</a:t>
            </a:r>
          </a:p>
          <a:p>
            <a:r>
              <a:rPr lang="it-IT" dirty="0"/>
              <a:t>Istanziare l’oggetto </a:t>
            </a:r>
            <a:r>
              <a:rPr lang="it-IT" dirty="0" err="1"/>
              <a:t>triangoloRettangolo</a:t>
            </a:r>
            <a:r>
              <a:rPr lang="it-IT" dirty="0"/>
              <a:t> della classe </a:t>
            </a:r>
            <a:r>
              <a:rPr lang="it-IT" dirty="0" err="1"/>
              <a:t>TriangoloRettangolo</a:t>
            </a:r>
            <a:r>
              <a:rPr lang="it-IT" dirty="0"/>
              <a:t> (</a:t>
            </a:r>
            <a:r>
              <a:rPr lang="it-IT" u="sng" dirty="0"/>
              <a:t>sottoclasse di Triangolo</a:t>
            </a:r>
            <a:r>
              <a:rPr lang="it-IT" dirty="0"/>
              <a:t>)</a:t>
            </a:r>
          </a:p>
          <a:p>
            <a:endParaRPr lang="it-IT" dirty="0"/>
          </a:p>
          <a:p>
            <a:r>
              <a:rPr lang="it-IT" dirty="0"/>
              <a:t>Restituire a video il valore del perimetro e dell’area del triangolo Rettangolo</a:t>
            </a:r>
          </a:p>
          <a:p>
            <a:endParaRPr lang="it-IT" sz="1400" dirty="0"/>
          </a:p>
          <a:p>
            <a:pPr marL="0" indent="0" algn="l">
              <a:buNone/>
            </a:pPr>
            <a:r>
              <a:rPr lang="it-IT" sz="1800" dirty="0">
                <a:solidFill>
                  <a:srgbClr val="000000"/>
                </a:solidFill>
                <a:latin typeface="Consolas" panose="020B0609020204030204" pitchFamily="49" charset="0"/>
              </a:rPr>
              <a:t>L'area di un triangolo rettangolo scaleno di cateti 4.0 e 3.0 e ipotenusa 5.0 è 6.0</a:t>
            </a:r>
          </a:p>
          <a:p>
            <a:pPr marL="0" indent="0" algn="l">
              <a:buNone/>
            </a:pPr>
            <a:r>
              <a:rPr lang="it-IT" sz="1800" dirty="0">
                <a:solidFill>
                  <a:srgbClr val="000000"/>
                </a:solidFill>
                <a:latin typeface="Consolas" panose="020B0609020204030204" pitchFamily="49" charset="0"/>
              </a:rPr>
              <a:t>Il perimetro di un triangolo rettangolo scaleno di cateti 4.0 e 3.0 e ipotenusa 5.0 è 12.0</a:t>
            </a:r>
            <a:endParaRPr lang="it-IT" sz="1200" dirty="0"/>
          </a:p>
          <a:p>
            <a:pPr fontAlgn="base"/>
            <a:endParaRPr lang="it-IT" sz="1400" dirty="0"/>
          </a:p>
          <a:p>
            <a:pPr marL="0" indent="0" algn="l" fontAlgn="base">
              <a:buNone/>
            </a:pPr>
            <a:endParaRPr lang="it-IT"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12265533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Polimorfismo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50000"/>
              </a:lnSpc>
              <a:buNone/>
            </a:pPr>
            <a:r>
              <a:rPr lang="it-IT" sz="1800" dirty="0"/>
              <a:t>Diversi tipi:</a:t>
            </a:r>
          </a:p>
          <a:p>
            <a:pPr fontAlgn="base">
              <a:lnSpc>
                <a:spcPct val="150000"/>
              </a:lnSpc>
            </a:pPr>
            <a:r>
              <a:rPr lang="it-IT" sz="1800" dirty="0"/>
              <a:t>Metodi con </a:t>
            </a:r>
            <a:r>
              <a:rPr lang="it-IT" sz="1800" dirty="0" err="1"/>
              <a:t>Overload</a:t>
            </a:r>
            <a:r>
              <a:rPr lang="it-IT" sz="1800" dirty="0"/>
              <a:t> ovvero metodi con lo stesso nome ma con parametri diversi</a:t>
            </a:r>
          </a:p>
          <a:p>
            <a:pPr fontAlgn="base">
              <a:lnSpc>
                <a:spcPct val="150000"/>
              </a:lnSpc>
            </a:pPr>
            <a:r>
              <a:rPr lang="it-IT" sz="1800" dirty="0"/>
              <a:t>Metodi con </a:t>
            </a:r>
            <a:r>
              <a:rPr lang="it-IT" sz="1800" dirty="0" err="1"/>
              <a:t>Override</a:t>
            </a:r>
            <a:r>
              <a:rPr lang="it-IT" sz="1800" dirty="0"/>
              <a:t>: serve ridefinire un metodo della superclasse nella sottoclasse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Implementazione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519373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Polimorfismo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00000"/>
              </a:lnSpc>
            </a:pPr>
            <a:r>
              <a:rPr lang="it-IT" sz="1800" dirty="0"/>
              <a:t>L’importante è che abbia una firma diversa.</a:t>
            </a:r>
          </a:p>
          <a:p>
            <a:pPr>
              <a:lnSpc>
                <a:spcPct val="100000"/>
              </a:lnSpc>
            </a:pPr>
            <a:r>
              <a:rPr lang="it-IT" sz="1800" dirty="0"/>
              <a:t>Il tipo di ritorno può anche essere uguale.</a:t>
            </a:r>
          </a:p>
          <a:p>
            <a:pPr>
              <a:lnSpc>
                <a:spcPct val="100000"/>
              </a:lnSpc>
            </a:pPr>
            <a:r>
              <a:rPr lang="it-IT" sz="1800" dirty="0"/>
              <a:t>Esempio: Print</a:t>
            </a:r>
          </a:p>
          <a:p>
            <a:pPr marL="0" indent="0" algn="l">
              <a:buNone/>
            </a:pPr>
            <a:endParaRPr lang="it-IT" sz="1800" b="1" dirty="0">
              <a:solidFill>
                <a:srgbClr val="7F0055"/>
              </a:solidFill>
              <a:latin typeface="Consolas" panose="020B0609020204030204" pitchFamily="49" charset="0"/>
            </a:endParaRPr>
          </a:p>
          <a:p>
            <a:pPr marL="0" indent="0" algn="l">
              <a:buNone/>
            </a:pPr>
            <a:r>
              <a:rPr lang="it-IT" b="1" dirty="0">
                <a:solidFill>
                  <a:srgbClr val="7F0055"/>
                </a:solidFill>
                <a:latin typeface="Consolas" panose="020B0609020204030204" pitchFamily="49" charset="0"/>
              </a:rPr>
              <a:t>public</a:t>
            </a:r>
            <a:r>
              <a:rPr lang="it-IT" b="1" dirty="0">
                <a:solidFill>
                  <a:srgbClr val="000000"/>
                </a:solidFill>
                <a:latin typeface="Consolas" panose="020B0609020204030204" pitchFamily="49" charset="0"/>
              </a:rPr>
              <a:t> </a:t>
            </a:r>
            <a:r>
              <a:rPr lang="it-IT" b="1" dirty="0">
                <a:solidFill>
                  <a:srgbClr val="7F0055"/>
                </a:solidFill>
                <a:latin typeface="Consolas" panose="020B0609020204030204" pitchFamily="49" charset="0"/>
              </a:rPr>
              <a:t>class</a:t>
            </a:r>
            <a:r>
              <a:rPr lang="it-IT" b="1" dirty="0">
                <a:solidFill>
                  <a:srgbClr val="000000"/>
                </a:solidFill>
                <a:latin typeface="Consolas" panose="020B0609020204030204" pitchFamily="49" charset="0"/>
              </a:rPr>
              <a:t> Algebra {</a:t>
            </a:r>
          </a:p>
          <a:p>
            <a:pPr marL="0" indent="0" algn="l">
              <a:buNone/>
            </a:pPr>
            <a:r>
              <a:rPr lang="sv-SE" b="1" dirty="0">
                <a:solidFill>
                  <a:srgbClr val="7F0055"/>
                </a:solidFill>
                <a:latin typeface="Consolas" panose="020B0609020204030204" pitchFamily="49" charset="0"/>
              </a:rPr>
              <a:t>	public</a:t>
            </a:r>
            <a:r>
              <a:rPr lang="sv-SE" b="1" dirty="0">
                <a:solidFill>
                  <a:srgbClr val="000000"/>
                </a:solidFill>
                <a:latin typeface="Consolas" panose="020B0609020204030204" pitchFamily="49" charset="0"/>
              </a:rPr>
              <a:t> </a:t>
            </a:r>
            <a:r>
              <a:rPr lang="sv-SE" b="1" dirty="0">
                <a:solidFill>
                  <a:srgbClr val="7F0055"/>
                </a:solidFill>
                <a:latin typeface="Consolas" panose="020B0609020204030204" pitchFamily="49" charset="0"/>
              </a:rPr>
              <a:t>int</a:t>
            </a:r>
            <a:r>
              <a:rPr lang="sv-SE" b="1" dirty="0">
                <a:solidFill>
                  <a:srgbClr val="000000"/>
                </a:solidFill>
                <a:latin typeface="Consolas" panose="020B0609020204030204" pitchFamily="49" charset="0"/>
              </a:rPr>
              <a:t> somma(</a:t>
            </a:r>
            <a:r>
              <a:rPr lang="sv-SE" b="1" dirty="0">
                <a:solidFill>
                  <a:srgbClr val="7F0055"/>
                </a:solidFill>
                <a:latin typeface="Consolas" panose="020B0609020204030204" pitchFamily="49" charset="0"/>
              </a:rPr>
              <a:t>int</a:t>
            </a:r>
            <a:r>
              <a:rPr lang="sv-SE" b="1" dirty="0">
                <a:solidFill>
                  <a:srgbClr val="000000"/>
                </a:solidFill>
                <a:latin typeface="Consolas" panose="020B0609020204030204" pitchFamily="49" charset="0"/>
              </a:rPr>
              <a:t> </a:t>
            </a:r>
            <a:r>
              <a:rPr lang="sv-SE" b="1" dirty="0">
                <a:solidFill>
                  <a:srgbClr val="6A3E3E"/>
                </a:solidFill>
                <a:latin typeface="Consolas" panose="020B0609020204030204" pitchFamily="49" charset="0"/>
              </a:rPr>
              <a:t>i</a:t>
            </a:r>
            <a:r>
              <a:rPr lang="sv-SE" b="1" dirty="0">
                <a:solidFill>
                  <a:srgbClr val="000000"/>
                </a:solidFill>
                <a:latin typeface="Consolas" panose="020B0609020204030204" pitchFamily="49" charset="0"/>
              </a:rPr>
              <a:t>, </a:t>
            </a:r>
            <a:r>
              <a:rPr lang="sv-SE" b="1" dirty="0">
                <a:solidFill>
                  <a:srgbClr val="7F0055"/>
                </a:solidFill>
                <a:latin typeface="Consolas" panose="020B0609020204030204" pitchFamily="49" charset="0"/>
              </a:rPr>
              <a:t>int</a:t>
            </a:r>
            <a:r>
              <a:rPr lang="sv-SE" b="1" dirty="0">
                <a:solidFill>
                  <a:srgbClr val="000000"/>
                </a:solidFill>
                <a:latin typeface="Consolas" panose="020B0609020204030204" pitchFamily="49" charset="0"/>
              </a:rPr>
              <a:t> </a:t>
            </a:r>
            <a:r>
              <a:rPr lang="sv-SE" b="1" dirty="0">
                <a:solidFill>
                  <a:srgbClr val="6A3E3E"/>
                </a:solidFill>
                <a:latin typeface="Consolas" panose="020B0609020204030204" pitchFamily="49" charset="0"/>
              </a:rPr>
              <a:t>j</a:t>
            </a:r>
            <a:r>
              <a:rPr lang="sv-SE" b="1" dirty="0">
                <a:solidFill>
                  <a:srgbClr val="000000"/>
                </a:solidFill>
                <a:latin typeface="Consolas" panose="020B0609020204030204" pitchFamily="49" charset="0"/>
              </a:rPr>
              <a:t>) {</a:t>
            </a:r>
          </a:p>
          <a:p>
            <a:pPr marL="0" indent="0" algn="l">
              <a:buNone/>
            </a:pPr>
            <a:r>
              <a:rPr lang="it-IT" b="1" dirty="0">
                <a:solidFill>
                  <a:srgbClr val="7F0055"/>
                </a:solidFill>
                <a:latin typeface="Consolas" panose="020B0609020204030204" pitchFamily="49" charset="0"/>
              </a:rPr>
              <a:t>		</a:t>
            </a:r>
            <a:r>
              <a:rPr lang="it-IT" b="1" dirty="0" err="1">
                <a:solidFill>
                  <a:srgbClr val="7F0055"/>
                </a:solidFill>
                <a:latin typeface="Consolas" panose="020B0609020204030204" pitchFamily="49" charset="0"/>
              </a:rPr>
              <a:t>return</a:t>
            </a:r>
            <a:r>
              <a:rPr lang="it-IT" b="1" dirty="0">
                <a:solidFill>
                  <a:srgbClr val="000000"/>
                </a:solidFill>
                <a:latin typeface="Consolas" panose="020B0609020204030204" pitchFamily="49" charset="0"/>
              </a:rPr>
              <a:t> </a:t>
            </a:r>
            <a:r>
              <a:rPr lang="it-IT" b="1" dirty="0">
                <a:solidFill>
                  <a:srgbClr val="6A3E3E"/>
                </a:solidFill>
                <a:latin typeface="Consolas" panose="020B0609020204030204" pitchFamily="49" charset="0"/>
              </a:rPr>
              <a:t>i</a:t>
            </a:r>
            <a:r>
              <a:rPr lang="it-IT" b="1" dirty="0">
                <a:solidFill>
                  <a:srgbClr val="000000"/>
                </a:solidFill>
                <a:latin typeface="Consolas" panose="020B0609020204030204" pitchFamily="49" charset="0"/>
              </a:rPr>
              <a:t> + </a:t>
            </a:r>
            <a:r>
              <a:rPr lang="it-IT" b="1" dirty="0">
                <a:solidFill>
                  <a:srgbClr val="6A3E3E"/>
                </a:solidFill>
                <a:latin typeface="Consolas" panose="020B0609020204030204" pitchFamily="49" charset="0"/>
              </a:rPr>
              <a:t>j</a:t>
            </a:r>
            <a:r>
              <a:rPr lang="it-IT" b="1" dirty="0">
                <a:solidFill>
                  <a:srgbClr val="000000"/>
                </a:solidFill>
                <a:latin typeface="Consolas" panose="020B0609020204030204" pitchFamily="49" charset="0"/>
              </a:rPr>
              <a:t>;</a:t>
            </a:r>
          </a:p>
          <a:p>
            <a:pPr marL="0" indent="0" algn="l">
              <a:buNone/>
            </a:pPr>
            <a:r>
              <a:rPr lang="it-IT" dirty="0">
                <a:solidFill>
                  <a:srgbClr val="000000"/>
                </a:solidFill>
                <a:latin typeface="Consolas" panose="020B0609020204030204" pitchFamily="49" charset="0"/>
              </a:rPr>
              <a:t>	}</a:t>
            </a:r>
          </a:p>
          <a:p>
            <a:pPr marL="0" indent="0" algn="l">
              <a:buNone/>
            </a:pPr>
            <a:r>
              <a:rPr lang="fr-FR" b="1" dirty="0">
                <a:solidFill>
                  <a:srgbClr val="7F0055"/>
                </a:solidFill>
                <a:latin typeface="Consolas" panose="020B0609020204030204" pitchFamily="49" charset="0"/>
              </a:rPr>
              <a:t>	public</a:t>
            </a:r>
            <a:r>
              <a:rPr lang="fr-FR" b="1" dirty="0">
                <a:solidFill>
                  <a:srgbClr val="000000"/>
                </a:solidFill>
                <a:latin typeface="Consolas" panose="020B0609020204030204" pitchFamily="49" charset="0"/>
              </a:rPr>
              <a:t> </a:t>
            </a:r>
            <a:r>
              <a:rPr lang="fr-FR" b="1" dirty="0">
                <a:solidFill>
                  <a:srgbClr val="7F0055"/>
                </a:solidFill>
                <a:latin typeface="Consolas" panose="020B0609020204030204" pitchFamily="49" charset="0"/>
              </a:rPr>
              <a:t>double</a:t>
            </a:r>
            <a:r>
              <a:rPr lang="fr-FR" b="1" dirty="0">
                <a:solidFill>
                  <a:srgbClr val="000000"/>
                </a:solidFill>
                <a:latin typeface="Consolas" panose="020B0609020204030204" pitchFamily="49" charset="0"/>
              </a:rPr>
              <a:t> somma(</a:t>
            </a:r>
            <a:r>
              <a:rPr lang="fr-FR" b="1" dirty="0">
                <a:solidFill>
                  <a:srgbClr val="7F0055"/>
                </a:solidFill>
                <a:latin typeface="Consolas" panose="020B0609020204030204" pitchFamily="49" charset="0"/>
              </a:rPr>
              <a:t>double</a:t>
            </a:r>
            <a:r>
              <a:rPr lang="fr-FR" b="1" dirty="0">
                <a:solidFill>
                  <a:srgbClr val="000000"/>
                </a:solidFill>
                <a:latin typeface="Consolas" panose="020B0609020204030204" pitchFamily="49" charset="0"/>
              </a:rPr>
              <a:t> </a:t>
            </a:r>
            <a:r>
              <a:rPr lang="fr-FR" b="1" dirty="0">
                <a:solidFill>
                  <a:srgbClr val="6A3E3E"/>
                </a:solidFill>
                <a:latin typeface="Consolas" panose="020B0609020204030204" pitchFamily="49" charset="0"/>
              </a:rPr>
              <a:t>d</a:t>
            </a:r>
            <a:r>
              <a:rPr lang="fr-FR" b="1" dirty="0">
                <a:solidFill>
                  <a:srgbClr val="000000"/>
                </a:solidFill>
                <a:latin typeface="Consolas" panose="020B0609020204030204" pitchFamily="49" charset="0"/>
              </a:rPr>
              <a:t>, </a:t>
            </a:r>
            <a:r>
              <a:rPr lang="fr-FR" b="1" dirty="0">
                <a:solidFill>
                  <a:srgbClr val="7F0055"/>
                </a:solidFill>
                <a:latin typeface="Consolas" panose="020B0609020204030204" pitchFamily="49" charset="0"/>
              </a:rPr>
              <a:t>double</a:t>
            </a:r>
            <a:r>
              <a:rPr lang="fr-FR" b="1" dirty="0">
                <a:solidFill>
                  <a:srgbClr val="000000"/>
                </a:solidFill>
                <a:latin typeface="Consolas" panose="020B0609020204030204" pitchFamily="49" charset="0"/>
              </a:rPr>
              <a:t> </a:t>
            </a:r>
            <a:r>
              <a:rPr lang="fr-FR" b="1" dirty="0">
                <a:solidFill>
                  <a:srgbClr val="6A3E3E"/>
                </a:solidFill>
                <a:latin typeface="Consolas" panose="020B0609020204030204" pitchFamily="49" charset="0"/>
              </a:rPr>
              <a:t>e</a:t>
            </a:r>
            <a:r>
              <a:rPr lang="fr-FR" b="1" dirty="0">
                <a:solidFill>
                  <a:srgbClr val="000000"/>
                </a:solidFill>
                <a:latin typeface="Consolas" panose="020B0609020204030204" pitchFamily="49" charset="0"/>
              </a:rPr>
              <a:t>) {</a:t>
            </a:r>
          </a:p>
          <a:p>
            <a:pPr marL="0" indent="0" algn="l">
              <a:buNone/>
            </a:pPr>
            <a:r>
              <a:rPr lang="it-IT" b="1" dirty="0">
                <a:solidFill>
                  <a:srgbClr val="7F0055"/>
                </a:solidFill>
                <a:latin typeface="Consolas" panose="020B0609020204030204" pitchFamily="49" charset="0"/>
              </a:rPr>
              <a:t>		</a:t>
            </a:r>
            <a:r>
              <a:rPr lang="it-IT" b="1" dirty="0" err="1">
                <a:solidFill>
                  <a:srgbClr val="7F0055"/>
                </a:solidFill>
                <a:latin typeface="Consolas" panose="020B0609020204030204" pitchFamily="49" charset="0"/>
              </a:rPr>
              <a:t>return</a:t>
            </a:r>
            <a:r>
              <a:rPr lang="it-IT" b="1" dirty="0">
                <a:solidFill>
                  <a:srgbClr val="000000"/>
                </a:solidFill>
                <a:latin typeface="Consolas" panose="020B0609020204030204" pitchFamily="49" charset="0"/>
              </a:rPr>
              <a:t> </a:t>
            </a:r>
            <a:r>
              <a:rPr lang="it-IT" b="1" dirty="0">
                <a:solidFill>
                  <a:srgbClr val="6A3E3E"/>
                </a:solidFill>
                <a:latin typeface="Consolas" panose="020B0609020204030204" pitchFamily="49" charset="0"/>
              </a:rPr>
              <a:t>d</a:t>
            </a:r>
            <a:r>
              <a:rPr lang="it-IT" b="1" dirty="0">
                <a:solidFill>
                  <a:srgbClr val="000000"/>
                </a:solidFill>
                <a:latin typeface="Consolas" panose="020B0609020204030204" pitchFamily="49" charset="0"/>
              </a:rPr>
              <a:t> + </a:t>
            </a:r>
            <a:r>
              <a:rPr lang="it-IT" b="1" dirty="0">
                <a:solidFill>
                  <a:srgbClr val="6A3E3E"/>
                </a:solidFill>
                <a:latin typeface="Consolas" panose="020B0609020204030204" pitchFamily="49" charset="0"/>
              </a:rPr>
              <a:t>e</a:t>
            </a:r>
            <a:r>
              <a:rPr lang="it-IT" b="1" dirty="0">
                <a:solidFill>
                  <a:srgbClr val="000000"/>
                </a:solidFill>
                <a:latin typeface="Consolas" panose="020B0609020204030204" pitchFamily="49" charset="0"/>
              </a:rPr>
              <a:t>;</a:t>
            </a:r>
          </a:p>
          <a:p>
            <a:pPr marL="0" indent="0" algn="l">
              <a:buNone/>
            </a:pPr>
            <a:r>
              <a:rPr lang="it-IT" dirty="0">
                <a:solidFill>
                  <a:srgbClr val="000000"/>
                </a:solidFill>
                <a:latin typeface="Consolas" panose="020B0609020204030204" pitchFamily="49" charset="0"/>
              </a:rPr>
              <a:t>	}</a:t>
            </a:r>
          </a:p>
          <a:p>
            <a:pPr marL="0" indent="0" algn="l">
              <a:buNone/>
            </a:pPr>
            <a:r>
              <a:rPr lang="it-IT" dirty="0">
                <a:solidFill>
                  <a:srgbClr val="000000"/>
                </a:solidFill>
                <a:latin typeface="Consolas" panose="020B0609020204030204" pitchFamily="49" charset="0"/>
              </a:rPr>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Overload</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112488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Polimorfismo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r>
              <a:rPr lang="it-IT" dirty="0"/>
              <a:t>Strettamente legato all’ereditarietà</a:t>
            </a:r>
          </a:p>
          <a:p>
            <a:r>
              <a:rPr lang="it-IT" dirty="0"/>
              <a:t>I metodi che vengono ridefiniti in una sottoclasse sono detti polimorfi, in quanto lo stesso metodo si comporta diversamente a seconda del tipo di oggetto su cui è invocato.</a:t>
            </a:r>
          </a:p>
          <a:p>
            <a:r>
              <a:rPr lang="it-IT" dirty="0"/>
              <a:t>Ad esempio, si supponga di avere una gerarchia in cui le classi Cane e Gatto discendono dalla superclasse Animale. Quest'ultima definisce un metodo </a:t>
            </a:r>
            <a:r>
              <a:rPr lang="it-IT" dirty="0" err="1"/>
              <a:t>cosaMangia</a:t>
            </a:r>
            <a:r>
              <a:rPr lang="it-IT" dirty="0"/>
              <a:t>(), le cui specifiche sono: Restituisce una stringa che identifica il nome dell'alimento tipico dell'animale. I due metodi </a:t>
            </a:r>
            <a:r>
              <a:rPr lang="it-IT" dirty="0" err="1"/>
              <a:t>cosaMangia</a:t>
            </a:r>
            <a:r>
              <a:rPr lang="it-IT" dirty="0"/>
              <a:t>() definiti nelle classi Cane e Gatto si sostituiscono a quello che ereditano da Animale e, rispettivamente, restituiscono due risultati diversi a seconda del tipo effettivo dell'oggetto su cui viene richiamato il metodo.</a:t>
            </a:r>
          </a:p>
          <a:p>
            <a:r>
              <a:rPr lang="it-IT" dirty="0"/>
              <a:t>Notazione @Override (facoltativa?)</a:t>
            </a:r>
          </a:p>
          <a:p>
            <a:endParaRPr lang="it-IT" dirty="0"/>
          </a:p>
          <a:p>
            <a:endParaRPr lang="it-IT" sz="1800" dirty="0">
              <a:solidFill>
                <a:srgbClr val="000000"/>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Override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210572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Polimorfismo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a:buNone/>
            </a:pPr>
            <a:r>
              <a:rPr lang="it-IT" sz="1400" b="1" dirty="0">
                <a:solidFill>
                  <a:srgbClr val="7F0055"/>
                </a:solidFill>
                <a:latin typeface="Consolas" panose="020B0609020204030204" pitchFamily="49" charset="0"/>
              </a:rPr>
              <a:t>public</a:t>
            </a:r>
            <a:r>
              <a:rPr lang="it-IT" sz="1400" b="1" dirty="0">
                <a:solidFill>
                  <a:srgbClr val="000000"/>
                </a:solidFill>
                <a:latin typeface="Consolas" panose="020B0609020204030204" pitchFamily="49" charset="0"/>
              </a:rPr>
              <a:t> </a:t>
            </a:r>
            <a:r>
              <a:rPr lang="it-IT" sz="1400" b="1" dirty="0">
                <a:solidFill>
                  <a:srgbClr val="7F0055"/>
                </a:solidFill>
                <a:latin typeface="Consolas" panose="020B0609020204030204" pitchFamily="49" charset="0"/>
              </a:rPr>
              <a:t>class</a:t>
            </a:r>
            <a:r>
              <a:rPr lang="it-IT" sz="1400" b="1" dirty="0">
                <a:solidFill>
                  <a:srgbClr val="000000"/>
                </a:solidFill>
                <a:latin typeface="Consolas" panose="020B0609020204030204" pitchFamily="49" charset="0"/>
              </a:rPr>
              <a:t> </a:t>
            </a:r>
            <a:r>
              <a:rPr lang="it-IT" sz="1400" b="1" dirty="0" err="1">
                <a:solidFill>
                  <a:srgbClr val="000000"/>
                </a:solidFill>
                <a:latin typeface="Consolas" panose="020B0609020204030204" pitchFamily="49" charset="0"/>
              </a:rPr>
              <a:t>CosaMangia</a:t>
            </a:r>
            <a:r>
              <a:rPr lang="it-IT" sz="1400" b="1" dirty="0">
                <a:solidFill>
                  <a:srgbClr val="000000"/>
                </a:solidFill>
                <a:latin typeface="Consolas" panose="020B0609020204030204" pitchFamily="49" charset="0"/>
              </a:rPr>
              <a:t> {</a:t>
            </a:r>
          </a:p>
          <a:p>
            <a:pPr algn="l"/>
            <a:endParaRPr lang="it-IT" sz="1400" dirty="0">
              <a:latin typeface="Consolas" panose="020B0609020204030204" pitchFamily="49" charset="0"/>
            </a:endParaRPr>
          </a:p>
          <a:p>
            <a:pPr marL="0" indent="0" algn="l">
              <a:buNone/>
            </a:pPr>
            <a:r>
              <a:rPr lang="en-US" sz="1400" b="1" dirty="0">
                <a:solidFill>
                  <a:srgbClr val="7F0055"/>
                </a:solidFill>
                <a:latin typeface="Consolas" panose="020B0609020204030204" pitchFamily="49" charset="0"/>
              </a:rPr>
              <a:t>	public</a:t>
            </a:r>
            <a:r>
              <a:rPr lang="en-US" sz="1400" b="1" dirty="0">
                <a:solidFill>
                  <a:srgbClr val="000000"/>
                </a:solidFill>
                <a:latin typeface="Consolas" panose="020B0609020204030204" pitchFamily="49" charset="0"/>
              </a:rPr>
              <a:t> </a:t>
            </a:r>
            <a:r>
              <a:rPr lang="en-US" sz="1400" b="1" dirty="0">
                <a:solidFill>
                  <a:srgbClr val="7F0055"/>
                </a:solidFill>
                <a:latin typeface="Consolas" panose="020B0609020204030204" pitchFamily="49" charset="0"/>
              </a:rPr>
              <a:t>static</a:t>
            </a:r>
            <a:r>
              <a:rPr lang="en-US" sz="1400" b="1" dirty="0">
                <a:solidFill>
                  <a:srgbClr val="000000"/>
                </a:solidFill>
                <a:latin typeface="Consolas" panose="020B0609020204030204" pitchFamily="49" charset="0"/>
              </a:rPr>
              <a:t> </a:t>
            </a:r>
            <a:r>
              <a:rPr lang="en-US" sz="1400" b="1" dirty="0">
                <a:solidFill>
                  <a:srgbClr val="7F0055"/>
                </a:solidFill>
                <a:latin typeface="Consolas" panose="020B0609020204030204" pitchFamily="49" charset="0"/>
              </a:rPr>
              <a:t>void</a:t>
            </a:r>
            <a:r>
              <a:rPr lang="en-US" sz="1400" b="1" dirty="0">
                <a:solidFill>
                  <a:srgbClr val="000000"/>
                </a:solidFill>
                <a:latin typeface="Consolas" panose="020B0609020204030204" pitchFamily="49" charset="0"/>
              </a:rPr>
              <a:t> main(String[] </a:t>
            </a:r>
            <a:r>
              <a:rPr lang="en-US" sz="1400" b="1" dirty="0" err="1">
                <a:solidFill>
                  <a:srgbClr val="6A3E3E"/>
                </a:solidFill>
                <a:latin typeface="Consolas" panose="020B0609020204030204" pitchFamily="49" charset="0"/>
              </a:rPr>
              <a:t>args</a:t>
            </a:r>
            <a:r>
              <a:rPr lang="en-US" sz="1400" b="1" dirty="0">
                <a:solidFill>
                  <a:srgbClr val="000000"/>
                </a:solidFill>
                <a:latin typeface="Consolas" panose="020B0609020204030204" pitchFamily="49" charset="0"/>
              </a:rPr>
              <a:t>) {</a:t>
            </a:r>
          </a:p>
          <a:p>
            <a:pPr marL="0" indent="0" algn="l">
              <a:buNone/>
            </a:pPr>
            <a:r>
              <a:rPr lang="it-IT" sz="1400" dirty="0">
                <a:solidFill>
                  <a:srgbClr val="000000"/>
                </a:solidFill>
                <a:latin typeface="Consolas" panose="020B0609020204030204" pitchFamily="49" charset="0"/>
              </a:rPr>
              <a:t>		Cane </a:t>
            </a:r>
            <a:r>
              <a:rPr lang="it-IT" sz="1400" dirty="0" err="1">
                <a:solidFill>
                  <a:srgbClr val="6A3E3E"/>
                </a:solidFill>
                <a:latin typeface="Consolas" panose="020B0609020204030204" pitchFamily="49" charset="0"/>
              </a:rPr>
              <a:t>cane</a:t>
            </a:r>
            <a:r>
              <a:rPr lang="it-IT" sz="1400" dirty="0">
                <a:solidFill>
                  <a:srgbClr val="000000"/>
                </a:solidFill>
                <a:latin typeface="Consolas" panose="020B0609020204030204" pitchFamily="49" charset="0"/>
              </a:rPr>
              <a:t> = </a:t>
            </a:r>
            <a:r>
              <a:rPr lang="it-IT" sz="1400" b="1" dirty="0">
                <a:solidFill>
                  <a:srgbClr val="7F0055"/>
                </a:solidFill>
                <a:latin typeface="Consolas" panose="020B0609020204030204" pitchFamily="49" charset="0"/>
              </a:rPr>
              <a:t>new</a:t>
            </a:r>
            <a:r>
              <a:rPr lang="it-IT" sz="1400" b="1" dirty="0">
                <a:solidFill>
                  <a:srgbClr val="000000"/>
                </a:solidFill>
                <a:latin typeface="Consolas" panose="020B0609020204030204" pitchFamily="49" charset="0"/>
              </a:rPr>
              <a:t> Cane();</a:t>
            </a:r>
          </a:p>
          <a:p>
            <a:pPr marL="0" indent="0" algn="l">
              <a:buNone/>
            </a:pPr>
            <a:r>
              <a:rPr lang="it-IT" sz="1400" dirty="0">
                <a:solidFill>
                  <a:srgbClr val="000000"/>
                </a:solidFill>
                <a:latin typeface="Consolas" panose="020B0609020204030204" pitchFamily="49" charset="0"/>
              </a:rPr>
              <a:t>		Gatto </a:t>
            </a:r>
            <a:r>
              <a:rPr lang="it-IT" sz="1400" dirty="0" err="1">
                <a:solidFill>
                  <a:srgbClr val="6A3E3E"/>
                </a:solidFill>
                <a:latin typeface="Consolas" panose="020B0609020204030204" pitchFamily="49" charset="0"/>
              </a:rPr>
              <a:t>gatto</a:t>
            </a:r>
            <a:r>
              <a:rPr lang="it-IT" sz="1400" dirty="0">
                <a:solidFill>
                  <a:srgbClr val="000000"/>
                </a:solidFill>
                <a:latin typeface="Consolas" panose="020B0609020204030204" pitchFamily="49" charset="0"/>
              </a:rPr>
              <a:t> = </a:t>
            </a:r>
            <a:r>
              <a:rPr lang="it-IT" sz="1400" b="1" dirty="0">
                <a:solidFill>
                  <a:srgbClr val="7F0055"/>
                </a:solidFill>
                <a:latin typeface="Consolas" panose="020B0609020204030204" pitchFamily="49" charset="0"/>
              </a:rPr>
              <a:t>new</a:t>
            </a:r>
            <a:r>
              <a:rPr lang="it-IT" sz="1400" b="1" dirty="0">
                <a:solidFill>
                  <a:srgbClr val="000000"/>
                </a:solidFill>
                <a:latin typeface="Consolas" panose="020B0609020204030204" pitchFamily="49" charset="0"/>
              </a:rPr>
              <a:t> Gatto();</a:t>
            </a:r>
          </a:p>
          <a:p>
            <a:pPr algn="l"/>
            <a:endParaRPr lang="it-IT" sz="1400" dirty="0">
              <a:latin typeface="Consolas" panose="020B0609020204030204" pitchFamily="49" charset="0"/>
            </a:endParaRPr>
          </a:p>
          <a:p>
            <a:pPr marL="0" indent="0" algn="l">
              <a:buNone/>
            </a:pP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System.</a:t>
            </a:r>
            <a:r>
              <a:rPr lang="it-IT" sz="1400" b="1" i="1" dirty="0" err="1">
                <a:solidFill>
                  <a:srgbClr val="0000C0"/>
                </a:solidFill>
                <a:latin typeface="Consolas" panose="020B0609020204030204" pitchFamily="49" charset="0"/>
              </a:rPr>
              <a:t>out</a:t>
            </a:r>
            <a:r>
              <a:rPr lang="it-IT" sz="1400" b="1" i="1" dirty="0" err="1">
                <a:solidFill>
                  <a:srgbClr val="000000"/>
                </a:solidFill>
                <a:latin typeface="Consolas" panose="020B0609020204030204" pitchFamily="49" charset="0"/>
              </a:rPr>
              <a:t>.println</a:t>
            </a:r>
            <a:r>
              <a:rPr lang="it-IT" sz="1400" b="1" i="1" dirty="0">
                <a:solidFill>
                  <a:srgbClr val="000000"/>
                </a:solidFill>
                <a:latin typeface="Consolas" panose="020B0609020204030204" pitchFamily="49" charset="0"/>
              </a:rPr>
              <a:t>(</a:t>
            </a:r>
            <a:r>
              <a:rPr lang="it-IT" sz="1400" b="1" i="1" dirty="0">
                <a:solidFill>
                  <a:srgbClr val="2A00FF"/>
                </a:solidFill>
                <a:latin typeface="Consolas" panose="020B0609020204030204" pitchFamily="49" charset="0"/>
              </a:rPr>
              <a:t>"Il cane mangia "</a:t>
            </a:r>
            <a:r>
              <a:rPr lang="it-IT" sz="1400" b="1" i="1" dirty="0">
                <a:solidFill>
                  <a:srgbClr val="000000"/>
                </a:solidFill>
                <a:latin typeface="Consolas" panose="020B0609020204030204" pitchFamily="49" charset="0"/>
              </a:rPr>
              <a:t> + </a:t>
            </a:r>
            <a:r>
              <a:rPr lang="it-IT" sz="1400" b="1" i="1" dirty="0" err="1">
                <a:solidFill>
                  <a:srgbClr val="6A3E3E"/>
                </a:solidFill>
                <a:latin typeface="Consolas" panose="020B0609020204030204" pitchFamily="49" charset="0"/>
              </a:rPr>
              <a:t>cane</a:t>
            </a:r>
            <a:r>
              <a:rPr lang="it-IT" sz="1400" b="1" i="1" dirty="0" err="1">
                <a:solidFill>
                  <a:srgbClr val="000000"/>
                </a:solidFill>
                <a:latin typeface="Consolas" panose="020B0609020204030204" pitchFamily="49" charset="0"/>
              </a:rPr>
              <a:t>.cosaMangia</a:t>
            </a:r>
            <a:r>
              <a:rPr lang="it-IT" sz="1400" b="1" i="1" dirty="0">
                <a:solidFill>
                  <a:srgbClr val="000000"/>
                </a:solidFill>
                <a:latin typeface="Consolas" panose="020B0609020204030204" pitchFamily="49" charset="0"/>
              </a:rPr>
              <a:t>().</a:t>
            </a:r>
            <a:r>
              <a:rPr lang="it-IT" sz="1400" b="1" i="1" dirty="0" err="1">
                <a:solidFill>
                  <a:srgbClr val="000000"/>
                </a:solidFill>
                <a:latin typeface="Consolas" panose="020B0609020204030204" pitchFamily="49" charset="0"/>
              </a:rPr>
              <a:t>toString</a:t>
            </a:r>
            <a:r>
              <a:rPr lang="it-IT" sz="1400" b="1" i="1" dirty="0">
                <a:solidFill>
                  <a:srgbClr val="000000"/>
                </a:solidFill>
                <a:latin typeface="Consolas" panose="020B0609020204030204" pitchFamily="49" charset="0"/>
              </a:rPr>
              <a:t>());</a:t>
            </a:r>
          </a:p>
          <a:p>
            <a:pPr marL="0" indent="0" algn="l">
              <a:buNone/>
            </a:pP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System.</a:t>
            </a:r>
            <a:r>
              <a:rPr lang="it-IT" sz="1400" b="1" i="1" dirty="0" err="1">
                <a:solidFill>
                  <a:srgbClr val="0000C0"/>
                </a:solidFill>
                <a:latin typeface="Consolas" panose="020B0609020204030204" pitchFamily="49" charset="0"/>
              </a:rPr>
              <a:t>out</a:t>
            </a:r>
            <a:r>
              <a:rPr lang="it-IT" sz="1400" b="1" i="1" dirty="0" err="1">
                <a:solidFill>
                  <a:srgbClr val="000000"/>
                </a:solidFill>
                <a:latin typeface="Consolas" panose="020B0609020204030204" pitchFamily="49" charset="0"/>
              </a:rPr>
              <a:t>.println</a:t>
            </a:r>
            <a:r>
              <a:rPr lang="it-IT" sz="1400" b="1" i="1" dirty="0">
                <a:solidFill>
                  <a:srgbClr val="000000"/>
                </a:solidFill>
                <a:latin typeface="Consolas" panose="020B0609020204030204" pitchFamily="49" charset="0"/>
              </a:rPr>
              <a:t>(</a:t>
            </a:r>
            <a:r>
              <a:rPr lang="it-IT" sz="1400" b="1" i="1" dirty="0">
                <a:solidFill>
                  <a:srgbClr val="2A00FF"/>
                </a:solidFill>
                <a:latin typeface="Consolas" panose="020B0609020204030204" pitchFamily="49" charset="0"/>
              </a:rPr>
              <a:t>"Il gatto mangia "</a:t>
            </a:r>
            <a:r>
              <a:rPr lang="it-IT" sz="1400" b="1" i="1" dirty="0">
                <a:solidFill>
                  <a:srgbClr val="000000"/>
                </a:solidFill>
                <a:latin typeface="Consolas" panose="020B0609020204030204" pitchFamily="49" charset="0"/>
              </a:rPr>
              <a:t> + </a:t>
            </a:r>
            <a:r>
              <a:rPr lang="it-IT" sz="1400" b="1" i="1" dirty="0" err="1">
                <a:solidFill>
                  <a:srgbClr val="6A3E3E"/>
                </a:solidFill>
                <a:latin typeface="Consolas" panose="020B0609020204030204" pitchFamily="49" charset="0"/>
              </a:rPr>
              <a:t>gatto</a:t>
            </a:r>
            <a:r>
              <a:rPr lang="it-IT" sz="1400" b="1" i="1" dirty="0" err="1">
                <a:solidFill>
                  <a:srgbClr val="000000"/>
                </a:solidFill>
                <a:latin typeface="Consolas" panose="020B0609020204030204" pitchFamily="49" charset="0"/>
              </a:rPr>
              <a:t>.cosaMangia</a:t>
            </a:r>
            <a:r>
              <a:rPr lang="it-IT" sz="1400" b="1" i="1" dirty="0">
                <a:solidFill>
                  <a:srgbClr val="000000"/>
                </a:solidFill>
                <a:latin typeface="Consolas" panose="020B0609020204030204" pitchFamily="49" charset="0"/>
              </a:rPr>
              <a:t>().</a:t>
            </a:r>
            <a:r>
              <a:rPr lang="it-IT" sz="1400" b="1" i="1" dirty="0" err="1">
                <a:solidFill>
                  <a:srgbClr val="000000"/>
                </a:solidFill>
                <a:latin typeface="Consolas" panose="020B0609020204030204" pitchFamily="49" charset="0"/>
              </a:rPr>
              <a:t>toString</a:t>
            </a:r>
            <a:r>
              <a:rPr lang="it-IT" sz="1400" b="1" i="1" dirty="0">
                <a:solidFill>
                  <a:srgbClr val="000000"/>
                </a:solidFill>
                <a:latin typeface="Consolas" panose="020B0609020204030204" pitchFamily="49" charset="0"/>
              </a:rPr>
              <a:t>());</a:t>
            </a:r>
          </a:p>
          <a:p>
            <a:pPr marL="0" indent="0" algn="l">
              <a:buNone/>
            </a:pPr>
            <a:r>
              <a:rPr lang="it-IT" sz="1400" dirty="0">
                <a:solidFill>
                  <a:srgbClr val="000000"/>
                </a:solidFill>
                <a:latin typeface="Consolas" panose="020B0609020204030204" pitchFamily="49" charset="0"/>
              </a:rPr>
              <a:t>	}</a:t>
            </a:r>
          </a:p>
          <a:p>
            <a:pPr algn="l"/>
            <a:endParaRPr lang="it-IT" sz="1400" dirty="0">
              <a:latin typeface="Consolas" panose="020B0609020204030204" pitchFamily="49" charset="0"/>
            </a:endParaRPr>
          </a:p>
          <a:p>
            <a:pPr marL="0" indent="0" algn="l">
              <a:buNone/>
            </a:pPr>
            <a:r>
              <a:rPr lang="it-IT" sz="1400" dirty="0">
                <a:solidFill>
                  <a:srgbClr val="000000"/>
                </a:solidFill>
                <a:latin typeface="Consolas" panose="020B0609020204030204" pitchFamily="49" charset="0"/>
              </a:rPr>
              <a:t>}</a:t>
            </a:r>
            <a:endParaRPr lang="it-IT" sz="1200" dirty="0"/>
          </a:p>
          <a:p>
            <a:endParaRPr lang="it-IT" sz="1800" dirty="0">
              <a:solidFill>
                <a:srgbClr val="000000"/>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Override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194378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Polimorfismo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a:buNone/>
            </a:pPr>
            <a:r>
              <a:rPr lang="it-IT" sz="1400" b="1" dirty="0">
                <a:solidFill>
                  <a:srgbClr val="7F0055"/>
                </a:solidFill>
                <a:latin typeface="Consolas" panose="020B0609020204030204" pitchFamily="49" charset="0"/>
              </a:rPr>
              <a:t>public</a:t>
            </a:r>
            <a:r>
              <a:rPr lang="it-IT" sz="1400" b="1" dirty="0">
                <a:solidFill>
                  <a:srgbClr val="000000"/>
                </a:solidFill>
                <a:latin typeface="Consolas" panose="020B0609020204030204" pitchFamily="49" charset="0"/>
              </a:rPr>
              <a:t> </a:t>
            </a:r>
            <a:r>
              <a:rPr lang="it-IT" sz="1400" b="1" dirty="0">
                <a:solidFill>
                  <a:srgbClr val="7F0055"/>
                </a:solidFill>
                <a:latin typeface="Consolas" panose="020B0609020204030204" pitchFamily="49" charset="0"/>
              </a:rPr>
              <a:t>class</a:t>
            </a:r>
            <a:r>
              <a:rPr lang="it-IT" sz="1400" b="1" dirty="0">
                <a:solidFill>
                  <a:srgbClr val="000000"/>
                </a:solidFill>
                <a:latin typeface="Consolas" panose="020B0609020204030204" pitchFamily="49" charset="0"/>
              </a:rPr>
              <a:t> </a:t>
            </a:r>
            <a:r>
              <a:rPr lang="it-IT" sz="1400" b="1" dirty="0" err="1">
                <a:solidFill>
                  <a:srgbClr val="000000"/>
                </a:solidFill>
                <a:latin typeface="Consolas" panose="020B0609020204030204" pitchFamily="49" charset="0"/>
              </a:rPr>
              <a:t>CosaMangia</a:t>
            </a:r>
            <a:r>
              <a:rPr lang="it-IT" sz="1400" b="1" dirty="0">
                <a:solidFill>
                  <a:srgbClr val="000000"/>
                </a:solidFill>
                <a:latin typeface="Consolas" panose="020B0609020204030204" pitchFamily="49" charset="0"/>
              </a:rPr>
              <a:t> {</a:t>
            </a:r>
          </a:p>
          <a:p>
            <a:pPr marL="0" indent="0" algn="l">
              <a:buNone/>
            </a:pPr>
            <a:r>
              <a:rPr lang="en-US" sz="1400" b="1" dirty="0">
                <a:solidFill>
                  <a:srgbClr val="7F0055"/>
                </a:solidFill>
                <a:latin typeface="Consolas" panose="020B0609020204030204" pitchFamily="49" charset="0"/>
              </a:rPr>
              <a:t>	public</a:t>
            </a:r>
            <a:r>
              <a:rPr lang="en-US" sz="1400" b="1" dirty="0">
                <a:solidFill>
                  <a:srgbClr val="000000"/>
                </a:solidFill>
                <a:latin typeface="Consolas" panose="020B0609020204030204" pitchFamily="49" charset="0"/>
              </a:rPr>
              <a:t> </a:t>
            </a:r>
            <a:r>
              <a:rPr lang="en-US" sz="1400" b="1" dirty="0">
                <a:solidFill>
                  <a:srgbClr val="7F0055"/>
                </a:solidFill>
                <a:latin typeface="Consolas" panose="020B0609020204030204" pitchFamily="49" charset="0"/>
              </a:rPr>
              <a:t>static</a:t>
            </a:r>
            <a:r>
              <a:rPr lang="en-US" sz="1400" b="1" dirty="0">
                <a:solidFill>
                  <a:srgbClr val="000000"/>
                </a:solidFill>
                <a:latin typeface="Consolas" panose="020B0609020204030204" pitchFamily="49" charset="0"/>
              </a:rPr>
              <a:t> </a:t>
            </a:r>
            <a:r>
              <a:rPr lang="en-US" sz="1400" b="1" dirty="0">
                <a:solidFill>
                  <a:srgbClr val="7F0055"/>
                </a:solidFill>
                <a:latin typeface="Consolas" panose="020B0609020204030204" pitchFamily="49" charset="0"/>
              </a:rPr>
              <a:t>void</a:t>
            </a:r>
            <a:r>
              <a:rPr lang="en-US" sz="1400" b="1" dirty="0">
                <a:solidFill>
                  <a:srgbClr val="000000"/>
                </a:solidFill>
                <a:latin typeface="Consolas" panose="020B0609020204030204" pitchFamily="49" charset="0"/>
              </a:rPr>
              <a:t> main(String[] </a:t>
            </a:r>
            <a:r>
              <a:rPr lang="en-US" sz="1400" b="1" dirty="0" err="1">
                <a:solidFill>
                  <a:srgbClr val="6A3E3E"/>
                </a:solidFill>
                <a:latin typeface="Consolas" panose="020B0609020204030204" pitchFamily="49" charset="0"/>
              </a:rPr>
              <a:t>args</a:t>
            </a:r>
            <a:r>
              <a:rPr lang="en-US" sz="1400" b="1" dirty="0">
                <a:solidFill>
                  <a:srgbClr val="000000"/>
                </a:solidFill>
                <a:latin typeface="Consolas" panose="020B0609020204030204" pitchFamily="49" charset="0"/>
              </a:rPr>
              <a:t>) {</a:t>
            </a:r>
          </a:p>
          <a:p>
            <a:pPr marL="0" indent="0" algn="l">
              <a:buNone/>
            </a:pPr>
            <a:r>
              <a:rPr lang="it-IT" sz="1400" dirty="0">
                <a:solidFill>
                  <a:srgbClr val="000000"/>
                </a:solidFill>
                <a:latin typeface="Consolas" panose="020B0609020204030204" pitchFamily="49" charset="0"/>
              </a:rPr>
              <a:t>		Cane </a:t>
            </a:r>
            <a:r>
              <a:rPr lang="it-IT" sz="1400" dirty="0" err="1">
                <a:solidFill>
                  <a:srgbClr val="6A3E3E"/>
                </a:solidFill>
                <a:latin typeface="Consolas" panose="020B0609020204030204" pitchFamily="49" charset="0"/>
              </a:rPr>
              <a:t>cane</a:t>
            </a:r>
            <a:r>
              <a:rPr lang="it-IT" sz="1400" dirty="0">
                <a:solidFill>
                  <a:srgbClr val="000000"/>
                </a:solidFill>
                <a:latin typeface="Consolas" panose="020B0609020204030204" pitchFamily="49" charset="0"/>
              </a:rPr>
              <a:t> = </a:t>
            </a:r>
            <a:r>
              <a:rPr lang="it-IT" sz="1400" b="1" dirty="0">
                <a:solidFill>
                  <a:srgbClr val="7F0055"/>
                </a:solidFill>
                <a:latin typeface="Consolas" panose="020B0609020204030204" pitchFamily="49" charset="0"/>
              </a:rPr>
              <a:t>new</a:t>
            </a:r>
            <a:r>
              <a:rPr lang="it-IT" sz="1400" b="1" dirty="0">
                <a:solidFill>
                  <a:srgbClr val="000000"/>
                </a:solidFill>
                <a:latin typeface="Consolas" panose="020B0609020204030204" pitchFamily="49" charset="0"/>
              </a:rPr>
              <a:t> Cane();</a:t>
            </a:r>
          </a:p>
          <a:p>
            <a:pPr marL="0" indent="0" algn="l">
              <a:buNone/>
            </a:pPr>
            <a:r>
              <a:rPr lang="it-IT" sz="1400" dirty="0">
                <a:solidFill>
                  <a:srgbClr val="000000"/>
                </a:solidFill>
                <a:latin typeface="Consolas" panose="020B0609020204030204" pitchFamily="49" charset="0"/>
              </a:rPr>
              <a:t>		Gatto </a:t>
            </a:r>
            <a:r>
              <a:rPr lang="it-IT" sz="1400" dirty="0" err="1">
                <a:solidFill>
                  <a:srgbClr val="6A3E3E"/>
                </a:solidFill>
                <a:latin typeface="Consolas" panose="020B0609020204030204" pitchFamily="49" charset="0"/>
              </a:rPr>
              <a:t>gatto</a:t>
            </a:r>
            <a:r>
              <a:rPr lang="it-IT" sz="1400" dirty="0">
                <a:solidFill>
                  <a:srgbClr val="000000"/>
                </a:solidFill>
                <a:latin typeface="Consolas" panose="020B0609020204030204" pitchFamily="49" charset="0"/>
              </a:rPr>
              <a:t> = </a:t>
            </a:r>
            <a:r>
              <a:rPr lang="it-IT" sz="1400" b="1" dirty="0">
                <a:solidFill>
                  <a:srgbClr val="7F0055"/>
                </a:solidFill>
                <a:latin typeface="Consolas" panose="020B0609020204030204" pitchFamily="49" charset="0"/>
              </a:rPr>
              <a:t>new</a:t>
            </a:r>
            <a:r>
              <a:rPr lang="it-IT" sz="1400" b="1" dirty="0">
                <a:solidFill>
                  <a:srgbClr val="000000"/>
                </a:solidFill>
                <a:latin typeface="Consolas" panose="020B0609020204030204" pitchFamily="49" charset="0"/>
              </a:rPr>
              <a:t> Gatto();</a:t>
            </a:r>
          </a:p>
          <a:p>
            <a:pPr marL="0" indent="0" algn="l">
              <a:buNone/>
            </a:pPr>
            <a:r>
              <a:rPr lang="it-IT" sz="1400" dirty="0">
                <a:solidFill>
                  <a:srgbClr val="000000"/>
                </a:solidFill>
                <a:latin typeface="Consolas" panose="020B0609020204030204" pitchFamily="49" charset="0"/>
              </a:rPr>
              <a:t>		Animale[] </a:t>
            </a:r>
            <a:r>
              <a:rPr lang="it-IT" sz="1400" dirty="0" err="1">
                <a:solidFill>
                  <a:srgbClr val="6A3E3E"/>
                </a:solidFill>
                <a:latin typeface="Consolas" panose="020B0609020204030204" pitchFamily="49" charset="0"/>
              </a:rPr>
              <a:t>listaAnimali</a:t>
            </a:r>
            <a:r>
              <a:rPr lang="it-IT" sz="1400" dirty="0">
                <a:solidFill>
                  <a:srgbClr val="000000"/>
                </a:solidFill>
                <a:latin typeface="Consolas" panose="020B0609020204030204" pitchFamily="49" charset="0"/>
              </a:rPr>
              <a:t> = </a:t>
            </a:r>
            <a:r>
              <a:rPr lang="it-IT" sz="1400" b="1" dirty="0">
                <a:solidFill>
                  <a:srgbClr val="7F0055"/>
                </a:solidFill>
                <a:latin typeface="Consolas" panose="020B0609020204030204" pitchFamily="49" charset="0"/>
              </a:rPr>
              <a:t>new</a:t>
            </a:r>
            <a:r>
              <a:rPr lang="it-IT" sz="1400" b="1" dirty="0">
                <a:solidFill>
                  <a:srgbClr val="000000"/>
                </a:solidFill>
                <a:latin typeface="Consolas" panose="020B0609020204030204" pitchFamily="49" charset="0"/>
              </a:rPr>
              <a:t> Animale[2];</a:t>
            </a:r>
          </a:p>
          <a:p>
            <a:pPr marL="0" indent="0" algn="l">
              <a:buNone/>
            </a:pPr>
            <a:r>
              <a:rPr lang="it-IT" sz="1400" dirty="0">
                <a:solidFill>
                  <a:srgbClr val="6A3E3E"/>
                </a:solidFill>
                <a:latin typeface="Consolas" panose="020B0609020204030204" pitchFamily="49" charset="0"/>
              </a:rPr>
              <a:t>		</a:t>
            </a:r>
            <a:r>
              <a:rPr lang="it-IT" sz="1400" dirty="0" err="1">
                <a:solidFill>
                  <a:srgbClr val="6A3E3E"/>
                </a:solidFill>
                <a:latin typeface="Consolas" panose="020B0609020204030204" pitchFamily="49" charset="0"/>
              </a:rPr>
              <a:t>listaAnimali</a:t>
            </a:r>
            <a:r>
              <a:rPr lang="it-IT" sz="1400" dirty="0">
                <a:solidFill>
                  <a:srgbClr val="000000"/>
                </a:solidFill>
                <a:latin typeface="Consolas" panose="020B0609020204030204" pitchFamily="49" charset="0"/>
              </a:rPr>
              <a:t>[0] = </a:t>
            </a:r>
            <a:r>
              <a:rPr lang="it-IT" sz="1400" dirty="0">
                <a:solidFill>
                  <a:srgbClr val="6A3E3E"/>
                </a:solidFill>
                <a:latin typeface="Consolas" panose="020B0609020204030204" pitchFamily="49" charset="0"/>
              </a:rPr>
              <a:t>cane</a:t>
            </a:r>
            <a:r>
              <a:rPr lang="it-IT" sz="1400" dirty="0">
                <a:solidFill>
                  <a:srgbClr val="000000"/>
                </a:solidFill>
                <a:latin typeface="Consolas" panose="020B0609020204030204" pitchFamily="49" charset="0"/>
              </a:rPr>
              <a:t>;</a:t>
            </a:r>
          </a:p>
          <a:p>
            <a:pPr marL="0" indent="0" algn="l">
              <a:buNone/>
            </a:pPr>
            <a:r>
              <a:rPr lang="it-IT" sz="1400" dirty="0">
                <a:solidFill>
                  <a:srgbClr val="6A3E3E"/>
                </a:solidFill>
                <a:latin typeface="Consolas" panose="020B0609020204030204" pitchFamily="49" charset="0"/>
              </a:rPr>
              <a:t>		</a:t>
            </a:r>
            <a:r>
              <a:rPr lang="it-IT" sz="1400" dirty="0" err="1">
                <a:solidFill>
                  <a:srgbClr val="6A3E3E"/>
                </a:solidFill>
                <a:latin typeface="Consolas" panose="020B0609020204030204" pitchFamily="49" charset="0"/>
              </a:rPr>
              <a:t>listaAnimali</a:t>
            </a:r>
            <a:r>
              <a:rPr lang="it-IT" sz="1400" dirty="0">
                <a:solidFill>
                  <a:srgbClr val="000000"/>
                </a:solidFill>
                <a:latin typeface="Consolas" panose="020B0609020204030204" pitchFamily="49" charset="0"/>
              </a:rPr>
              <a:t>[1] = </a:t>
            </a:r>
            <a:r>
              <a:rPr lang="it-IT" sz="1400" dirty="0">
                <a:solidFill>
                  <a:srgbClr val="6A3E3E"/>
                </a:solidFill>
                <a:latin typeface="Consolas" panose="020B0609020204030204" pitchFamily="49" charset="0"/>
              </a:rPr>
              <a:t>gatto</a:t>
            </a:r>
            <a:r>
              <a:rPr lang="it-IT" sz="1400" dirty="0">
                <a:solidFill>
                  <a:srgbClr val="000000"/>
                </a:solidFill>
                <a:latin typeface="Consolas" panose="020B0609020204030204" pitchFamily="49" charset="0"/>
              </a:rPr>
              <a:t>;</a:t>
            </a:r>
          </a:p>
          <a:p>
            <a:pPr marL="0" indent="0" algn="l">
              <a:buNone/>
            </a:pPr>
            <a:endParaRPr lang="it-IT" sz="1400" dirty="0">
              <a:latin typeface="Consolas" panose="020B0609020204030204" pitchFamily="49" charset="0"/>
            </a:endParaRPr>
          </a:p>
          <a:p>
            <a:pPr marL="0" indent="0" algn="l">
              <a:buNone/>
            </a:pPr>
            <a:r>
              <a:rPr lang="it-IT" sz="1400" b="1" dirty="0">
                <a:solidFill>
                  <a:srgbClr val="7F0055"/>
                </a:solidFill>
                <a:latin typeface="Consolas" panose="020B0609020204030204" pitchFamily="49" charset="0"/>
              </a:rPr>
              <a:t>		for</a:t>
            </a:r>
            <a:r>
              <a:rPr lang="it-IT" sz="1400" b="1" dirty="0">
                <a:solidFill>
                  <a:srgbClr val="000000"/>
                </a:solidFill>
                <a:latin typeface="Consolas" panose="020B0609020204030204" pitchFamily="49" charset="0"/>
              </a:rPr>
              <a:t>(Animale </a:t>
            </a:r>
            <a:r>
              <a:rPr lang="it-IT" sz="1400" b="1" dirty="0">
                <a:solidFill>
                  <a:srgbClr val="6A3E3E"/>
                </a:solidFill>
                <a:latin typeface="Consolas" panose="020B0609020204030204" pitchFamily="49" charset="0"/>
              </a:rPr>
              <a:t>a</a:t>
            </a:r>
            <a:r>
              <a:rPr lang="it-IT" sz="1400" b="1" dirty="0">
                <a:solidFill>
                  <a:srgbClr val="000000"/>
                </a:solidFill>
                <a:latin typeface="Consolas" panose="020B0609020204030204" pitchFamily="49" charset="0"/>
              </a:rPr>
              <a:t>:</a:t>
            </a:r>
            <a:r>
              <a:rPr lang="it-IT" sz="1400" b="1" dirty="0">
                <a:solidFill>
                  <a:srgbClr val="6A3E3E"/>
                </a:solidFill>
                <a:latin typeface="Consolas" panose="020B0609020204030204" pitchFamily="49" charset="0"/>
              </a:rPr>
              <a:t>listaAnimali</a:t>
            </a:r>
            <a:r>
              <a:rPr lang="it-IT" sz="1400" b="1" dirty="0">
                <a:solidFill>
                  <a:srgbClr val="000000"/>
                </a:solidFill>
                <a:latin typeface="Consolas" panose="020B0609020204030204" pitchFamily="49" charset="0"/>
              </a:rPr>
              <a:t>) {</a:t>
            </a:r>
          </a:p>
          <a:p>
            <a:pPr marL="0" indent="0" algn="l">
              <a:buNone/>
            </a:pP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System.</a:t>
            </a:r>
            <a:r>
              <a:rPr lang="it-IT" sz="1400" b="1" i="1" dirty="0" err="1">
                <a:solidFill>
                  <a:srgbClr val="0000C0"/>
                </a:solidFill>
                <a:latin typeface="Consolas" panose="020B0609020204030204" pitchFamily="49" charset="0"/>
              </a:rPr>
              <a:t>out</a:t>
            </a:r>
            <a:r>
              <a:rPr lang="it-IT" sz="1400" b="1" i="1" dirty="0" err="1">
                <a:solidFill>
                  <a:srgbClr val="000000"/>
                </a:solidFill>
                <a:latin typeface="Consolas" panose="020B0609020204030204" pitchFamily="49" charset="0"/>
              </a:rPr>
              <a:t>.println</a:t>
            </a:r>
            <a:r>
              <a:rPr lang="it-IT" sz="1400" b="1" i="1" dirty="0">
                <a:solidFill>
                  <a:srgbClr val="000000"/>
                </a:solidFill>
                <a:latin typeface="Consolas" panose="020B0609020204030204" pitchFamily="49" charset="0"/>
              </a:rPr>
              <a:t>(</a:t>
            </a:r>
            <a:r>
              <a:rPr lang="it-IT" sz="1400" b="1" i="1" dirty="0">
                <a:solidFill>
                  <a:srgbClr val="2A00FF"/>
                </a:solidFill>
                <a:latin typeface="Consolas" panose="020B0609020204030204" pitchFamily="49" charset="0"/>
              </a:rPr>
              <a:t>"Il "</a:t>
            </a:r>
            <a:r>
              <a:rPr lang="it-IT" sz="1400" b="1" i="1" dirty="0">
                <a:solidFill>
                  <a:srgbClr val="000000"/>
                </a:solidFill>
                <a:latin typeface="Consolas" panose="020B0609020204030204" pitchFamily="49" charset="0"/>
              </a:rPr>
              <a:t> + </a:t>
            </a:r>
            <a:r>
              <a:rPr lang="it-IT" sz="1400" b="1" i="1" dirty="0" err="1">
                <a:solidFill>
                  <a:srgbClr val="6A3E3E"/>
                </a:solidFill>
                <a:latin typeface="Consolas" panose="020B0609020204030204" pitchFamily="49" charset="0"/>
              </a:rPr>
              <a:t>a</a:t>
            </a:r>
            <a:r>
              <a:rPr lang="it-IT" sz="1400" b="1" i="1" dirty="0" err="1">
                <a:solidFill>
                  <a:srgbClr val="000000"/>
                </a:solidFill>
                <a:latin typeface="Consolas" panose="020B0609020204030204" pitchFamily="49" charset="0"/>
              </a:rPr>
              <a:t>.toString</a:t>
            </a:r>
            <a:r>
              <a:rPr lang="it-IT" sz="1400" b="1" i="1" dirty="0">
                <a:solidFill>
                  <a:srgbClr val="000000"/>
                </a:solidFill>
                <a:latin typeface="Consolas" panose="020B0609020204030204" pitchFamily="49" charset="0"/>
              </a:rPr>
              <a:t>() + </a:t>
            </a:r>
            <a:r>
              <a:rPr lang="it-IT" sz="1400" b="1" i="1" dirty="0">
                <a:solidFill>
                  <a:srgbClr val="2A00FF"/>
                </a:solidFill>
                <a:latin typeface="Consolas" panose="020B0609020204030204" pitchFamily="49" charset="0"/>
              </a:rPr>
              <a:t>" mangia "</a:t>
            </a:r>
            <a:r>
              <a:rPr lang="it-IT" sz="1400" b="1" i="1" dirty="0">
                <a:solidFill>
                  <a:srgbClr val="000000"/>
                </a:solidFill>
                <a:latin typeface="Consolas" panose="020B0609020204030204" pitchFamily="49" charset="0"/>
              </a:rPr>
              <a:t> + </a:t>
            </a:r>
            <a:r>
              <a:rPr lang="it-IT" sz="1400" b="1" i="1" dirty="0" err="1">
                <a:solidFill>
                  <a:srgbClr val="6A3E3E"/>
                </a:solidFill>
                <a:latin typeface="Consolas" panose="020B0609020204030204" pitchFamily="49" charset="0"/>
              </a:rPr>
              <a:t>a</a:t>
            </a:r>
            <a:r>
              <a:rPr lang="it-IT" sz="1400" b="1" i="1" dirty="0" err="1">
                <a:solidFill>
                  <a:srgbClr val="000000"/>
                </a:solidFill>
                <a:latin typeface="Consolas" panose="020B0609020204030204" pitchFamily="49" charset="0"/>
              </a:rPr>
              <a:t>.cosaMangia</a:t>
            </a:r>
            <a:r>
              <a:rPr lang="it-IT" sz="1400" b="1" i="1" dirty="0">
                <a:solidFill>
                  <a:srgbClr val="000000"/>
                </a:solidFill>
                <a:latin typeface="Consolas" panose="020B0609020204030204" pitchFamily="49" charset="0"/>
              </a:rPr>
              <a:t>());</a:t>
            </a:r>
          </a:p>
          <a:p>
            <a:pPr marL="0" indent="0" algn="l">
              <a:buNone/>
            </a:pPr>
            <a:r>
              <a:rPr lang="it-IT" sz="1400" dirty="0">
                <a:solidFill>
                  <a:srgbClr val="000000"/>
                </a:solidFill>
                <a:latin typeface="Consolas" panose="020B0609020204030204" pitchFamily="49" charset="0"/>
              </a:rPr>
              <a:t>		}</a:t>
            </a:r>
          </a:p>
          <a:p>
            <a:pPr marL="0" indent="0" algn="l">
              <a:buNone/>
            </a:pPr>
            <a:r>
              <a:rPr lang="it-IT" sz="1400" dirty="0">
                <a:solidFill>
                  <a:srgbClr val="000000"/>
                </a:solidFill>
                <a:latin typeface="Consolas" panose="020B0609020204030204" pitchFamily="49" charset="0"/>
              </a:rPr>
              <a:t>	}</a:t>
            </a:r>
          </a:p>
          <a:p>
            <a:pPr marL="0" indent="0" algn="l">
              <a:buNone/>
            </a:pPr>
            <a:r>
              <a:rPr lang="it-IT" sz="1400" dirty="0">
                <a:solidFill>
                  <a:srgbClr val="000000"/>
                </a:solidFill>
                <a:latin typeface="Consolas" panose="020B0609020204030204" pitchFamily="49" charset="0"/>
              </a:rPr>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Vantaggi</a:t>
            </a:r>
          </a:p>
        </p:txBody>
      </p:sp>
    </p:spTree>
    <p:extLst>
      <p:ext uri="{BB962C8B-B14F-4D97-AF65-F5344CB8AC3E}">
        <p14:creationId xmlns:p14="http://schemas.microsoft.com/office/powerpoint/2010/main" val="63197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Perchè</a:t>
            </a:r>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nasce il paradigma OOP?</a:t>
            </a:r>
          </a:p>
        </p:txBody>
      </p:sp>
      <p:pic>
        <p:nvPicPr>
          <p:cNvPr id="3" name="Immagine 2">
            <a:extLst>
              <a:ext uri="{FF2B5EF4-FFF2-40B4-BE49-F238E27FC236}">
                <a16:creationId xmlns:a16="http://schemas.microsoft.com/office/drawing/2014/main" id="{E6169FCA-61C4-435D-80E0-37153DCF7F5F}"/>
              </a:ext>
            </a:extLst>
          </p:cNvPr>
          <p:cNvPicPr>
            <a:picLocks noChangeAspect="1"/>
          </p:cNvPicPr>
          <p:nvPr/>
        </p:nvPicPr>
        <p:blipFill>
          <a:blip r:embed="rId3"/>
          <a:stretch>
            <a:fillRect/>
          </a:stretch>
        </p:blipFill>
        <p:spPr>
          <a:xfrm>
            <a:off x="374650" y="1433675"/>
            <a:ext cx="3728155" cy="2812533"/>
          </a:xfrm>
          <a:prstGeom prst="rect">
            <a:avLst/>
          </a:prstGeom>
        </p:spPr>
      </p:pic>
      <p:pic>
        <p:nvPicPr>
          <p:cNvPr id="9" name="Immagine 8">
            <a:extLst>
              <a:ext uri="{FF2B5EF4-FFF2-40B4-BE49-F238E27FC236}">
                <a16:creationId xmlns:a16="http://schemas.microsoft.com/office/drawing/2014/main" id="{1D590E60-287A-4EE7-B7A9-06AC1C58450B}"/>
              </a:ext>
            </a:extLst>
          </p:cNvPr>
          <p:cNvPicPr>
            <a:picLocks noChangeAspect="1"/>
          </p:cNvPicPr>
          <p:nvPr/>
        </p:nvPicPr>
        <p:blipFill>
          <a:blip r:embed="rId4"/>
          <a:stretch>
            <a:fillRect/>
          </a:stretch>
        </p:blipFill>
        <p:spPr>
          <a:xfrm>
            <a:off x="4021156" y="1433674"/>
            <a:ext cx="4748195" cy="2812533"/>
          </a:xfrm>
          <a:prstGeom prst="rect">
            <a:avLst/>
          </a:prstGeom>
        </p:spPr>
      </p:pic>
    </p:spTree>
    <p:extLst>
      <p:ext uri="{BB962C8B-B14F-4D97-AF65-F5344CB8AC3E}">
        <p14:creationId xmlns:p14="http://schemas.microsoft.com/office/powerpoint/2010/main" val="23796556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Polimorfismo</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Cosa succede quando eseguo:</a:t>
            </a:r>
          </a:p>
          <a:p>
            <a:pPr marL="0" indent="0" algn="l" fontAlgn="base">
              <a:buNone/>
            </a:pPr>
            <a:endParaRPr lang="it-IT" dirty="0"/>
          </a:p>
          <a:p>
            <a:pPr marL="0" indent="0" algn="l" fontAlgn="base">
              <a:buNone/>
            </a:pPr>
            <a:r>
              <a:rPr lang="it-IT" sz="1800" dirty="0">
                <a:solidFill>
                  <a:srgbClr val="000000"/>
                </a:solidFill>
                <a:latin typeface="Consolas" panose="020B0609020204030204" pitchFamily="49" charset="0"/>
              </a:rPr>
              <a:t>Dipendente </a:t>
            </a:r>
            <a:r>
              <a:rPr lang="it-IT" sz="1800" dirty="0">
                <a:solidFill>
                  <a:srgbClr val="6A3E3E"/>
                </a:solidFill>
                <a:latin typeface="Consolas" panose="020B0609020204030204" pitchFamily="49" charset="0"/>
              </a:rPr>
              <a:t>quadro2</a:t>
            </a:r>
            <a:r>
              <a:rPr lang="it-IT" sz="1800" dirty="0">
                <a:solidFill>
                  <a:srgbClr val="000000"/>
                </a:solidFill>
                <a:latin typeface="Consolas" panose="020B0609020204030204" pitchFamily="49" charset="0"/>
              </a:rPr>
              <a:t> = </a:t>
            </a:r>
            <a:r>
              <a:rPr lang="it-IT" sz="1800" b="1" dirty="0">
                <a:solidFill>
                  <a:srgbClr val="7F0055"/>
                </a:solidFill>
                <a:latin typeface="Consolas" panose="020B0609020204030204" pitchFamily="49" charset="0"/>
              </a:rPr>
              <a:t>new</a:t>
            </a:r>
            <a:r>
              <a:rPr lang="it-IT" sz="1800" b="1" dirty="0">
                <a:solidFill>
                  <a:srgbClr val="000000"/>
                </a:solidFill>
                <a:latin typeface="Consolas" panose="020B0609020204030204" pitchFamily="49" charset="0"/>
              </a:rPr>
              <a:t> Quadro();</a:t>
            </a:r>
          </a:p>
          <a:p>
            <a:pPr marL="0" indent="0" algn="l" fontAlgn="base">
              <a:lnSpc>
                <a:spcPct val="100000"/>
              </a:lnSpc>
              <a:buNone/>
            </a:pPr>
            <a:endParaRPr lang="it-IT" sz="1800" b="1" dirty="0">
              <a:solidFill>
                <a:srgbClr val="000000"/>
              </a:solidFill>
              <a:latin typeface="Consolas" panose="020B0609020204030204" pitchFamily="49" charset="0"/>
            </a:endParaRPr>
          </a:p>
          <a:p>
            <a:pPr marL="0" indent="0" algn="l" fontAlgn="base">
              <a:lnSpc>
                <a:spcPct val="100000"/>
              </a:lnSpc>
              <a:buNone/>
            </a:pPr>
            <a:r>
              <a:rPr lang="it-IT" sz="1800" dirty="0"/>
              <a:t>L’oggetto quadro2 essendo di tipo Dipendente può accedere solo agli attributi e ai metodi presenti nella superclasse Dipendente (eventualmente riscritti nella sottoclasse Quadro) ma non può accedere ai nuovi attributi e metodi della sottoclasse</a:t>
            </a:r>
          </a:p>
          <a:p>
            <a:pPr marL="0" indent="0" algn="l" fontAlgn="base">
              <a:lnSpc>
                <a:spcPct val="100000"/>
              </a:lnSpc>
              <a:buNone/>
            </a:pPr>
            <a:endParaRPr lang="it-IT" sz="1800" dirty="0"/>
          </a:p>
          <a:p>
            <a:pPr marL="0" indent="0" algn="l" fontAlgn="base">
              <a:lnSpc>
                <a:spcPct val="100000"/>
              </a:lnSpc>
              <a:buNone/>
            </a:pPr>
            <a:r>
              <a:rPr lang="it-IT" sz="1800" dirty="0"/>
              <a:t>Il contrario non è consentito (</a:t>
            </a:r>
            <a:r>
              <a:rPr lang="it-IT" sz="1800" dirty="0" err="1"/>
              <a:t>downcasting</a:t>
            </a:r>
            <a:r>
              <a:rPr lang="it-IT" sz="1800" dirty="0"/>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Upcast</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154628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20</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Polimorfismo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Modificare la classe Quadrato dell’esercizio 18 in modo tale da aggiungere un metodo perimetro() in </a:t>
            </a:r>
            <a:r>
              <a:rPr lang="it-IT" sz="1400" dirty="0" err="1"/>
              <a:t>Override</a:t>
            </a:r>
            <a:r>
              <a:rPr lang="it-IT" sz="1400" dirty="0"/>
              <a:t>.</a:t>
            </a:r>
          </a:p>
          <a:p>
            <a:pPr marL="0" indent="0">
              <a:buNone/>
            </a:pPr>
            <a:r>
              <a:rPr lang="it-IT" sz="1400" dirty="0"/>
              <a:t>Il perimetro del quadrato non verrà più calcolato come:</a:t>
            </a:r>
          </a:p>
          <a:p>
            <a:pPr marL="0" indent="0">
              <a:buNone/>
            </a:pPr>
            <a:r>
              <a:rPr lang="it-IT" sz="1800" dirty="0">
                <a:solidFill>
                  <a:srgbClr val="0000C0"/>
                </a:solidFill>
                <a:latin typeface="Consolas" panose="020B0609020204030204" pitchFamily="49" charset="0"/>
              </a:rPr>
              <a:t>base</a:t>
            </a:r>
            <a:r>
              <a:rPr lang="it-IT" sz="1800" dirty="0">
                <a:solidFill>
                  <a:srgbClr val="000000"/>
                </a:solidFill>
                <a:latin typeface="Consolas" panose="020B0609020204030204" pitchFamily="49" charset="0"/>
              </a:rPr>
              <a:t> * 2 + </a:t>
            </a:r>
            <a:r>
              <a:rPr lang="it-IT" sz="1800" dirty="0">
                <a:solidFill>
                  <a:srgbClr val="0000C0"/>
                </a:solidFill>
                <a:latin typeface="Consolas" panose="020B0609020204030204" pitchFamily="49" charset="0"/>
              </a:rPr>
              <a:t>altezza</a:t>
            </a:r>
            <a:r>
              <a:rPr lang="it-IT" sz="1800" dirty="0">
                <a:solidFill>
                  <a:srgbClr val="000000"/>
                </a:solidFill>
                <a:latin typeface="Consolas" panose="020B0609020204030204" pitchFamily="49" charset="0"/>
              </a:rPr>
              <a:t> * 2</a:t>
            </a:r>
          </a:p>
          <a:p>
            <a:pPr marL="0" indent="0">
              <a:buNone/>
            </a:pPr>
            <a:r>
              <a:rPr lang="it-IT" sz="1400" dirty="0"/>
              <a:t>ma con la formula:</a:t>
            </a:r>
          </a:p>
          <a:p>
            <a:pPr marL="0" indent="0">
              <a:buNone/>
            </a:pPr>
            <a:r>
              <a:rPr lang="it-IT" sz="1800" dirty="0" err="1">
                <a:solidFill>
                  <a:srgbClr val="7F0055"/>
                </a:solidFill>
                <a:latin typeface="Consolas" panose="020B0609020204030204" pitchFamily="49" charset="0"/>
              </a:rPr>
              <a:t>super</a:t>
            </a:r>
            <a:r>
              <a:rPr lang="it-IT" sz="1800" dirty="0" err="1">
                <a:solidFill>
                  <a:srgbClr val="000000"/>
                </a:solidFill>
                <a:latin typeface="Consolas" panose="020B0609020204030204" pitchFamily="49" charset="0"/>
              </a:rPr>
              <a:t>.</a:t>
            </a:r>
            <a:r>
              <a:rPr lang="it-IT" sz="1800" dirty="0" err="1">
                <a:solidFill>
                  <a:srgbClr val="0000C0"/>
                </a:solidFill>
                <a:latin typeface="Consolas" panose="020B0609020204030204" pitchFamily="49" charset="0"/>
              </a:rPr>
              <a:t>base</a:t>
            </a:r>
            <a:r>
              <a:rPr lang="it-IT" sz="1800" dirty="0">
                <a:solidFill>
                  <a:srgbClr val="000000"/>
                </a:solidFill>
                <a:latin typeface="Consolas" panose="020B0609020204030204" pitchFamily="49" charset="0"/>
              </a:rPr>
              <a:t> * 4;</a:t>
            </a:r>
            <a:endParaRPr lang="it-IT" sz="1400" dirty="0"/>
          </a:p>
        </p:txBody>
      </p:sp>
    </p:spTree>
    <p:extLst>
      <p:ext uri="{BB962C8B-B14F-4D97-AF65-F5344CB8AC3E}">
        <p14:creationId xmlns:p14="http://schemas.microsoft.com/office/powerpoint/2010/main" val="32515100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21</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Polimorfismo in </a:t>
            </a:r>
            <a:r>
              <a:rPr lang="it-IT" altLang="it-IT" sz="1200" b="1" dirty="0" err="1">
                <a:latin typeface="Arial" panose="020B0604020202020204" pitchFamily="34" charset="0"/>
                <a:ea typeface="Times New Roman" panose="02020603050405020304" pitchFamily="18" charset="0"/>
              </a:rPr>
              <a:t>Override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Creare una classe Dipendente e una classe Quadro che estende la classe Dipendente.</a:t>
            </a:r>
          </a:p>
          <a:p>
            <a:pPr marL="0" indent="0">
              <a:buNone/>
            </a:pPr>
            <a:r>
              <a:rPr lang="it-IT" sz="1400" dirty="0"/>
              <a:t>L’oggetto di tipo Quadro sarà dunque anche un Dipendente e erediterà i metodi della classe Dipendente.</a:t>
            </a:r>
          </a:p>
          <a:p>
            <a:r>
              <a:rPr lang="it-IT" sz="1400" dirty="0"/>
              <a:t>Uno di questi metodi sarà </a:t>
            </a:r>
            <a:r>
              <a:rPr lang="it-IT" sz="1400" dirty="0" err="1"/>
              <a:t>calcolaStipendio</a:t>
            </a:r>
            <a:r>
              <a:rPr lang="it-IT" sz="1400" dirty="0"/>
              <a:t>(</a:t>
            </a:r>
            <a:r>
              <a:rPr lang="it-IT" sz="1400" dirty="0" err="1"/>
              <a:t>int</a:t>
            </a:r>
            <a:r>
              <a:rPr lang="it-IT" sz="1400" dirty="0"/>
              <a:t> </a:t>
            </a:r>
            <a:r>
              <a:rPr lang="it-IT" sz="1400" dirty="0" err="1"/>
              <a:t>giorniLavorativi</a:t>
            </a:r>
            <a:r>
              <a:rPr lang="it-IT" sz="1400" dirty="0"/>
              <a:t>) che conterrà un calcolo in base ai giorni lavorati</a:t>
            </a:r>
          </a:p>
          <a:p>
            <a:r>
              <a:rPr lang="it-IT" sz="1400" dirty="0"/>
              <a:t>Inserire una variabile di classe </a:t>
            </a:r>
            <a:r>
              <a:rPr lang="it-IT" sz="1400" dirty="0" err="1"/>
              <a:t>pagaGiornaliera</a:t>
            </a:r>
            <a:r>
              <a:rPr lang="it-IT" sz="1400" dirty="0"/>
              <a:t> in entrambe le classi (per Dipendente sarà 60 e per capo sarà 100)</a:t>
            </a:r>
          </a:p>
          <a:p>
            <a:r>
              <a:rPr lang="it-IT" sz="1400" dirty="0"/>
              <a:t>Il metodo </a:t>
            </a:r>
            <a:r>
              <a:rPr lang="it-IT" sz="1400" dirty="0" err="1"/>
              <a:t>calcolaStipendio</a:t>
            </a:r>
            <a:r>
              <a:rPr lang="it-IT" sz="1400" dirty="0"/>
              <a:t>(g) dovrà restituire per entrambi un prodotto tra i giorni lavorati e la </a:t>
            </a:r>
            <a:r>
              <a:rPr lang="it-IT" sz="1400" dirty="0" err="1"/>
              <a:t>varibile</a:t>
            </a:r>
            <a:r>
              <a:rPr lang="it-IT" sz="1400" dirty="0"/>
              <a:t> </a:t>
            </a:r>
            <a:r>
              <a:rPr lang="it-IT" sz="1400" dirty="0" err="1"/>
              <a:t>pagaGiornaliera</a:t>
            </a:r>
            <a:endParaRPr lang="it-IT" sz="1400" dirty="0"/>
          </a:p>
          <a:p>
            <a:endParaRPr lang="it-IT" sz="1400" dirty="0"/>
          </a:p>
          <a:p>
            <a:pPr marL="0" indent="0" algn="l">
              <a:buNone/>
            </a:pPr>
            <a:r>
              <a:rPr lang="it-IT" sz="1800" dirty="0">
                <a:solidFill>
                  <a:srgbClr val="000000"/>
                </a:solidFill>
                <a:latin typeface="Consolas" panose="020B0609020204030204" pitchFamily="49" charset="0"/>
              </a:rPr>
              <a:t>Il dipendente guadagna 1200€</a:t>
            </a:r>
          </a:p>
          <a:p>
            <a:pPr marL="0" indent="0" algn="l">
              <a:buNone/>
            </a:pPr>
            <a:r>
              <a:rPr lang="it-IT" sz="1800" dirty="0">
                <a:solidFill>
                  <a:srgbClr val="000000"/>
                </a:solidFill>
                <a:latin typeface="Consolas" panose="020B0609020204030204" pitchFamily="49" charset="0"/>
              </a:rPr>
              <a:t>Il quadro guadagna 2000€</a:t>
            </a:r>
            <a:endParaRPr lang="it-IT" sz="1400" dirty="0"/>
          </a:p>
          <a:p>
            <a:endParaRPr lang="it-IT" sz="1400" dirty="0"/>
          </a:p>
        </p:txBody>
      </p:sp>
    </p:spTree>
    <p:extLst>
      <p:ext uri="{BB962C8B-B14F-4D97-AF65-F5344CB8AC3E}">
        <p14:creationId xmlns:p14="http://schemas.microsoft.com/office/powerpoint/2010/main" val="18273654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PROGRAMMA DEL CORSO</a:t>
            </a:r>
          </a:p>
        </p:txBody>
      </p:sp>
      <p:sp>
        <p:nvSpPr>
          <p:cNvPr id="8" name="CasellaDiTesto 7">
            <a:extLst>
              <a:ext uri="{FF2B5EF4-FFF2-40B4-BE49-F238E27FC236}">
                <a16:creationId xmlns:a16="http://schemas.microsoft.com/office/drawing/2014/main" id="{BCCAA0D9-8475-461A-A098-3A41C8CB9A2C}"/>
              </a:ext>
            </a:extLst>
          </p:cNvPr>
          <p:cNvSpPr txBox="1"/>
          <p:nvPr/>
        </p:nvSpPr>
        <p:spPr>
          <a:xfrm flipH="1">
            <a:off x="810637" y="946091"/>
            <a:ext cx="7860025" cy="3785652"/>
          </a:xfrm>
          <a:prstGeom prst="rect">
            <a:avLst/>
          </a:prstGeom>
          <a:noFill/>
        </p:spPr>
        <p:txBody>
          <a:bodyPr wrap="square" rtlCol="0">
            <a:spAutoFit/>
          </a:bodyPr>
          <a:lstStyle/>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Introduzione alla programmazione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Introduzione a Java</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Installazione e configurazione di Java</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Ambiente di Sviluppo Eclipse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Identificatori, convenzioni, operatori, variabili e tipi di dati e cast di tipi</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Strutture condizionali (</a:t>
            </a:r>
            <a:r>
              <a:rPr lang="it-IT" sz="1500" dirty="0" err="1">
                <a:solidFill>
                  <a:srgbClr val="003548"/>
                </a:solidFill>
                <a:effectLst/>
                <a:latin typeface="Calibri" panose="020F0502020204030204" pitchFamily="34" charset="0"/>
                <a:ea typeface="Calibri" panose="020F0502020204030204" pitchFamily="34" charset="0"/>
              </a:rPr>
              <a:t>if</a:t>
            </a:r>
            <a:r>
              <a:rPr lang="it-IT" sz="1500" dirty="0">
                <a:solidFill>
                  <a:srgbClr val="003548"/>
                </a:solidFill>
                <a:effectLst/>
                <a:latin typeface="Calibri" panose="020F0502020204030204" pitchFamily="34" charset="0"/>
                <a:ea typeface="Calibri" panose="020F0502020204030204" pitchFamily="34" charset="0"/>
              </a:rPr>
              <a:t>, switch) e strutture iterative (for, </a:t>
            </a:r>
            <a:r>
              <a:rPr lang="it-IT" sz="1500" dirty="0" err="1">
                <a:solidFill>
                  <a:srgbClr val="003548"/>
                </a:solidFill>
                <a:effectLst/>
                <a:latin typeface="Calibri" panose="020F0502020204030204" pitchFamily="34" charset="0"/>
                <a:ea typeface="Calibri" panose="020F0502020204030204" pitchFamily="34" charset="0"/>
              </a:rPr>
              <a:t>while</a:t>
            </a:r>
            <a:r>
              <a:rPr lang="it-IT" sz="1500" dirty="0">
                <a:solidFill>
                  <a:srgbClr val="003548"/>
                </a:solidFill>
                <a:effectLst/>
                <a:latin typeface="Calibri" panose="020F0502020204030204" pitchFamily="34" charset="0"/>
                <a:ea typeface="Calibri" panose="020F0502020204030204" pitchFamily="34" charset="0"/>
              </a:rPr>
              <a:t>…)</a:t>
            </a:r>
          </a:p>
          <a:p>
            <a:pPr marL="342900" indent="-342900">
              <a:buSzPts val="1000"/>
              <a:buFont typeface="Symbol" panose="05050102010706020507" pitchFamily="18" charset="2"/>
              <a:buChar char=""/>
              <a:tabLst>
                <a:tab pos="457200" algn="l"/>
              </a:tabLst>
            </a:pPr>
            <a:r>
              <a:rPr lang="it-IT" sz="1500" dirty="0" err="1">
                <a:solidFill>
                  <a:srgbClr val="003548"/>
                </a:solidFill>
                <a:latin typeface="Calibri" panose="020F0502020204030204" pitchFamily="34" charset="0"/>
                <a:ea typeface="Calibri" panose="020F0502020204030204" pitchFamily="34" charset="0"/>
              </a:rPr>
              <a:t>String</a:t>
            </a:r>
            <a:r>
              <a:rPr lang="it-IT" sz="1500" dirty="0">
                <a:solidFill>
                  <a:srgbClr val="003548"/>
                </a:solidFill>
                <a:latin typeface="Calibri" panose="020F0502020204030204" pitchFamily="34" charset="0"/>
                <a:ea typeface="Calibri" panose="020F0502020204030204" pitchFamily="34" charset="0"/>
              </a:rPr>
              <a:t>, Array</a:t>
            </a:r>
            <a:endParaRPr lang="it-IT" sz="1500" dirty="0">
              <a:solidFill>
                <a:srgbClr val="003548"/>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Classi e Oggetti</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Costruttore, package</a:t>
            </a: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 metodi</a:t>
            </a:r>
          </a:p>
          <a:p>
            <a:pPr marL="342900" indent="-342900">
              <a:buSzPts val="1000"/>
              <a:buFont typeface="Symbol" panose="05050102010706020507" pitchFamily="18" charset="2"/>
              <a:buChar char=""/>
              <a:tabLst>
                <a:tab pos="457200" algn="l"/>
              </a:tabLst>
            </a:pPr>
            <a:r>
              <a:rPr lang="it-IT" sz="1500" dirty="0" err="1">
                <a:solidFill>
                  <a:srgbClr val="003548"/>
                </a:solidFill>
                <a:latin typeface="Calibri" panose="020F0502020204030204" pitchFamily="34" charset="0"/>
                <a:ea typeface="Calibri" panose="020F0502020204030204" pitchFamily="34" charset="0"/>
              </a:rPr>
              <a:t>Collections</a:t>
            </a:r>
            <a:r>
              <a:rPr lang="it-IT" sz="1500" dirty="0">
                <a:solidFill>
                  <a:srgbClr val="003548"/>
                </a:solidFill>
                <a:latin typeface="Calibri" panose="020F0502020204030204" pitchFamily="34" charset="0"/>
                <a:ea typeface="Calibri" panose="020F0502020204030204" pitchFamily="34" charset="0"/>
              </a:rPr>
              <a:t>, </a:t>
            </a:r>
            <a:r>
              <a:rPr lang="it-IT" sz="1500" dirty="0" err="1">
                <a:solidFill>
                  <a:srgbClr val="003548"/>
                </a:solidFill>
                <a:latin typeface="Calibri" panose="020F0502020204030204" pitchFamily="34" charset="0"/>
                <a:ea typeface="Calibri" panose="020F0502020204030204" pitchFamily="34" charset="0"/>
              </a:rPr>
              <a:t>enum</a:t>
            </a:r>
            <a:endParaRPr lang="it-IT" sz="1500" dirty="0">
              <a:solidFill>
                <a:srgbClr val="003548"/>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Ereditarietà, polimorfismo e incapsulamento, getter e setter</a:t>
            </a:r>
          </a:p>
          <a:p>
            <a:pPr marL="342900" indent="-342900">
              <a:buSzPts val="1000"/>
              <a:buFont typeface="Symbol" panose="05050102010706020507" pitchFamily="18" charset="2"/>
              <a:buChar char=""/>
              <a:tabLst>
                <a:tab pos="457200" algn="l"/>
              </a:tabLst>
            </a:pPr>
            <a:r>
              <a:rPr lang="it-IT" sz="1500" b="1" dirty="0" err="1">
                <a:solidFill>
                  <a:srgbClr val="003548"/>
                </a:solidFill>
                <a:effectLst/>
                <a:latin typeface="Calibri" panose="020F0502020204030204" pitchFamily="34" charset="0"/>
                <a:ea typeface="Calibri" panose="020F0502020204030204" pitchFamily="34" charset="0"/>
              </a:rPr>
              <a:t>Annotations</a:t>
            </a:r>
            <a:endParaRPr lang="it-IT" sz="1500" b="1" dirty="0">
              <a:solidFill>
                <a:srgbClr val="003548"/>
              </a:solidFill>
              <a:effectLst/>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Interfacce, classi astratte, classi generiche</a:t>
            </a:r>
          </a:p>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Gestione delle eccezioni</a:t>
            </a:r>
          </a:p>
          <a:p>
            <a:pPr marL="342900" lvl="0" indent="-342900" fontAlgn="base">
              <a:buSzPts val="1000"/>
              <a:buFont typeface="Symbol" panose="05050102010706020507" pitchFamily="18" charset="2"/>
              <a:buChar char=""/>
              <a:tabLst>
                <a:tab pos="457200" algn="l"/>
              </a:tabLst>
            </a:pPr>
            <a:r>
              <a:rPr lang="it-IT" sz="1500" b="1" dirty="0">
                <a:solidFill>
                  <a:srgbClr val="003548"/>
                </a:solidFill>
                <a:latin typeface="Calibri" panose="020F0502020204030204" pitchFamily="34" charset="0"/>
                <a:ea typeface="Calibri" panose="020F0502020204030204" pitchFamily="34" charset="0"/>
              </a:rPr>
              <a:t>Input: Classe Scanner</a:t>
            </a:r>
            <a:endParaRPr lang="it-IT" sz="1500" b="1" dirty="0">
              <a:solidFill>
                <a:srgbClr val="003548"/>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69309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Annotations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dirty="0"/>
              <a:t>Possiamo definire un’</a:t>
            </a:r>
            <a:r>
              <a:rPr lang="it-IT" dirty="0" err="1"/>
              <a:t>annotation</a:t>
            </a:r>
            <a:r>
              <a:rPr lang="it-IT" dirty="0"/>
              <a:t> come un appunto che mettiamo per specificare qualcosa relativo al codice che stiamo scrivendo</a:t>
            </a:r>
          </a:p>
          <a:p>
            <a:pPr marL="0" indent="0" algn="l" fontAlgn="base">
              <a:lnSpc>
                <a:spcPct val="100000"/>
              </a:lnSpc>
              <a:buNone/>
            </a:pPr>
            <a:r>
              <a:rPr lang="it-IT" dirty="0"/>
              <a:t>Sono delle annotazioni per il compilatore (o per chi si occupa del </a:t>
            </a:r>
            <a:r>
              <a:rPr lang="it-IT" dirty="0" err="1"/>
              <a:t>deploy</a:t>
            </a:r>
            <a:r>
              <a:rPr lang="it-IT" dirty="0"/>
              <a:t> dell’applicazione) che, attraverso di esse avrà la possibilità di effettuare determinate operazioni e trasmetterci eventuali errori/avvisi in fase di compilazione.</a:t>
            </a:r>
          </a:p>
          <a:p>
            <a:pPr marL="0" indent="0" algn="l" fontAlgn="base">
              <a:lnSpc>
                <a:spcPct val="100000"/>
              </a:lnSpc>
              <a:buNone/>
            </a:pPr>
            <a:r>
              <a:rPr lang="it-IT" dirty="0"/>
              <a:t>Essa precede la classe, il metodo o l’attributo che vogliamo annotare.</a:t>
            </a:r>
          </a:p>
          <a:p>
            <a:pPr marL="0" indent="0" algn="l" fontAlgn="base">
              <a:buNone/>
            </a:pPr>
            <a:endParaRPr lang="it-IT" sz="1400" dirty="0"/>
          </a:p>
          <a:p>
            <a:pPr marL="0" indent="0" algn="l" fontAlgn="base">
              <a:buNone/>
            </a:pPr>
            <a:r>
              <a:rPr lang="it-IT" sz="1600" b="0" i="0" dirty="0">
                <a:solidFill>
                  <a:srgbClr val="676767"/>
                </a:solidFill>
                <a:effectLst/>
                <a:latin typeface="Inconsolata"/>
              </a:rPr>
              <a:t>@Autore(</a:t>
            </a:r>
            <a:br>
              <a:rPr lang="it-IT" sz="1600" dirty="0"/>
            </a:br>
            <a:r>
              <a:rPr lang="it-IT" sz="1600" b="0" i="0" dirty="0">
                <a:solidFill>
                  <a:srgbClr val="676767"/>
                </a:solidFill>
                <a:effectLst/>
                <a:latin typeface="Inconsolata"/>
              </a:rPr>
              <a:t>	name = “Gino”,</a:t>
            </a:r>
            <a:br>
              <a:rPr lang="it-IT" sz="1600" dirty="0"/>
            </a:br>
            <a:r>
              <a:rPr lang="it-IT" sz="1600" b="0" i="0" dirty="0">
                <a:solidFill>
                  <a:srgbClr val="676767"/>
                </a:solidFill>
                <a:effectLst/>
                <a:latin typeface="Inconsolata"/>
              </a:rPr>
              <a:t>	company = “Exprivia”</a:t>
            </a:r>
            <a:br>
              <a:rPr lang="it-IT" sz="1600" dirty="0"/>
            </a:br>
            <a:r>
              <a:rPr lang="it-IT" sz="1600" b="0" i="0" dirty="0">
                <a:solidFill>
                  <a:srgbClr val="676767"/>
                </a:solidFill>
                <a:effectLst/>
                <a:latin typeface="Inconsolata"/>
              </a:rPr>
              <a:t>)</a:t>
            </a:r>
            <a:br>
              <a:rPr lang="it-IT" sz="1600" dirty="0"/>
            </a:br>
            <a:r>
              <a:rPr lang="it-IT" sz="1600" b="0" i="0" dirty="0">
                <a:solidFill>
                  <a:srgbClr val="676767"/>
                </a:solidFill>
                <a:effectLst/>
                <a:latin typeface="Inconsolata"/>
              </a:rPr>
              <a:t>class </a:t>
            </a:r>
            <a:r>
              <a:rPr lang="it-IT" sz="1600" b="0" i="0" dirty="0" err="1">
                <a:solidFill>
                  <a:srgbClr val="676767"/>
                </a:solidFill>
                <a:effectLst/>
                <a:latin typeface="Inconsolata"/>
              </a:rPr>
              <a:t>ClasseAnnotata</a:t>
            </a:r>
            <a:r>
              <a:rPr lang="it-IT" sz="1600" b="0" i="0" dirty="0">
                <a:solidFill>
                  <a:srgbClr val="676767"/>
                </a:solidFill>
                <a:effectLst/>
                <a:latin typeface="Inconsolata"/>
              </a:rPr>
              <a:t>() {</a:t>
            </a:r>
            <a:br>
              <a:rPr lang="it-IT" sz="1600" dirty="0"/>
            </a:br>
            <a:r>
              <a:rPr lang="it-IT" sz="1600" b="0" i="0" dirty="0">
                <a:solidFill>
                  <a:srgbClr val="676767"/>
                </a:solidFill>
                <a:effectLst/>
                <a:latin typeface="Inconsolata"/>
              </a:rPr>
              <a:t> 	//…</a:t>
            </a:r>
            <a:br>
              <a:rPr lang="it-IT" sz="1600" dirty="0"/>
            </a:br>
            <a:r>
              <a:rPr lang="it-IT" sz="1600" b="0" i="0" dirty="0">
                <a:solidFill>
                  <a:srgbClr val="676767"/>
                </a:solidFill>
                <a:effectLst/>
                <a:latin typeface="Inconsolata"/>
              </a:rPr>
              <a:t>}</a:t>
            </a: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Cos’è</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027094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Annotations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dirty="0"/>
              <a:t>Viene utilizzata per specificare che l’elemento indicato è un elemento deprecato, cioè, attivo (per mantenere retrocompatibilità) ma non consigliato perché rimpiazzato da uno nuovo e supportato.</a:t>
            </a:r>
          </a:p>
          <a:p>
            <a:pPr marL="0" indent="0" algn="l" fontAlgn="base">
              <a:buNone/>
            </a:pPr>
            <a:endParaRPr lang="it-IT" sz="1400" dirty="0"/>
          </a:p>
          <a:p>
            <a:pPr marL="0" indent="0" algn="l" fontAlgn="base" latinLnBrk="0">
              <a:buNone/>
            </a:pPr>
            <a:r>
              <a:rPr lang="it-IT" dirty="0">
                <a:solidFill>
                  <a:srgbClr val="000000"/>
                </a:solidFill>
                <a:latin typeface="Inconsolata"/>
              </a:rPr>
              <a:t>public class </a:t>
            </a:r>
            <a:r>
              <a:rPr lang="it-IT" dirty="0" err="1">
                <a:solidFill>
                  <a:srgbClr val="000000"/>
                </a:solidFill>
                <a:latin typeface="Inconsolata"/>
              </a:rPr>
              <a:t>TestDeprecated</a:t>
            </a:r>
            <a:r>
              <a:rPr lang="it-IT" dirty="0">
                <a:solidFill>
                  <a:srgbClr val="000000"/>
                </a:solidFill>
                <a:latin typeface="Inconsolata"/>
              </a:rPr>
              <a:t> {</a:t>
            </a:r>
          </a:p>
          <a:p>
            <a:pPr marL="0" indent="0" algn="l" fontAlgn="base" latinLnBrk="0">
              <a:buNone/>
            </a:pPr>
            <a:r>
              <a:rPr lang="it-IT" dirty="0">
                <a:solidFill>
                  <a:srgbClr val="676767"/>
                </a:solidFill>
                <a:latin typeface="Inconsolata"/>
              </a:rPr>
              <a:t>	@Deprecated</a:t>
            </a:r>
            <a:br>
              <a:rPr lang="it-IT" dirty="0">
                <a:solidFill>
                  <a:srgbClr val="676767"/>
                </a:solidFill>
                <a:latin typeface="Inconsolata"/>
              </a:rPr>
            </a:br>
            <a:r>
              <a:rPr lang="it-IT" dirty="0">
                <a:solidFill>
                  <a:srgbClr val="676767"/>
                </a:solidFill>
                <a:latin typeface="Inconsolata"/>
              </a:rPr>
              <a:t>	public </a:t>
            </a:r>
            <a:r>
              <a:rPr lang="it-IT" dirty="0" err="1">
                <a:solidFill>
                  <a:srgbClr val="676767"/>
                </a:solidFill>
                <a:latin typeface="Inconsolata"/>
              </a:rPr>
              <a:t>void</a:t>
            </a:r>
            <a:r>
              <a:rPr lang="it-IT" dirty="0">
                <a:solidFill>
                  <a:srgbClr val="676767"/>
                </a:solidFill>
                <a:latin typeface="Inconsolata"/>
              </a:rPr>
              <a:t> </a:t>
            </a:r>
            <a:r>
              <a:rPr lang="it-IT" dirty="0" err="1">
                <a:solidFill>
                  <a:srgbClr val="676767"/>
                </a:solidFill>
                <a:latin typeface="Inconsolata"/>
              </a:rPr>
              <a:t>metodoA</a:t>
            </a:r>
            <a:r>
              <a:rPr lang="it-IT" dirty="0">
                <a:solidFill>
                  <a:srgbClr val="676767"/>
                </a:solidFill>
                <a:latin typeface="Inconsolata"/>
              </a:rPr>
              <a:t>() {</a:t>
            </a:r>
            <a:br>
              <a:rPr lang="it-IT" dirty="0">
                <a:solidFill>
                  <a:srgbClr val="676767"/>
                </a:solidFill>
                <a:latin typeface="Inconsolata"/>
              </a:rPr>
            </a:br>
            <a:r>
              <a:rPr lang="it-IT" dirty="0">
                <a:solidFill>
                  <a:srgbClr val="676767"/>
                </a:solidFill>
                <a:latin typeface="Inconsolata"/>
              </a:rPr>
              <a:t> 		</a:t>
            </a:r>
            <a:r>
              <a:rPr lang="it-IT" dirty="0" err="1">
                <a:solidFill>
                  <a:srgbClr val="676767"/>
                </a:solidFill>
                <a:latin typeface="Inconsolata"/>
              </a:rPr>
              <a:t>System.out.println</a:t>
            </a:r>
            <a:r>
              <a:rPr lang="it-IT" dirty="0">
                <a:solidFill>
                  <a:srgbClr val="676767"/>
                </a:solidFill>
                <a:latin typeface="Inconsolata"/>
              </a:rPr>
              <a:t>(“Questo metodo è DEPRECATO, usa </a:t>
            </a:r>
            <a:r>
              <a:rPr lang="it-IT" dirty="0" err="1">
                <a:solidFill>
                  <a:srgbClr val="676767"/>
                </a:solidFill>
                <a:latin typeface="Inconsolata"/>
              </a:rPr>
              <a:t>metodoB</a:t>
            </a:r>
            <a:r>
              <a:rPr lang="it-IT" dirty="0">
                <a:solidFill>
                  <a:srgbClr val="676767"/>
                </a:solidFill>
                <a:latin typeface="Inconsolata"/>
              </a:rPr>
              <a:t>().”);</a:t>
            </a:r>
            <a:br>
              <a:rPr lang="it-IT" dirty="0">
                <a:solidFill>
                  <a:srgbClr val="676767"/>
                </a:solidFill>
                <a:latin typeface="Inconsolata"/>
              </a:rPr>
            </a:br>
            <a:r>
              <a:rPr lang="it-IT" dirty="0">
                <a:solidFill>
                  <a:srgbClr val="676767"/>
                </a:solidFill>
                <a:latin typeface="Inconsolata"/>
              </a:rPr>
              <a:t> 	}</a:t>
            </a:r>
          </a:p>
          <a:p>
            <a:pPr marL="0" indent="0" algn="l" fontAlgn="base" latinLnBrk="0">
              <a:buNone/>
            </a:pPr>
            <a:endParaRPr lang="it-IT" dirty="0">
              <a:solidFill>
                <a:srgbClr val="676767"/>
              </a:solidFill>
              <a:latin typeface="Inconsolata"/>
            </a:endParaRPr>
          </a:p>
          <a:p>
            <a:pPr marL="0" indent="0" algn="l" fontAlgn="base" latinLnBrk="0">
              <a:buNone/>
            </a:pPr>
            <a:r>
              <a:rPr lang="it-IT" sz="1600" dirty="0">
                <a:solidFill>
                  <a:srgbClr val="000000"/>
                </a:solidFill>
                <a:latin typeface="Inconsolata"/>
              </a:rPr>
              <a:t>	public </a:t>
            </a:r>
            <a:r>
              <a:rPr lang="it-IT" sz="1600" dirty="0" err="1">
                <a:solidFill>
                  <a:srgbClr val="000000"/>
                </a:solidFill>
                <a:latin typeface="Inconsolata"/>
              </a:rPr>
              <a:t>void</a:t>
            </a:r>
            <a:r>
              <a:rPr lang="it-IT" sz="1600" dirty="0">
                <a:solidFill>
                  <a:srgbClr val="000000"/>
                </a:solidFill>
                <a:latin typeface="Inconsolata"/>
              </a:rPr>
              <a:t> </a:t>
            </a:r>
            <a:r>
              <a:rPr lang="it-IT" sz="1600" dirty="0" err="1">
                <a:solidFill>
                  <a:srgbClr val="000000"/>
                </a:solidFill>
                <a:latin typeface="Inconsolata"/>
              </a:rPr>
              <a:t>metodoB</a:t>
            </a:r>
            <a:r>
              <a:rPr lang="it-IT" sz="1600" dirty="0">
                <a:solidFill>
                  <a:srgbClr val="000000"/>
                </a:solidFill>
                <a:latin typeface="Inconsolata"/>
              </a:rPr>
              <a:t>() {</a:t>
            </a:r>
            <a:br>
              <a:rPr lang="it-IT" sz="1600" dirty="0">
                <a:solidFill>
                  <a:srgbClr val="000000"/>
                </a:solidFill>
                <a:latin typeface="Inconsolata"/>
              </a:rPr>
            </a:br>
            <a:r>
              <a:rPr lang="it-IT" dirty="0">
                <a:solidFill>
                  <a:srgbClr val="000000"/>
                </a:solidFill>
                <a:latin typeface="Inconsolata"/>
              </a:rPr>
              <a:t>		</a:t>
            </a:r>
            <a:r>
              <a:rPr lang="it-IT" sz="1600" dirty="0" err="1">
                <a:solidFill>
                  <a:srgbClr val="000000"/>
                </a:solidFill>
                <a:latin typeface="Inconsolata"/>
              </a:rPr>
              <a:t>System.out.println</a:t>
            </a:r>
            <a:r>
              <a:rPr lang="it-IT" sz="1600" dirty="0">
                <a:solidFill>
                  <a:srgbClr val="000000"/>
                </a:solidFill>
                <a:latin typeface="Inconsolata"/>
              </a:rPr>
              <a:t>(“Questo metodo è SUPPORTATO.”);</a:t>
            </a:r>
            <a:br>
              <a:rPr lang="it-IT" sz="1600" dirty="0">
                <a:solidFill>
                  <a:srgbClr val="000000"/>
                </a:solidFill>
                <a:latin typeface="Inconsolata"/>
              </a:rPr>
            </a:br>
            <a:r>
              <a:rPr lang="it-IT" dirty="0">
                <a:solidFill>
                  <a:srgbClr val="000000"/>
                </a:solidFill>
                <a:latin typeface="Inconsolata"/>
              </a:rPr>
              <a:t>	</a:t>
            </a:r>
            <a:r>
              <a:rPr lang="it-IT" sz="1600" dirty="0">
                <a:solidFill>
                  <a:srgbClr val="000000"/>
                </a:solidFill>
                <a:latin typeface="Inconsolata"/>
              </a:rPr>
              <a:t>}</a:t>
            </a:r>
          </a:p>
          <a:p>
            <a:pPr marL="0" indent="0" algn="l" fontAlgn="base" latinLnBrk="0">
              <a:buNone/>
            </a:pPr>
            <a:r>
              <a:rPr lang="it-IT" sz="1600" dirty="0">
                <a:solidFill>
                  <a:srgbClr val="000000"/>
                </a:solidFill>
                <a:latin typeface="Inconsolata"/>
              </a:rPr>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@Deprecated</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6180230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Annotations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50000"/>
              </a:lnSpc>
              <a:buNone/>
            </a:pPr>
            <a:r>
              <a:rPr lang="it-IT" sz="1800" dirty="0"/>
              <a:t>È probabilmente la più utile in quanto consente di evitare degli errori, che in fase di codifica spesso accadono. L’annotazione dice che l’elemento indicato è un elemento che fa l’</a:t>
            </a:r>
            <a:r>
              <a:rPr lang="it-IT" sz="1800" dirty="0" err="1"/>
              <a:t>override</a:t>
            </a:r>
            <a:r>
              <a:rPr lang="it-IT" sz="1800" dirty="0"/>
              <a:t> (sovrascrive) del relativo elemento, del genitore da cui eredita.</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@Override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601303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Annotations</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pPr>
            <a:r>
              <a:rPr lang="it-IT" sz="1800" dirty="0"/>
              <a:t>Usata per ordinare al compilatore di evitare di segnalare warnings</a:t>
            </a:r>
          </a:p>
          <a:p>
            <a:pPr lvl="1" fontAlgn="base">
              <a:lnSpc>
                <a:spcPct val="150000"/>
              </a:lnSpc>
            </a:pPr>
            <a:r>
              <a:rPr lang="it-IT" sz="1600" dirty="0"/>
              <a:t>@SuppressWarning("deprecation")</a:t>
            </a:r>
          </a:p>
          <a:p>
            <a:pPr lvl="1" fontAlgn="base">
              <a:lnSpc>
                <a:spcPct val="150000"/>
              </a:lnSpc>
            </a:pPr>
            <a:r>
              <a:rPr lang="it-IT" sz="1600" dirty="0"/>
              <a:t>@SuppressWarning("unused")</a:t>
            </a:r>
          </a:p>
          <a:p>
            <a:pPr lvl="1" fontAlgn="base">
              <a:lnSpc>
                <a:spcPct val="150000"/>
              </a:lnSpc>
            </a:pPr>
            <a:r>
              <a:rPr lang="it-IT" sz="1600" dirty="0"/>
              <a:t>…</a:t>
            </a:r>
          </a:p>
          <a:p>
            <a:pPr marL="0" indent="0" algn="l" fontAlgn="base">
              <a:lnSpc>
                <a:spcPct val="150000"/>
              </a:lnSpc>
              <a:buNone/>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@SuppressWarning</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221798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Classe astratta</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È utilizzata per poter dichiarare caratteristiche comuni fra classi </a:t>
            </a:r>
            <a:r>
              <a:rPr lang="it-IT" sz="1800" b="1" dirty="0"/>
              <a:t>di una determinata gerarchia</a:t>
            </a:r>
            <a:r>
              <a:rPr lang="it-IT" sz="1800" dirty="0"/>
              <a:t>. </a:t>
            </a:r>
          </a:p>
          <a:p>
            <a:pPr marL="0" indent="0" algn="l" fontAlgn="base">
              <a:lnSpc>
                <a:spcPct val="100000"/>
              </a:lnSpc>
              <a:buNone/>
            </a:pPr>
            <a:r>
              <a:rPr lang="it-IT" sz="1800" dirty="0"/>
              <a:t>Pur definendo il nome di un tipo, la classe astratta non può essere </a:t>
            </a:r>
            <a:r>
              <a:rPr lang="it-IT" sz="1800" dirty="0" err="1"/>
              <a:t>instanziata</a:t>
            </a:r>
            <a:r>
              <a:rPr lang="it-IT" sz="1800" dirty="0"/>
              <a:t>.</a:t>
            </a:r>
          </a:p>
          <a:p>
            <a:pPr marL="0" indent="0" algn="l" fontAlgn="base">
              <a:lnSpc>
                <a:spcPct val="100000"/>
              </a:lnSpc>
              <a:buNone/>
            </a:pPr>
            <a:r>
              <a:rPr lang="it-IT" sz="1800" dirty="0"/>
              <a:t>Può avere field non statici, metodi non pubblici, un costruttore</a:t>
            </a:r>
          </a:p>
          <a:p>
            <a:pPr marL="0" indent="0" algn="l" fontAlgn="base">
              <a:lnSpc>
                <a:spcPct val="100000"/>
              </a:lnSpc>
              <a:buNone/>
            </a:pPr>
            <a:r>
              <a:rPr lang="it-IT" sz="1800" dirty="0"/>
              <a:t>Può contenere o meno metodi astratti</a:t>
            </a:r>
          </a:p>
          <a:p>
            <a:pPr marL="0" indent="0" algn="l" fontAlgn="base">
              <a:buNone/>
            </a:pPr>
            <a:endParaRPr lang="it-IT" sz="1400" dirty="0"/>
          </a:p>
          <a:p>
            <a:pPr marL="0" indent="0" algn="l" fontAlgn="base">
              <a:buNone/>
            </a:pPr>
            <a:r>
              <a:rPr lang="en-US" sz="1600" b="0" i="0" dirty="0">
                <a:solidFill>
                  <a:srgbClr val="0077AA"/>
                </a:solidFill>
                <a:effectLst/>
                <a:latin typeface="Consolas" panose="020B0609020204030204" pitchFamily="49" charset="0"/>
              </a:rPr>
              <a:t>public</a:t>
            </a:r>
            <a:r>
              <a:rPr lang="en-US" sz="1600" b="0" i="0" dirty="0">
                <a:solidFill>
                  <a:srgbClr val="000000"/>
                </a:solidFill>
                <a:effectLst/>
                <a:latin typeface="Consolas" panose="020B0609020204030204" pitchFamily="49" charset="0"/>
              </a:rPr>
              <a:t> </a:t>
            </a:r>
            <a:r>
              <a:rPr lang="en-US" sz="1600" b="0" i="0" dirty="0">
                <a:solidFill>
                  <a:srgbClr val="0077AA"/>
                </a:solidFill>
                <a:effectLst/>
                <a:latin typeface="Consolas" panose="020B0609020204030204" pitchFamily="49" charset="0"/>
              </a:rPr>
              <a:t>abstract</a:t>
            </a:r>
            <a:r>
              <a:rPr lang="en-US" sz="1600" b="0" i="0" dirty="0">
                <a:solidFill>
                  <a:srgbClr val="000000"/>
                </a:solidFill>
                <a:effectLst/>
                <a:latin typeface="Consolas" panose="020B0609020204030204" pitchFamily="49" charset="0"/>
              </a:rPr>
              <a:t> </a:t>
            </a:r>
            <a:r>
              <a:rPr lang="en-US" sz="1600" b="0" i="0" dirty="0">
                <a:solidFill>
                  <a:srgbClr val="0077AA"/>
                </a:solidFill>
                <a:effectLst/>
                <a:latin typeface="Consolas" panose="020B0609020204030204" pitchFamily="49" charset="0"/>
              </a:rPr>
              <a:t>class</a:t>
            </a:r>
            <a:r>
              <a:rPr lang="en-US" sz="1600" b="0" i="0" dirty="0">
                <a:solidFill>
                  <a:srgbClr val="000000"/>
                </a:solidFill>
                <a:effectLst/>
                <a:latin typeface="Consolas" panose="020B0609020204030204" pitchFamily="49" charset="0"/>
              </a:rPr>
              <a:t> </a:t>
            </a:r>
            <a:r>
              <a:rPr lang="en-US" sz="1600" b="0" i="0" dirty="0">
                <a:solidFill>
                  <a:srgbClr val="DD4A68"/>
                </a:solidFill>
                <a:effectLst/>
                <a:latin typeface="Consolas" panose="020B0609020204030204" pitchFamily="49" charset="0"/>
              </a:rPr>
              <a:t>A</a:t>
            </a:r>
            <a:r>
              <a:rPr lang="en-US" sz="1600" b="0" i="0" dirty="0">
                <a:solidFill>
                  <a:srgbClr val="000000"/>
                </a:solidFill>
                <a:effectLst/>
                <a:latin typeface="Consolas" panose="020B0609020204030204" pitchFamily="49" charset="0"/>
              </a:rPr>
              <a:t> </a:t>
            </a:r>
            <a:r>
              <a:rPr lang="en-US" sz="1600" b="0" i="0" dirty="0">
                <a:solidFill>
                  <a:srgbClr val="999999"/>
                </a:solidFill>
                <a:effectLst/>
                <a:latin typeface="Consolas" panose="020B0609020204030204" pitchFamily="49" charset="0"/>
              </a:rPr>
              <a:t>{</a:t>
            </a:r>
            <a:endParaRPr lang="en-US" dirty="0">
              <a:solidFill>
                <a:srgbClr val="000000"/>
              </a:solidFill>
              <a:latin typeface="Consolas" panose="020B0609020204030204" pitchFamily="49" charset="0"/>
            </a:endParaRPr>
          </a:p>
          <a:p>
            <a:pPr marL="0" indent="0" algn="l" fontAlgn="base">
              <a:buNone/>
            </a:pPr>
            <a:r>
              <a:rPr lang="en-US" sz="1600" b="0" i="0" dirty="0">
                <a:solidFill>
                  <a:srgbClr val="000000"/>
                </a:solidFill>
                <a:effectLst/>
                <a:latin typeface="Consolas" panose="020B0609020204030204" pitchFamily="49" charset="0"/>
              </a:rPr>
              <a:t>	</a:t>
            </a:r>
            <a:r>
              <a:rPr lang="en-US" sz="1600" b="0" i="0" dirty="0">
                <a:solidFill>
                  <a:srgbClr val="708090"/>
                </a:solidFill>
                <a:effectLst/>
                <a:latin typeface="Consolas" panose="020B0609020204030204" pitchFamily="49" charset="0"/>
              </a:rPr>
              <a:t>//</a:t>
            </a:r>
            <a:r>
              <a:rPr lang="en-US" sz="1600" b="0" i="0" dirty="0" err="1">
                <a:solidFill>
                  <a:srgbClr val="708090"/>
                </a:solidFill>
                <a:effectLst/>
                <a:latin typeface="Consolas" panose="020B0609020204030204" pitchFamily="49" charset="0"/>
              </a:rPr>
              <a:t>campi</a:t>
            </a:r>
            <a:endParaRPr lang="en-US" dirty="0">
              <a:solidFill>
                <a:srgbClr val="000000"/>
              </a:solidFill>
              <a:latin typeface="Consolas" panose="020B0609020204030204" pitchFamily="49" charset="0"/>
            </a:endParaRPr>
          </a:p>
          <a:p>
            <a:pPr marL="0" indent="0" algn="l" fontAlgn="base">
              <a:buNone/>
            </a:pPr>
            <a:r>
              <a:rPr lang="en-US" sz="1600" b="0" i="0" dirty="0">
                <a:solidFill>
                  <a:srgbClr val="000000"/>
                </a:solidFill>
                <a:effectLst/>
                <a:latin typeface="Consolas" panose="020B0609020204030204" pitchFamily="49" charset="0"/>
              </a:rPr>
              <a:t>	</a:t>
            </a:r>
            <a:r>
              <a:rPr lang="en-US" sz="1600" b="0" i="0" dirty="0">
                <a:solidFill>
                  <a:srgbClr val="708090"/>
                </a:solidFill>
                <a:effectLst/>
                <a:latin typeface="Consolas" panose="020B0609020204030204" pitchFamily="49" charset="0"/>
              </a:rPr>
              <a:t>//</a:t>
            </a:r>
            <a:r>
              <a:rPr lang="en-US" sz="1600" b="0" i="0" dirty="0" err="1">
                <a:solidFill>
                  <a:srgbClr val="708090"/>
                </a:solidFill>
                <a:effectLst/>
                <a:latin typeface="Consolas" panose="020B0609020204030204" pitchFamily="49" charset="0"/>
              </a:rPr>
              <a:t>metodi</a:t>
            </a:r>
            <a:endParaRPr lang="en-US" dirty="0">
              <a:solidFill>
                <a:srgbClr val="000000"/>
              </a:solidFill>
              <a:latin typeface="Consolas" panose="020B0609020204030204" pitchFamily="49" charset="0"/>
            </a:endParaRPr>
          </a:p>
          <a:p>
            <a:pPr marL="0" indent="0" algn="l" fontAlgn="base">
              <a:buNone/>
            </a:pPr>
            <a:r>
              <a:rPr lang="en-US" sz="1600" b="0" i="0" dirty="0">
                <a:solidFill>
                  <a:srgbClr val="999999"/>
                </a:solidFill>
                <a:effectLst/>
                <a:latin typeface="Consolas" panose="020B0609020204030204" pitchFamily="49" charset="0"/>
              </a:rPr>
              <a:t>}</a:t>
            </a: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Cos’è</a:t>
            </a:r>
          </a:p>
        </p:txBody>
      </p:sp>
    </p:spTree>
    <p:extLst>
      <p:ext uri="{BB962C8B-B14F-4D97-AF65-F5344CB8AC3E}">
        <p14:creationId xmlns:p14="http://schemas.microsoft.com/office/powerpoint/2010/main" val="6520441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Classe astratta</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dirty="0"/>
              <a:t>Un metodo astratto è un metodo che può essere dichiarato ma per il quale non viene fornita una implementazione.</a:t>
            </a:r>
          </a:p>
          <a:p>
            <a:pPr marL="0" indent="0" algn="l" fontAlgn="base">
              <a:buNone/>
            </a:pPr>
            <a:endParaRPr lang="it-IT" sz="1400" dirty="0"/>
          </a:p>
          <a:p>
            <a:pPr marL="0" indent="0" algn="l">
              <a:lnSpc>
                <a:spcPct val="100000"/>
              </a:lnSpc>
              <a:buNone/>
            </a:pPr>
            <a:r>
              <a:rPr lang="it-IT" sz="1100" b="1" dirty="0">
                <a:solidFill>
                  <a:srgbClr val="7F0055"/>
                </a:solidFill>
                <a:latin typeface="Consolas" panose="020B0609020204030204" pitchFamily="49" charset="0"/>
              </a:rPr>
              <a:t>public</a:t>
            </a:r>
            <a:r>
              <a:rPr lang="it-IT" sz="1100" b="1" dirty="0">
                <a:solidFill>
                  <a:srgbClr val="000000"/>
                </a:solidFill>
                <a:latin typeface="Consolas" panose="020B0609020204030204" pitchFamily="49" charset="0"/>
              </a:rPr>
              <a:t> </a:t>
            </a:r>
            <a:r>
              <a:rPr lang="it-IT" sz="1100" b="1" dirty="0">
                <a:solidFill>
                  <a:srgbClr val="7F0055"/>
                </a:solidFill>
                <a:latin typeface="Consolas" panose="020B0609020204030204" pitchFamily="49" charset="0"/>
              </a:rPr>
              <a:t>abstract</a:t>
            </a:r>
            <a:r>
              <a:rPr lang="it-IT" sz="1100" b="1" dirty="0">
                <a:solidFill>
                  <a:srgbClr val="000000"/>
                </a:solidFill>
                <a:latin typeface="Consolas" panose="020B0609020204030204" pitchFamily="49" charset="0"/>
              </a:rPr>
              <a:t> </a:t>
            </a:r>
            <a:r>
              <a:rPr lang="it-IT" sz="1100" b="1" dirty="0">
                <a:solidFill>
                  <a:srgbClr val="7F0055"/>
                </a:solidFill>
                <a:latin typeface="Consolas" panose="020B0609020204030204" pitchFamily="49" charset="0"/>
              </a:rPr>
              <a:t>class</a:t>
            </a:r>
            <a:r>
              <a:rPr lang="it-IT" sz="1100" b="1" dirty="0">
                <a:solidFill>
                  <a:srgbClr val="000000"/>
                </a:solidFill>
                <a:latin typeface="Consolas" panose="020B0609020204030204" pitchFamily="49" charset="0"/>
              </a:rPr>
              <a:t> </a:t>
            </a:r>
            <a:r>
              <a:rPr lang="it-IT" sz="1100" b="1" dirty="0" err="1">
                <a:solidFill>
                  <a:srgbClr val="000000"/>
                </a:solidFill>
                <a:latin typeface="Consolas" panose="020B0609020204030204" pitchFamily="49" charset="0"/>
              </a:rPr>
              <a:t>ProcessoAstratto</a:t>
            </a:r>
            <a:r>
              <a:rPr lang="it-IT" sz="1100" b="1" dirty="0">
                <a:solidFill>
                  <a:srgbClr val="000000"/>
                </a:solidFill>
                <a:latin typeface="Consolas" panose="020B0609020204030204" pitchFamily="49" charset="0"/>
              </a:rPr>
              <a:t> {</a:t>
            </a:r>
          </a:p>
          <a:p>
            <a:pPr marL="0" indent="0" algn="l">
              <a:lnSpc>
                <a:spcPct val="100000"/>
              </a:lnSpc>
              <a:buNone/>
            </a:pPr>
            <a:r>
              <a:rPr lang="it-IT" sz="1100" b="1" dirty="0">
                <a:solidFill>
                  <a:srgbClr val="7F0055"/>
                </a:solidFill>
                <a:latin typeface="Consolas" panose="020B0609020204030204" pitchFamily="49" charset="0"/>
              </a:rPr>
              <a:t>	public</a:t>
            </a:r>
            <a:r>
              <a:rPr lang="it-IT" sz="1100" b="1" dirty="0">
                <a:solidFill>
                  <a:srgbClr val="000000"/>
                </a:solidFill>
                <a:latin typeface="Consolas" panose="020B0609020204030204" pitchFamily="49" charset="0"/>
              </a:rPr>
              <a:t> </a:t>
            </a:r>
            <a:r>
              <a:rPr lang="it-IT" sz="1100" b="1" dirty="0" err="1">
                <a:solidFill>
                  <a:srgbClr val="7F0055"/>
                </a:solidFill>
                <a:latin typeface="Consolas" panose="020B0609020204030204" pitchFamily="49" charset="0"/>
              </a:rPr>
              <a:t>void</a:t>
            </a:r>
            <a:r>
              <a:rPr lang="it-IT" sz="1100" b="1" dirty="0">
                <a:solidFill>
                  <a:srgbClr val="000000"/>
                </a:solidFill>
                <a:latin typeface="Consolas" panose="020B0609020204030204" pitchFamily="49" charset="0"/>
              </a:rPr>
              <a:t> processo() {</a:t>
            </a:r>
          </a:p>
          <a:p>
            <a:pPr marL="0" indent="0" algn="l">
              <a:lnSpc>
                <a:spcPct val="100000"/>
              </a:lnSpc>
              <a:buNone/>
            </a:pPr>
            <a:r>
              <a:rPr lang="it-IT" sz="1100" dirty="0">
                <a:solidFill>
                  <a:srgbClr val="000000"/>
                </a:solidFill>
                <a:latin typeface="Consolas" panose="020B0609020204030204" pitchFamily="49" charset="0"/>
              </a:rPr>
              <a:t>		</a:t>
            </a:r>
            <a:r>
              <a:rPr lang="it-IT" sz="1100" dirty="0" err="1">
                <a:solidFill>
                  <a:srgbClr val="000000"/>
                </a:solidFill>
                <a:latin typeface="Consolas" panose="020B0609020204030204" pitchFamily="49" charset="0"/>
              </a:rPr>
              <a:t>init</a:t>
            </a:r>
            <a:r>
              <a:rPr lang="it-IT" sz="1100" dirty="0">
                <a:solidFill>
                  <a:srgbClr val="000000"/>
                </a:solidFill>
                <a:latin typeface="Consolas" panose="020B0609020204030204" pitchFamily="49" charset="0"/>
              </a:rPr>
              <a:t>();</a:t>
            </a:r>
          </a:p>
          <a:p>
            <a:pPr marL="0" indent="0" algn="l">
              <a:lnSpc>
                <a:spcPct val="100000"/>
              </a:lnSpc>
              <a:buNone/>
            </a:pPr>
            <a:r>
              <a:rPr lang="it-IT" sz="1100" dirty="0">
                <a:solidFill>
                  <a:srgbClr val="000000"/>
                </a:solidFill>
                <a:latin typeface="Consolas" panose="020B0609020204030204" pitchFamily="49" charset="0"/>
              </a:rPr>
              <a:t>		</a:t>
            </a:r>
            <a:r>
              <a:rPr lang="it-IT" sz="1100" dirty="0" err="1">
                <a:solidFill>
                  <a:srgbClr val="000000"/>
                </a:solidFill>
                <a:latin typeface="Consolas" panose="020B0609020204030204" pitchFamily="49" charset="0"/>
              </a:rPr>
              <a:t>azioneBase</a:t>
            </a:r>
            <a:r>
              <a:rPr lang="it-IT" sz="1100" dirty="0">
                <a:solidFill>
                  <a:srgbClr val="000000"/>
                </a:solidFill>
                <a:latin typeface="Consolas" panose="020B0609020204030204" pitchFamily="49" charset="0"/>
              </a:rPr>
              <a:t>();</a:t>
            </a:r>
          </a:p>
          <a:p>
            <a:pPr marL="0" indent="0" algn="l">
              <a:lnSpc>
                <a:spcPct val="100000"/>
              </a:lnSpc>
              <a:buNone/>
            </a:pPr>
            <a:r>
              <a:rPr lang="it-IT" sz="1100" dirty="0">
                <a:solidFill>
                  <a:srgbClr val="000000"/>
                </a:solidFill>
                <a:latin typeface="Consolas" panose="020B0609020204030204" pitchFamily="49" charset="0"/>
              </a:rPr>
              <a:t>		</a:t>
            </a:r>
            <a:r>
              <a:rPr lang="it-IT" sz="1100" dirty="0" err="1">
                <a:solidFill>
                  <a:srgbClr val="000000"/>
                </a:solidFill>
                <a:latin typeface="Consolas" panose="020B0609020204030204" pitchFamily="49" charset="0"/>
              </a:rPr>
              <a:t>close</a:t>
            </a:r>
            <a:r>
              <a:rPr lang="it-IT" sz="1100" dirty="0">
                <a:solidFill>
                  <a:srgbClr val="000000"/>
                </a:solidFill>
                <a:latin typeface="Consolas" panose="020B0609020204030204" pitchFamily="49" charset="0"/>
              </a:rPr>
              <a:t>();</a:t>
            </a:r>
          </a:p>
          <a:p>
            <a:pPr marL="0" indent="0" algn="l">
              <a:lnSpc>
                <a:spcPct val="100000"/>
              </a:lnSpc>
              <a:buNone/>
            </a:pPr>
            <a:r>
              <a:rPr lang="it-IT" sz="1100" dirty="0">
                <a:solidFill>
                  <a:srgbClr val="000000"/>
                </a:solidFill>
                <a:latin typeface="Consolas" panose="020B0609020204030204" pitchFamily="49" charset="0"/>
              </a:rPr>
              <a:t>	}</a:t>
            </a:r>
            <a:endParaRPr lang="it-IT" sz="1100" dirty="0">
              <a:latin typeface="Consolas" panose="020B0609020204030204" pitchFamily="49" charset="0"/>
            </a:endParaRPr>
          </a:p>
          <a:p>
            <a:pPr marL="0" indent="0" algn="l">
              <a:lnSpc>
                <a:spcPct val="100000"/>
              </a:lnSpc>
              <a:buNone/>
            </a:pPr>
            <a:r>
              <a:rPr lang="it-IT" sz="1100" b="1" dirty="0">
                <a:solidFill>
                  <a:srgbClr val="7F0055"/>
                </a:solidFill>
                <a:latin typeface="Consolas" panose="020B0609020204030204" pitchFamily="49" charset="0"/>
              </a:rPr>
              <a:t>	public</a:t>
            </a:r>
            <a:r>
              <a:rPr lang="it-IT" sz="1100" b="1" dirty="0">
                <a:solidFill>
                  <a:srgbClr val="000000"/>
                </a:solidFill>
                <a:latin typeface="Consolas" panose="020B0609020204030204" pitchFamily="49" charset="0"/>
              </a:rPr>
              <a:t> </a:t>
            </a:r>
            <a:r>
              <a:rPr lang="it-IT" sz="1100" b="1" dirty="0" err="1">
                <a:solidFill>
                  <a:srgbClr val="7F0055"/>
                </a:solidFill>
                <a:latin typeface="Consolas" panose="020B0609020204030204" pitchFamily="49" charset="0"/>
              </a:rPr>
              <a:t>void</a:t>
            </a:r>
            <a:r>
              <a:rPr lang="it-IT" sz="1100" b="1" dirty="0">
                <a:solidFill>
                  <a:srgbClr val="000000"/>
                </a:solidFill>
                <a:latin typeface="Consolas" panose="020B0609020204030204" pitchFamily="49" charset="0"/>
              </a:rPr>
              <a:t> </a:t>
            </a:r>
            <a:r>
              <a:rPr lang="it-IT" sz="1100" b="1" dirty="0" err="1">
                <a:solidFill>
                  <a:srgbClr val="000000"/>
                </a:solidFill>
                <a:latin typeface="Consolas" panose="020B0609020204030204" pitchFamily="49" charset="0"/>
              </a:rPr>
              <a:t>init</a:t>
            </a:r>
            <a:r>
              <a:rPr lang="it-IT" sz="1100" b="1" dirty="0">
                <a:solidFill>
                  <a:srgbClr val="000000"/>
                </a:solidFill>
                <a:latin typeface="Consolas" panose="020B0609020204030204" pitchFamily="49" charset="0"/>
              </a:rPr>
              <a:t>() {</a:t>
            </a:r>
          </a:p>
          <a:p>
            <a:pPr marL="0" indent="0" algn="l">
              <a:lnSpc>
                <a:spcPct val="100000"/>
              </a:lnSpc>
              <a:buNone/>
            </a:pPr>
            <a:r>
              <a:rPr lang="it-IT" sz="1100" dirty="0">
                <a:solidFill>
                  <a:srgbClr val="000000"/>
                </a:solidFill>
                <a:latin typeface="Consolas" panose="020B0609020204030204" pitchFamily="49" charset="0"/>
              </a:rPr>
              <a:t>		</a:t>
            </a:r>
            <a:r>
              <a:rPr lang="it-IT" sz="1100" dirty="0" err="1">
                <a:solidFill>
                  <a:srgbClr val="000000"/>
                </a:solidFill>
                <a:latin typeface="Consolas" panose="020B0609020204030204" pitchFamily="49" charset="0"/>
              </a:rPr>
              <a:t>System.</a:t>
            </a:r>
            <a:r>
              <a:rPr lang="it-IT" sz="1100" b="1" i="1" dirty="0" err="1">
                <a:solidFill>
                  <a:srgbClr val="0000C0"/>
                </a:solidFill>
                <a:latin typeface="Consolas" panose="020B0609020204030204" pitchFamily="49" charset="0"/>
              </a:rPr>
              <a:t>out</a:t>
            </a:r>
            <a:r>
              <a:rPr lang="it-IT" sz="1100" b="1" i="1" dirty="0" err="1">
                <a:solidFill>
                  <a:srgbClr val="000000"/>
                </a:solidFill>
                <a:latin typeface="Consolas" panose="020B0609020204030204" pitchFamily="49" charset="0"/>
              </a:rPr>
              <a:t>.println</a:t>
            </a:r>
            <a:r>
              <a:rPr lang="it-IT" sz="1100" b="1" i="1" dirty="0">
                <a:solidFill>
                  <a:srgbClr val="000000"/>
                </a:solidFill>
                <a:latin typeface="Consolas" panose="020B0609020204030204" pitchFamily="49" charset="0"/>
              </a:rPr>
              <a:t>(</a:t>
            </a:r>
            <a:r>
              <a:rPr lang="it-IT" sz="1100" b="1" i="1" dirty="0">
                <a:solidFill>
                  <a:srgbClr val="2A00FF"/>
                </a:solidFill>
                <a:latin typeface="Consolas" panose="020B0609020204030204" pitchFamily="49" charset="0"/>
              </a:rPr>
              <a:t>"inizializzo"</a:t>
            </a:r>
            <a:r>
              <a:rPr lang="it-IT" sz="1100" b="1" i="1" dirty="0">
                <a:solidFill>
                  <a:srgbClr val="000000"/>
                </a:solidFill>
                <a:latin typeface="Consolas" panose="020B0609020204030204" pitchFamily="49" charset="0"/>
              </a:rPr>
              <a:t>);</a:t>
            </a:r>
          </a:p>
          <a:p>
            <a:pPr marL="0" indent="0" algn="l">
              <a:lnSpc>
                <a:spcPct val="100000"/>
              </a:lnSpc>
              <a:buNone/>
            </a:pPr>
            <a:r>
              <a:rPr lang="it-IT" sz="1100" dirty="0">
                <a:solidFill>
                  <a:srgbClr val="000000"/>
                </a:solidFill>
                <a:latin typeface="Consolas" panose="020B0609020204030204" pitchFamily="49" charset="0"/>
              </a:rPr>
              <a:t>	}</a:t>
            </a:r>
            <a:endParaRPr lang="it-IT" sz="1100" dirty="0">
              <a:latin typeface="Consolas" panose="020B0609020204030204" pitchFamily="49" charset="0"/>
            </a:endParaRPr>
          </a:p>
          <a:p>
            <a:pPr marL="0" indent="0" algn="l">
              <a:lnSpc>
                <a:spcPct val="100000"/>
              </a:lnSpc>
              <a:buNone/>
            </a:pPr>
            <a:r>
              <a:rPr lang="it-IT" sz="1100" b="1" dirty="0">
                <a:solidFill>
                  <a:srgbClr val="7F0055"/>
                </a:solidFill>
                <a:latin typeface="Consolas" panose="020B0609020204030204" pitchFamily="49" charset="0"/>
              </a:rPr>
              <a:t>	public</a:t>
            </a:r>
            <a:r>
              <a:rPr lang="it-IT" sz="1100" b="1" dirty="0">
                <a:solidFill>
                  <a:srgbClr val="000000"/>
                </a:solidFill>
                <a:latin typeface="Consolas" panose="020B0609020204030204" pitchFamily="49" charset="0"/>
              </a:rPr>
              <a:t> </a:t>
            </a:r>
            <a:r>
              <a:rPr lang="it-IT" sz="1100" b="1" dirty="0">
                <a:solidFill>
                  <a:srgbClr val="7F0055"/>
                </a:solidFill>
                <a:latin typeface="Consolas" panose="020B0609020204030204" pitchFamily="49" charset="0"/>
              </a:rPr>
              <a:t>abstract</a:t>
            </a:r>
            <a:r>
              <a:rPr lang="it-IT" sz="1100" b="1" dirty="0">
                <a:solidFill>
                  <a:srgbClr val="000000"/>
                </a:solidFill>
                <a:latin typeface="Consolas" panose="020B0609020204030204" pitchFamily="49" charset="0"/>
              </a:rPr>
              <a:t> </a:t>
            </a:r>
            <a:r>
              <a:rPr lang="it-IT" sz="1100" b="1" dirty="0" err="1">
                <a:solidFill>
                  <a:srgbClr val="7F0055"/>
                </a:solidFill>
                <a:latin typeface="Consolas" panose="020B0609020204030204" pitchFamily="49" charset="0"/>
              </a:rPr>
              <a:t>void</a:t>
            </a:r>
            <a:r>
              <a:rPr lang="it-IT" sz="1100" b="1" dirty="0">
                <a:solidFill>
                  <a:srgbClr val="000000"/>
                </a:solidFill>
                <a:latin typeface="Consolas" panose="020B0609020204030204" pitchFamily="49" charset="0"/>
              </a:rPr>
              <a:t> </a:t>
            </a:r>
            <a:r>
              <a:rPr lang="it-IT" sz="1100" b="1" dirty="0" err="1">
                <a:solidFill>
                  <a:srgbClr val="000000"/>
                </a:solidFill>
                <a:latin typeface="Consolas" panose="020B0609020204030204" pitchFamily="49" charset="0"/>
              </a:rPr>
              <a:t>azioneBase</a:t>
            </a:r>
            <a:r>
              <a:rPr lang="it-IT" sz="1100" b="1" dirty="0">
                <a:solidFill>
                  <a:srgbClr val="000000"/>
                </a:solidFill>
                <a:latin typeface="Consolas" panose="020B0609020204030204" pitchFamily="49" charset="0"/>
              </a:rPr>
              <a:t>();</a:t>
            </a:r>
            <a:r>
              <a:rPr lang="it-IT" sz="1100" dirty="0">
                <a:solidFill>
                  <a:srgbClr val="3F7F5F"/>
                </a:solidFill>
                <a:latin typeface="Consolas" panose="020B0609020204030204" pitchFamily="49" charset="0"/>
              </a:rPr>
              <a:t>	// metodo astratto la cui implementazione è demandata alla sottoclasse</a:t>
            </a:r>
            <a:endParaRPr lang="it-IT" sz="1100" dirty="0">
              <a:latin typeface="Consolas" panose="020B0609020204030204" pitchFamily="49" charset="0"/>
            </a:endParaRPr>
          </a:p>
          <a:p>
            <a:pPr marL="0" indent="0" algn="l">
              <a:lnSpc>
                <a:spcPct val="100000"/>
              </a:lnSpc>
              <a:buNone/>
            </a:pPr>
            <a:r>
              <a:rPr lang="it-IT" sz="1100" b="1" dirty="0">
                <a:solidFill>
                  <a:srgbClr val="7F0055"/>
                </a:solidFill>
                <a:latin typeface="Consolas" panose="020B0609020204030204" pitchFamily="49" charset="0"/>
              </a:rPr>
              <a:t>	public</a:t>
            </a:r>
            <a:r>
              <a:rPr lang="it-IT" sz="1100" b="1" dirty="0">
                <a:solidFill>
                  <a:srgbClr val="000000"/>
                </a:solidFill>
                <a:latin typeface="Consolas" panose="020B0609020204030204" pitchFamily="49" charset="0"/>
              </a:rPr>
              <a:t> </a:t>
            </a:r>
            <a:r>
              <a:rPr lang="it-IT" sz="1100" b="1" dirty="0" err="1">
                <a:solidFill>
                  <a:srgbClr val="7F0055"/>
                </a:solidFill>
                <a:latin typeface="Consolas" panose="020B0609020204030204" pitchFamily="49" charset="0"/>
              </a:rPr>
              <a:t>void</a:t>
            </a:r>
            <a:r>
              <a:rPr lang="it-IT" sz="1100" b="1" dirty="0">
                <a:solidFill>
                  <a:srgbClr val="000000"/>
                </a:solidFill>
                <a:latin typeface="Consolas" panose="020B0609020204030204" pitchFamily="49" charset="0"/>
              </a:rPr>
              <a:t> </a:t>
            </a:r>
            <a:r>
              <a:rPr lang="it-IT" sz="1100" b="1" dirty="0" err="1">
                <a:solidFill>
                  <a:srgbClr val="000000"/>
                </a:solidFill>
                <a:latin typeface="Consolas" panose="020B0609020204030204" pitchFamily="49" charset="0"/>
              </a:rPr>
              <a:t>close</a:t>
            </a:r>
            <a:r>
              <a:rPr lang="it-IT" sz="1100" b="1" dirty="0">
                <a:solidFill>
                  <a:srgbClr val="000000"/>
                </a:solidFill>
                <a:latin typeface="Consolas" panose="020B0609020204030204" pitchFamily="49" charset="0"/>
              </a:rPr>
              <a:t>() {</a:t>
            </a:r>
          </a:p>
          <a:p>
            <a:pPr marL="0" indent="0" algn="l">
              <a:lnSpc>
                <a:spcPct val="100000"/>
              </a:lnSpc>
              <a:buNone/>
            </a:pPr>
            <a:r>
              <a:rPr lang="it-IT" sz="1100" dirty="0">
                <a:solidFill>
                  <a:srgbClr val="000000"/>
                </a:solidFill>
                <a:latin typeface="Consolas" panose="020B0609020204030204" pitchFamily="49" charset="0"/>
              </a:rPr>
              <a:t>		</a:t>
            </a:r>
            <a:r>
              <a:rPr lang="it-IT" sz="1100" dirty="0" err="1">
                <a:solidFill>
                  <a:srgbClr val="000000"/>
                </a:solidFill>
                <a:latin typeface="Consolas" panose="020B0609020204030204" pitchFamily="49" charset="0"/>
              </a:rPr>
              <a:t>System.</a:t>
            </a:r>
            <a:r>
              <a:rPr lang="it-IT" sz="1100" b="1" i="1" dirty="0" err="1">
                <a:solidFill>
                  <a:srgbClr val="0000C0"/>
                </a:solidFill>
                <a:latin typeface="Consolas" panose="020B0609020204030204" pitchFamily="49" charset="0"/>
              </a:rPr>
              <a:t>out</a:t>
            </a:r>
            <a:r>
              <a:rPr lang="it-IT" sz="1100" b="1" i="1" dirty="0" err="1">
                <a:solidFill>
                  <a:srgbClr val="000000"/>
                </a:solidFill>
                <a:latin typeface="Consolas" panose="020B0609020204030204" pitchFamily="49" charset="0"/>
              </a:rPr>
              <a:t>.println</a:t>
            </a:r>
            <a:r>
              <a:rPr lang="it-IT" sz="1100" b="1" i="1" dirty="0">
                <a:solidFill>
                  <a:srgbClr val="000000"/>
                </a:solidFill>
                <a:latin typeface="Consolas" panose="020B0609020204030204" pitchFamily="49" charset="0"/>
              </a:rPr>
              <a:t>(</a:t>
            </a:r>
            <a:r>
              <a:rPr lang="it-IT" sz="1100" b="1" i="1" dirty="0">
                <a:solidFill>
                  <a:srgbClr val="2A00FF"/>
                </a:solidFill>
                <a:latin typeface="Consolas" panose="020B0609020204030204" pitchFamily="49" charset="0"/>
              </a:rPr>
              <a:t>"chiudo"</a:t>
            </a:r>
            <a:r>
              <a:rPr lang="it-IT" sz="1100" b="1" i="1" dirty="0">
                <a:solidFill>
                  <a:srgbClr val="000000"/>
                </a:solidFill>
                <a:latin typeface="Consolas" panose="020B0609020204030204" pitchFamily="49" charset="0"/>
              </a:rPr>
              <a:t>);</a:t>
            </a:r>
          </a:p>
          <a:p>
            <a:pPr marL="0" indent="0" algn="l">
              <a:lnSpc>
                <a:spcPct val="100000"/>
              </a:lnSpc>
              <a:buNone/>
            </a:pPr>
            <a:r>
              <a:rPr lang="it-IT" sz="1100" dirty="0">
                <a:solidFill>
                  <a:srgbClr val="000000"/>
                </a:solidFill>
                <a:latin typeface="Consolas" panose="020B0609020204030204" pitchFamily="49" charset="0"/>
              </a:rPr>
              <a:t>	}</a:t>
            </a:r>
          </a:p>
          <a:p>
            <a:pPr marL="0" indent="0" algn="l">
              <a:lnSpc>
                <a:spcPct val="100000"/>
              </a:lnSpc>
              <a:buNone/>
            </a:pPr>
            <a:r>
              <a:rPr lang="it-IT" sz="1100" dirty="0">
                <a:solidFill>
                  <a:srgbClr val="000000"/>
                </a:solidFill>
                <a:latin typeface="Consolas" panose="020B0609020204030204" pitchFamily="49" charset="0"/>
              </a:rPr>
              <a:t>}</a:t>
            </a:r>
            <a:endParaRPr lang="it-IT" sz="10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Implementazione</a:t>
            </a:r>
          </a:p>
        </p:txBody>
      </p:sp>
    </p:spTree>
    <p:extLst>
      <p:ext uri="{BB962C8B-B14F-4D97-AF65-F5344CB8AC3E}">
        <p14:creationId xmlns:p14="http://schemas.microsoft.com/office/powerpoint/2010/main" val="3035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spcAft>
                <a:spcPts val="600"/>
              </a:spcAft>
            </a:pPr>
            <a:r>
              <a:rPr lang="it-IT" sz="1800" dirty="0"/>
              <a:t>Ogni cosa è un oggetto</a:t>
            </a:r>
          </a:p>
          <a:p>
            <a:pPr fontAlgn="base">
              <a:lnSpc>
                <a:spcPct val="150000"/>
              </a:lnSpc>
              <a:spcAft>
                <a:spcPts val="600"/>
              </a:spcAft>
            </a:pPr>
            <a:r>
              <a:rPr lang="it-IT" sz="1800" dirty="0"/>
              <a:t>Il programma è un insieme di oggetti che comunicano tra loro</a:t>
            </a:r>
          </a:p>
          <a:p>
            <a:pPr fontAlgn="base">
              <a:lnSpc>
                <a:spcPct val="150000"/>
              </a:lnSpc>
              <a:spcAft>
                <a:spcPts val="600"/>
              </a:spcAft>
            </a:pPr>
            <a:r>
              <a:rPr lang="it-IT" sz="1800" dirty="0"/>
              <a:t>Ogni oggetto ha uno stato composto da altri oggetti</a:t>
            </a:r>
          </a:p>
          <a:p>
            <a:pPr fontAlgn="base">
              <a:lnSpc>
                <a:spcPct val="150000"/>
              </a:lnSpc>
              <a:spcAft>
                <a:spcPts val="600"/>
              </a:spcAft>
            </a:pPr>
            <a:r>
              <a:rPr lang="it-IT" sz="1800" dirty="0"/>
              <a:t>Ogni oggetto appartiene a un tipo </a:t>
            </a:r>
          </a:p>
          <a:p>
            <a:pPr fontAlgn="base">
              <a:lnSpc>
                <a:spcPct val="150000"/>
              </a:lnSpc>
              <a:spcAft>
                <a:spcPts val="600"/>
              </a:spcAft>
            </a:pPr>
            <a:r>
              <a:rPr lang="it-IT" sz="1800" dirty="0"/>
              <a:t>Tutti gli oggetti di un particolare tipo possono ricevere gli stessi messaggi</a:t>
            </a:r>
            <a:endParaRPr lang="it-IT" sz="20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5 caratteristiche del paradigma ad oggetti</a:t>
            </a:r>
          </a:p>
        </p:txBody>
      </p:sp>
      <p:sp>
        <p:nvSpPr>
          <p:cNvPr id="9" name="Titolo 4">
            <a:extLst>
              <a:ext uri="{FF2B5EF4-FFF2-40B4-BE49-F238E27FC236}">
                <a16:creationId xmlns:a16="http://schemas.microsoft.com/office/drawing/2014/main" id="{D09D28F4-E6B3-4F9F-ADD3-7B622D4BE9ED}"/>
              </a:ext>
            </a:extLst>
          </p:cNvPr>
          <p:cNvSpPr>
            <a:spLocks noGrp="1"/>
          </p:cNvSpPr>
          <p:nvPr>
            <p:ph type="title"/>
          </p:nvPr>
        </p:nvSpPr>
        <p:spPr>
          <a:xfrm>
            <a:off x="374651" y="217170"/>
            <a:ext cx="8394701" cy="401479"/>
          </a:xfrm>
        </p:spPr>
        <p:txBody>
          <a:bodyPr/>
          <a:lstStyle/>
          <a:p>
            <a:r>
              <a:rPr lang="it-IT" dirty="0"/>
              <a:t>Introduzione alla programmazione</a:t>
            </a:r>
          </a:p>
        </p:txBody>
      </p:sp>
    </p:spTree>
    <p:extLst>
      <p:ext uri="{BB962C8B-B14F-4D97-AF65-F5344CB8AC3E}">
        <p14:creationId xmlns:p14="http://schemas.microsoft.com/office/powerpoint/2010/main" val="40696218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Classe astratta</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Quando estendiamo (o deriviamo) da una classe astratta, la classe derivata deve fornire una implementazione per tutti i metodi astratti dichiarati nella classe genitrice; se così non dovesse essere, anche la sotto-classe deve essere dichiarata come abstract.</a:t>
            </a:r>
          </a:p>
          <a:p>
            <a:pPr marL="0" indent="0" algn="l" fontAlgn="base">
              <a:lnSpc>
                <a:spcPct val="100000"/>
              </a:lnSpc>
              <a:buNone/>
            </a:pPr>
            <a:r>
              <a:rPr lang="it-IT" sz="1800" dirty="0"/>
              <a:t>Lo scopo e l’utilità delle classi astratte è di gestire il comportamento di base delle classi che la derivano e che può essere ampliato e specializzato da queste ultime.</a:t>
            </a:r>
          </a:p>
          <a:p>
            <a:pPr marL="0" indent="0" algn="l" fontAlgn="base">
              <a:buNone/>
            </a:pPr>
            <a:endParaRPr lang="it-IT" sz="1400" dirty="0"/>
          </a:p>
          <a:p>
            <a:pPr marL="0" indent="0" algn="l">
              <a:buNone/>
            </a:pPr>
            <a:r>
              <a:rPr lang="en-US" sz="1200" b="1" dirty="0">
                <a:solidFill>
                  <a:srgbClr val="7F0055"/>
                </a:solidFill>
                <a:latin typeface="Consolas" panose="020B0609020204030204" pitchFamily="49" charset="0"/>
              </a:rPr>
              <a:t>public</a:t>
            </a:r>
            <a:r>
              <a:rPr lang="en-US" sz="1200" b="1" dirty="0">
                <a:solidFill>
                  <a:srgbClr val="000000"/>
                </a:solidFill>
                <a:latin typeface="Consolas" panose="020B0609020204030204" pitchFamily="49" charset="0"/>
              </a:rPr>
              <a:t> </a:t>
            </a:r>
            <a:r>
              <a:rPr lang="en-US" sz="1200" b="1" dirty="0">
                <a:solidFill>
                  <a:srgbClr val="7F0055"/>
                </a:solidFill>
                <a:latin typeface="Consolas" panose="020B0609020204030204" pitchFamily="49" charset="0"/>
              </a:rPr>
              <a:t>class</a:t>
            </a:r>
            <a:r>
              <a:rPr lang="en-US" sz="1200" b="1" dirty="0">
                <a:solidFill>
                  <a:srgbClr val="000000"/>
                </a:solidFill>
                <a:latin typeface="Consolas" panose="020B0609020204030204" pitchFamily="49" charset="0"/>
              </a:rPr>
              <a:t> Azione1 </a:t>
            </a:r>
            <a:r>
              <a:rPr lang="en-US" sz="1200" b="1" dirty="0">
                <a:solidFill>
                  <a:srgbClr val="7F0055"/>
                </a:solidFill>
                <a:latin typeface="Consolas" panose="020B0609020204030204" pitchFamily="49" charset="0"/>
              </a:rPr>
              <a:t>extends</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ProcessoAstratto</a:t>
            </a:r>
            <a:r>
              <a:rPr lang="en-US" sz="1200" b="1" dirty="0">
                <a:solidFill>
                  <a:srgbClr val="000000"/>
                </a:solidFill>
                <a:latin typeface="Consolas" panose="020B0609020204030204" pitchFamily="49" charset="0"/>
              </a:rPr>
              <a:t>{</a:t>
            </a:r>
          </a:p>
          <a:p>
            <a:pPr marL="0" indent="0" algn="l">
              <a:buNone/>
            </a:pPr>
            <a:r>
              <a:rPr lang="it-IT" sz="1200" dirty="0">
                <a:solidFill>
                  <a:srgbClr val="646464"/>
                </a:solidFill>
                <a:latin typeface="Consolas" panose="020B0609020204030204" pitchFamily="49" charset="0"/>
              </a:rPr>
              <a:t>	@Override</a:t>
            </a:r>
          </a:p>
          <a:p>
            <a:pPr marL="0" indent="0" algn="l">
              <a:buNone/>
            </a:pPr>
            <a:r>
              <a:rPr lang="it-IT" sz="1200" b="1" dirty="0">
                <a:solidFill>
                  <a:srgbClr val="7F0055"/>
                </a:solidFill>
                <a:latin typeface="Consolas" panose="020B0609020204030204" pitchFamily="49" charset="0"/>
              </a:rPr>
              <a:t>	public</a:t>
            </a:r>
            <a:r>
              <a:rPr lang="it-IT" sz="1200" b="1" dirty="0">
                <a:solidFill>
                  <a:srgbClr val="000000"/>
                </a:solidFill>
                <a:latin typeface="Consolas" panose="020B0609020204030204" pitchFamily="49" charset="0"/>
              </a:rPr>
              <a:t> </a:t>
            </a:r>
            <a:r>
              <a:rPr lang="it-IT" sz="1200" b="1" dirty="0" err="1">
                <a:solidFill>
                  <a:srgbClr val="7F0055"/>
                </a:solidFill>
                <a:latin typeface="Consolas" panose="020B0609020204030204" pitchFamily="49" charset="0"/>
              </a:rPr>
              <a:t>void</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azioneBase</a:t>
            </a:r>
            <a:r>
              <a:rPr lang="it-IT" sz="1200" b="1" dirty="0">
                <a:solidFill>
                  <a:srgbClr val="000000"/>
                </a:solidFill>
                <a:latin typeface="Consolas" panose="020B0609020204030204" pitchFamily="49" charset="0"/>
              </a:rPr>
              <a:t>() {</a:t>
            </a:r>
          </a:p>
          <a:p>
            <a:pPr marL="0" indent="0" algn="l">
              <a:buNone/>
            </a:pPr>
            <a:r>
              <a:rPr lang="it-IT" sz="1200" dirty="0">
                <a:solidFill>
                  <a:srgbClr val="000000"/>
                </a:solidFill>
                <a:latin typeface="Consolas" panose="020B0609020204030204" pitchFamily="49" charset="0"/>
              </a:rPr>
              <a:t>		</a:t>
            </a:r>
            <a:r>
              <a:rPr lang="it-IT" sz="1200" dirty="0" err="1">
                <a:solidFill>
                  <a:srgbClr val="000000"/>
                </a:solidFill>
                <a:latin typeface="Consolas" panose="020B0609020204030204" pitchFamily="49" charset="0"/>
              </a:rPr>
              <a:t>System.</a:t>
            </a:r>
            <a:r>
              <a:rPr lang="it-IT" sz="1200" b="1" i="1" dirty="0" err="1">
                <a:solidFill>
                  <a:srgbClr val="0000C0"/>
                </a:solidFill>
                <a:latin typeface="Consolas" panose="020B0609020204030204" pitchFamily="49" charset="0"/>
              </a:rPr>
              <a:t>out</a:t>
            </a:r>
            <a:r>
              <a:rPr lang="it-IT" sz="1200" b="1" i="1" dirty="0" err="1">
                <a:solidFill>
                  <a:srgbClr val="000000"/>
                </a:solidFill>
                <a:latin typeface="Consolas" panose="020B0609020204030204" pitchFamily="49" charset="0"/>
              </a:rPr>
              <a:t>.println</a:t>
            </a:r>
            <a:r>
              <a:rPr lang="it-IT" sz="1200" b="1" i="1" dirty="0">
                <a:solidFill>
                  <a:srgbClr val="000000"/>
                </a:solidFill>
                <a:latin typeface="Consolas" panose="020B0609020204030204" pitchFamily="49" charset="0"/>
              </a:rPr>
              <a:t>(</a:t>
            </a:r>
            <a:r>
              <a:rPr lang="it-IT" sz="1200" b="1" i="1" dirty="0">
                <a:solidFill>
                  <a:srgbClr val="2A00FF"/>
                </a:solidFill>
                <a:latin typeface="Consolas" panose="020B0609020204030204" pitchFamily="49" charset="0"/>
              </a:rPr>
              <a:t>"azione1"</a:t>
            </a:r>
            <a:r>
              <a:rPr lang="it-IT" sz="1200" b="1" i="1"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	}</a:t>
            </a:r>
          </a:p>
          <a:p>
            <a:pPr marL="0" indent="0" algn="l">
              <a:buNone/>
            </a:pPr>
            <a:r>
              <a:rPr lang="it-IT" sz="1200" dirty="0">
                <a:solidFill>
                  <a:srgbClr val="000000"/>
                </a:solidFill>
                <a:latin typeface="Consolas" panose="020B0609020204030204" pitchFamily="49" charset="0"/>
              </a:rPr>
              <a:t>}</a:t>
            </a:r>
            <a:endParaRPr lang="it-IT" sz="1200" dirty="0"/>
          </a:p>
          <a:p>
            <a:pPr marL="0" indent="0" algn="l" fontAlgn="base">
              <a:buNone/>
            </a:pP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Utilità</a:t>
            </a:r>
          </a:p>
        </p:txBody>
      </p:sp>
    </p:spTree>
    <p:extLst>
      <p:ext uri="{BB962C8B-B14F-4D97-AF65-F5344CB8AC3E}">
        <p14:creationId xmlns:p14="http://schemas.microsoft.com/office/powerpoint/2010/main" val="23084088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22</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Classe Astratta</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Creare una classe astratta </a:t>
            </a:r>
            <a:r>
              <a:rPr lang="it-IT" sz="1400" b="1" dirty="0"/>
              <a:t>Saluto</a:t>
            </a:r>
            <a:r>
              <a:rPr lang="it-IT" sz="1400" dirty="0"/>
              <a:t> che definisca il processo di saluto a degli individui (Maschi o Femmina).</a:t>
            </a:r>
          </a:p>
          <a:p>
            <a:pPr marL="0" indent="0">
              <a:buNone/>
            </a:pPr>
            <a:r>
              <a:rPr lang="it-IT" sz="1400" dirty="0"/>
              <a:t>Il metodo </a:t>
            </a:r>
            <a:r>
              <a:rPr lang="it-IT" sz="1400" b="1" dirty="0"/>
              <a:t>saluta</a:t>
            </a:r>
            <a:r>
              <a:rPr lang="it-IT" sz="1400" dirty="0"/>
              <a:t> dovrà richiamare in sequenza 3 metodi:</a:t>
            </a:r>
          </a:p>
          <a:p>
            <a:r>
              <a:rPr lang="it-IT" sz="1400" dirty="0"/>
              <a:t>Buongiorno (restituisce la stringa «Buongiorno »)</a:t>
            </a:r>
          </a:p>
          <a:p>
            <a:r>
              <a:rPr lang="it-IT" sz="1400" dirty="0"/>
              <a:t>Titolo (restituisce «signora » oppure «signor ») - astratto</a:t>
            </a:r>
          </a:p>
          <a:p>
            <a:r>
              <a:rPr lang="it-IT" sz="1400" dirty="0"/>
              <a:t>Nome (restituisce il nome della persona salutata) - astratto</a:t>
            </a:r>
          </a:p>
          <a:p>
            <a:pPr marL="0" indent="0">
              <a:buNone/>
            </a:pPr>
            <a:r>
              <a:rPr lang="it-IT" sz="1400" dirty="0"/>
              <a:t>Di seguito il </a:t>
            </a:r>
            <a:r>
              <a:rPr lang="it-IT" sz="1400" dirty="0" err="1"/>
              <a:t>main</a:t>
            </a:r>
            <a:r>
              <a:rPr lang="it-IT" sz="1400" dirty="0"/>
              <a:t>:</a:t>
            </a:r>
          </a:p>
          <a:p>
            <a:pPr marL="0" indent="0" algn="l">
              <a:lnSpc>
                <a:spcPct val="100000"/>
              </a:lnSpc>
              <a:buNone/>
            </a:pPr>
            <a:r>
              <a:rPr lang="it-IT" sz="1200" b="1" dirty="0">
                <a:solidFill>
                  <a:srgbClr val="000000"/>
                </a:solidFill>
                <a:latin typeface="Consolas" panose="020B0609020204030204" pitchFamily="49" charset="0"/>
              </a:rPr>
              <a:t>Maschio </a:t>
            </a:r>
            <a:r>
              <a:rPr lang="it-IT" sz="1200" b="1" dirty="0">
                <a:solidFill>
                  <a:srgbClr val="6A3E3E"/>
                </a:solidFill>
                <a:latin typeface="Consolas" panose="020B0609020204030204" pitchFamily="49" charset="0"/>
              </a:rPr>
              <a:t>pino</a:t>
            </a:r>
            <a:r>
              <a:rPr lang="it-IT" sz="1200" b="1" dirty="0">
                <a:solidFill>
                  <a:srgbClr val="000000"/>
                </a:solidFill>
                <a:latin typeface="Consolas" panose="020B0609020204030204" pitchFamily="49" charset="0"/>
              </a:rPr>
              <a:t> = </a:t>
            </a:r>
            <a:r>
              <a:rPr lang="it-IT" sz="1200" b="1" dirty="0">
                <a:solidFill>
                  <a:srgbClr val="7F0055"/>
                </a:solidFill>
                <a:latin typeface="Consolas" panose="020B0609020204030204" pitchFamily="49" charset="0"/>
              </a:rPr>
              <a:t>new</a:t>
            </a:r>
            <a:r>
              <a:rPr lang="it-IT" sz="1200" b="1" dirty="0">
                <a:solidFill>
                  <a:srgbClr val="000000"/>
                </a:solidFill>
                <a:latin typeface="Consolas" panose="020B0609020204030204" pitchFamily="49" charset="0"/>
              </a:rPr>
              <a:t> Maschio(</a:t>
            </a:r>
            <a:r>
              <a:rPr lang="it-IT" sz="1200" b="1" dirty="0">
                <a:solidFill>
                  <a:srgbClr val="2A00FF"/>
                </a:solidFill>
                <a:latin typeface="Consolas" panose="020B0609020204030204" pitchFamily="49" charset="0"/>
              </a:rPr>
              <a:t>"Pino"</a:t>
            </a:r>
            <a:r>
              <a:rPr lang="it-IT" sz="1200" b="1" dirty="0">
                <a:solidFill>
                  <a:srgbClr val="000000"/>
                </a:solidFill>
                <a:latin typeface="Consolas" panose="020B0609020204030204" pitchFamily="49" charset="0"/>
              </a:rPr>
              <a:t>);</a:t>
            </a:r>
          </a:p>
          <a:p>
            <a:pPr marL="0" indent="0" algn="l">
              <a:lnSpc>
                <a:spcPct val="100000"/>
              </a:lnSpc>
              <a:buNone/>
            </a:pPr>
            <a:r>
              <a:rPr lang="it-IT" sz="1200" b="1" dirty="0">
                <a:solidFill>
                  <a:srgbClr val="000000"/>
                </a:solidFill>
                <a:latin typeface="Consolas" panose="020B0609020204030204" pitchFamily="49" charset="0"/>
              </a:rPr>
              <a:t>Femmina </a:t>
            </a:r>
            <a:r>
              <a:rPr lang="it-IT" sz="1200" b="1" dirty="0" err="1">
                <a:solidFill>
                  <a:srgbClr val="6A3E3E"/>
                </a:solidFill>
                <a:latin typeface="Consolas" panose="020B0609020204030204" pitchFamily="49" charset="0"/>
              </a:rPr>
              <a:t>gina</a:t>
            </a:r>
            <a:r>
              <a:rPr lang="it-IT" sz="1200" b="1" dirty="0">
                <a:solidFill>
                  <a:srgbClr val="000000"/>
                </a:solidFill>
                <a:latin typeface="Consolas" panose="020B0609020204030204" pitchFamily="49" charset="0"/>
              </a:rPr>
              <a:t> = </a:t>
            </a:r>
            <a:r>
              <a:rPr lang="it-IT" sz="1200" b="1" dirty="0">
                <a:solidFill>
                  <a:srgbClr val="7F0055"/>
                </a:solidFill>
                <a:latin typeface="Consolas" panose="020B0609020204030204" pitchFamily="49" charset="0"/>
              </a:rPr>
              <a:t>new</a:t>
            </a:r>
            <a:r>
              <a:rPr lang="it-IT" sz="1200" b="1" dirty="0">
                <a:solidFill>
                  <a:srgbClr val="000000"/>
                </a:solidFill>
                <a:latin typeface="Consolas" panose="020B0609020204030204" pitchFamily="49" charset="0"/>
              </a:rPr>
              <a:t> Femmina(</a:t>
            </a:r>
            <a:r>
              <a:rPr lang="it-IT" sz="1200" b="1" dirty="0">
                <a:solidFill>
                  <a:srgbClr val="2A00FF"/>
                </a:solidFill>
                <a:latin typeface="Consolas" panose="020B0609020204030204" pitchFamily="49" charset="0"/>
              </a:rPr>
              <a:t>"Gina"</a:t>
            </a:r>
            <a:r>
              <a:rPr lang="it-IT" sz="1200" b="1" dirty="0">
                <a:solidFill>
                  <a:srgbClr val="000000"/>
                </a:solidFill>
                <a:latin typeface="Consolas" panose="020B0609020204030204" pitchFamily="49" charset="0"/>
              </a:rPr>
              <a:t>);</a:t>
            </a:r>
          </a:p>
          <a:p>
            <a:pPr marL="0" indent="0" algn="l">
              <a:lnSpc>
                <a:spcPct val="100000"/>
              </a:lnSpc>
              <a:buNone/>
            </a:pPr>
            <a:r>
              <a:rPr lang="it-IT" sz="1200" b="1" dirty="0" err="1">
                <a:solidFill>
                  <a:srgbClr val="6A3E3E"/>
                </a:solidFill>
                <a:latin typeface="Consolas" panose="020B0609020204030204" pitchFamily="49" charset="0"/>
              </a:rPr>
              <a:t>pino</a:t>
            </a:r>
            <a:r>
              <a:rPr lang="it-IT" sz="1200" b="1" dirty="0" err="1">
                <a:solidFill>
                  <a:srgbClr val="000000"/>
                </a:solidFill>
                <a:latin typeface="Consolas" panose="020B0609020204030204" pitchFamily="49" charset="0"/>
              </a:rPr>
              <a:t>.saluta</a:t>
            </a:r>
            <a:r>
              <a:rPr lang="it-IT" sz="1200" b="1" dirty="0">
                <a:solidFill>
                  <a:srgbClr val="000000"/>
                </a:solidFill>
                <a:latin typeface="Consolas" panose="020B0609020204030204" pitchFamily="49" charset="0"/>
              </a:rPr>
              <a:t>();</a:t>
            </a:r>
          </a:p>
          <a:p>
            <a:pPr marL="0" indent="0" algn="l">
              <a:lnSpc>
                <a:spcPct val="100000"/>
              </a:lnSpc>
              <a:buNone/>
            </a:pPr>
            <a:r>
              <a:rPr lang="it-IT" sz="1200" b="1" dirty="0" err="1">
                <a:solidFill>
                  <a:srgbClr val="6A3E3E"/>
                </a:solidFill>
                <a:latin typeface="Consolas" panose="020B0609020204030204" pitchFamily="49" charset="0"/>
              </a:rPr>
              <a:t>gina</a:t>
            </a:r>
            <a:r>
              <a:rPr lang="it-IT" sz="1200" b="1" dirty="0" err="1">
                <a:solidFill>
                  <a:srgbClr val="000000"/>
                </a:solidFill>
                <a:latin typeface="Consolas" panose="020B0609020204030204" pitchFamily="49" charset="0"/>
              </a:rPr>
              <a:t>.saluta</a:t>
            </a:r>
            <a:r>
              <a:rPr lang="it-IT" sz="1200" b="1" dirty="0">
                <a:solidFill>
                  <a:srgbClr val="000000"/>
                </a:solidFill>
                <a:latin typeface="Consolas" panose="020B0609020204030204" pitchFamily="49" charset="0"/>
              </a:rPr>
              <a:t>();</a:t>
            </a:r>
          </a:p>
          <a:p>
            <a:pPr marL="0" indent="0" algn="l">
              <a:buNone/>
            </a:pPr>
            <a:r>
              <a:rPr lang="it-IT" sz="1400" dirty="0"/>
              <a:t>Di seguito l’output a video:</a:t>
            </a:r>
          </a:p>
          <a:p>
            <a:pPr marL="0" indent="0" algn="l">
              <a:lnSpc>
                <a:spcPct val="100000"/>
              </a:lnSpc>
              <a:buNone/>
            </a:pPr>
            <a:r>
              <a:rPr lang="it-IT" sz="1400" b="1" dirty="0">
                <a:solidFill>
                  <a:srgbClr val="000000"/>
                </a:solidFill>
                <a:latin typeface="Consolas" panose="020B0609020204030204" pitchFamily="49" charset="0"/>
              </a:rPr>
              <a:t>Buongiorno signor Pino</a:t>
            </a:r>
          </a:p>
          <a:p>
            <a:pPr marL="0" indent="0" algn="l">
              <a:lnSpc>
                <a:spcPct val="100000"/>
              </a:lnSpc>
              <a:buNone/>
            </a:pPr>
            <a:r>
              <a:rPr lang="it-IT" sz="1400" b="1" dirty="0">
                <a:solidFill>
                  <a:srgbClr val="000000"/>
                </a:solidFill>
                <a:latin typeface="Consolas" panose="020B0609020204030204" pitchFamily="49" charset="0"/>
              </a:rPr>
              <a:t>Buongiorno signora Gina</a:t>
            </a:r>
            <a:endParaRPr lang="it-IT" sz="1100" b="1" dirty="0"/>
          </a:p>
        </p:txBody>
      </p:sp>
    </p:spTree>
    <p:extLst>
      <p:ext uri="{BB962C8B-B14F-4D97-AF65-F5344CB8AC3E}">
        <p14:creationId xmlns:p14="http://schemas.microsoft.com/office/powerpoint/2010/main" val="5004137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Interfacce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dirty="0"/>
              <a:t>Servono per implementare una certa «multi-ereditarietà».</a:t>
            </a:r>
          </a:p>
          <a:p>
            <a:pPr marL="0" indent="0" algn="l" fontAlgn="base">
              <a:lnSpc>
                <a:spcPct val="100000"/>
              </a:lnSpc>
              <a:buNone/>
            </a:pPr>
            <a:r>
              <a:rPr lang="it-IT" dirty="0"/>
              <a:t>Possono contenere solo metodi vuoti (senza parentesi graffe ma ;) o costanti (</a:t>
            </a:r>
            <a:r>
              <a:rPr lang="it-IT" dirty="0" err="1"/>
              <a:t>final</a:t>
            </a:r>
            <a:r>
              <a:rPr lang="it-IT" dirty="0"/>
              <a:t>)</a:t>
            </a:r>
          </a:p>
          <a:p>
            <a:pPr marL="0" indent="0" algn="l" fontAlgn="base">
              <a:lnSpc>
                <a:spcPct val="100000"/>
              </a:lnSpc>
              <a:buNone/>
            </a:pPr>
            <a:r>
              <a:rPr lang="it-IT" dirty="0"/>
              <a:t>Non possono contenere costruttori.</a:t>
            </a:r>
          </a:p>
          <a:p>
            <a:pPr marL="0" indent="0" algn="l" fontAlgn="base">
              <a:lnSpc>
                <a:spcPct val="100000"/>
              </a:lnSpc>
              <a:buNone/>
            </a:pPr>
            <a:r>
              <a:rPr lang="it-IT" dirty="0"/>
              <a:t>È un insieme di nomi di metodi astratti che possono essere implementati su più classi.</a:t>
            </a:r>
          </a:p>
          <a:p>
            <a:pPr marL="0" indent="0" algn="l">
              <a:buNone/>
            </a:pPr>
            <a:endParaRPr lang="it-IT" sz="1200" b="1" dirty="0">
              <a:solidFill>
                <a:srgbClr val="7F0055"/>
              </a:solidFill>
              <a:latin typeface="Consolas" panose="020B0609020204030204" pitchFamily="49" charset="0"/>
            </a:endParaRPr>
          </a:p>
          <a:p>
            <a:pPr marL="0" indent="0" algn="l">
              <a:buNone/>
            </a:pPr>
            <a:r>
              <a:rPr lang="it-IT" sz="1200" b="1" dirty="0">
                <a:solidFill>
                  <a:srgbClr val="7F0055"/>
                </a:solidFill>
                <a:latin typeface="Consolas" panose="020B0609020204030204" pitchFamily="49" charset="0"/>
              </a:rPr>
              <a:t>public</a:t>
            </a:r>
            <a:r>
              <a:rPr lang="it-IT" sz="1200" b="1" dirty="0">
                <a:solidFill>
                  <a:srgbClr val="000000"/>
                </a:solidFill>
                <a:latin typeface="Consolas" panose="020B0609020204030204" pitchFamily="49" charset="0"/>
              </a:rPr>
              <a:t> </a:t>
            </a:r>
            <a:r>
              <a:rPr lang="it-IT" sz="1200" b="1" dirty="0" err="1">
                <a:solidFill>
                  <a:srgbClr val="7F0055"/>
                </a:solidFill>
                <a:latin typeface="Consolas" panose="020B0609020204030204" pitchFamily="49" charset="0"/>
              </a:rPr>
              <a:t>interface</a:t>
            </a:r>
            <a:r>
              <a:rPr lang="it-IT" sz="1200" b="1" dirty="0">
                <a:solidFill>
                  <a:srgbClr val="000000"/>
                </a:solidFill>
                <a:latin typeface="Consolas" panose="020B0609020204030204" pitchFamily="49" charset="0"/>
              </a:rPr>
              <a:t> Animale {</a:t>
            </a:r>
            <a:endParaRPr lang="it-IT" sz="1200" dirty="0">
              <a:latin typeface="Consolas" panose="020B0609020204030204" pitchFamily="49" charset="0"/>
            </a:endParaRPr>
          </a:p>
          <a:p>
            <a:pPr marL="0" indent="0" algn="l">
              <a:buNone/>
            </a:pPr>
            <a:r>
              <a:rPr lang="en-US" sz="1200" b="1" dirty="0">
                <a:solidFill>
                  <a:srgbClr val="7F0055"/>
                </a:solidFill>
                <a:latin typeface="Consolas" panose="020B0609020204030204" pitchFamily="49" charset="0"/>
              </a:rPr>
              <a:t>	public</a:t>
            </a:r>
            <a:r>
              <a:rPr lang="en-US" sz="1200" b="1" dirty="0">
                <a:solidFill>
                  <a:srgbClr val="000000"/>
                </a:solidFill>
                <a:latin typeface="Consolas" panose="020B0609020204030204" pitchFamily="49" charset="0"/>
              </a:rPr>
              <a:t> </a:t>
            </a:r>
            <a:r>
              <a:rPr lang="en-US" sz="1200" b="1" dirty="0">
                <a:solidFill>
                  <a:srgbClr val="7F0055"/>
                </a:solidFill>
                <a:latin typeface="Consolas" panose="020B0609020204030204" pitchFamily="49" charset="0"/>
              </a:rPr>
              <a:t>static</a:t>
            </a:r>
            <a:r>
              <a:rPr lang="en-US" sz="1200" b="1" dirty="0">
                <a:solidFill>
                  <a:srgbClr val="000000"/>
                </a:solidFill>
                <a:latin typeface="Consolas" panose="020B0609020204030204" pitchFamily="49" charset="0"/>
              </a:rPr>
              <a:t> </a:t>
            </a:r>
            <a:r>
              <a:rPr lang="en-US" sz="1200" b="1" dirty="0">
                <a:solidFill>
                  <a:srgbClr val="7F0055"/>
                </a:solidFill>
                <a:latin typeface="Consolas" panose="020B0609020204030204" pitchFamily="49" charset="0"/>
              </a:rPr>
              <a:t>final</a:t>
            </a:r>
            <a:r>
              <a:rPr lang="en-US" sz="1200" b="1" dirty="0">
                <a:solidFill>
                  <a:srgbClr val="000000"/>
                </a:solidFill>
                <a:latin typeface="Consolas" panose="020B0609020204030204" pitchFamily="49" charset="0"/>
              </a:rPr>
              <a:t> String </a:t>
            </a:r>
            <a:r>
              <a:rPr lang="en-US" sz="1200" b="1" i="1" dirty="0">
                <a:solidFill>
                  <a:srgbClr val="0000C0"/>
                </a:solidFill>
                <a:latin typeface="Consolas" panose="020B0609020204030204" pitchFamily="49" charset="0"/>
              </a:rPr>
              <a:t>REGNO</a:t>
            </a:r>
            <a:r>
              <a:rPr lang="en-US" sz="1200" b="1" i="1" dirty="0">
                <a:solidFill>
                  <a:srgbClr val="000000"/>
                </a:solidFill>
                <a:latin typeface="Consolas" panose="020B0609020204030204" pitchFamily="49" charset="0"/>
              </a:rPr>
              <a:t>= </a:t>
            </a:r>
            <a:r>
              <a:rPr lang="en-US" sz="1200" b="1" i="1" dirty="0">
                <a:solidFill>
                  <a:srgbClr val="2A00FF"/>
                </a:solidFill>
                <a:latin typeface="Consolas" panose="020B0609020204030204" pitchFamily="49" charset="0"/>
              </a:rPr>
              <a:t>"</a:t>
            </a:r>
            <a:r>
              <a:rPr lang="en-US" sz="1200" b="1" i="1" dirty="0" err="1">
                <a:solidFill>
                  <a:srgbClr val="2A00FF"/>
                </a:solidFill>
                <a:latin typeface="Consolas" panose="020B0609020204030204" pitchFamily="49" charset="0"/>
              </a:rPr>
              <a:t>animale</a:t>
            </a:r>
            <a:r>
              <a:rPr lang="en-US" sz="1200" b="1" i="1" dirty="0">
                <a:solidFill>
                  <a:srgbClr val="2A00FF"/>
                </a:solidFill>
                <a:latin typeface="Consolas" panose="020B0609020204030204" pitchFamily="49" charset="0"/>
              </a:rPr>
              <a:t>"</a:t>
            </a:r>
            <a:r>
              <a:rPr lang="en-US" sz="1200" b="1" i="1" dirty="0">
                <a:solidFill>
                  <a:srgbClr val="000000"/>
                </a:solidFill>
                <a:latin typeface="Consolas" panose="020B0609020204030204" pitchFamily="49" charset="0"/>
              </a:rPr>
              <a:t>;</a:t>
            </a:r>
            <a:endParaRPr lang="it-IT" sz="1200" dirty="0">
              <a:latin typeface="Consolas" panose="020B0609020204030204" pitchFamily="49" charset="0"/>
            </a:endParaRPr>
          </a:p>
          <a:p>
            <a:pPr marL="0" indent="0" algn="l">
              <a:buNone/>
            </a:pPr>
            <a:r>
              <a:rPr lang="it-IT" sz="1200" b="1" dirty="0">
                <a:solidFill>
                  <a:srgbClr val="7F0055"/>
                </a:solidFill>
                <a:latin typeface="Consolas" panose="020B0609020204030204" pitchFamily="49" charset="0"/>
              </a:rPr>
              <a:t>	public</a:t>
            </a:r>
            <a:r>
              <a:rPr lang="it-IT" sz="1200" b="1" dirty="0">
                <a:solidFill>
                  <a:srgbClr val="000000"/>
                </a:solidFill>
                <a:latin typeface="Consolas" panose="020B0609020204030204" pitchFamily="49" charset="0"/>
              </a:rPr>
              <a:t> Habitat </a:t>
            </a:r>
            <a:r>
              <a:rPr lang="it-IT" sz="1200" b="1" dirty="0" err="1">
                <a:solidFill>
                  <a:srgbClr val="000000"/>
                </a:solidFill>
                <a:latin typeface="Consolas" panose="020B0609020204030204" pitchFamily="49" charset="0"/>
              </a:rPr>
              <a:t>doveVive</a:t>
            </a:r>
            <a:r>
              <a:rPr lang="it-IT" sz="1200" b="1" dirty="0">
                <a:solidFill>
                  <a:srgbClr val="000000"/>
                </a:solidFill>
                <a:latin typeface="Consolas" panose="020B0609020204030204" pitchFamily="49" charset="0"/>
              </a:rPr>
              <a:t>();</a:t>
            </a:r>
            <a:endParaRPr lang="it-IT" sz="1200" dirty="0">
              <a:latin typeface="Consolas" panose="020B0609020204030204" pitchFamily="49" charset="0"/>
            </a:endParaRPr>
          </a:p>
          <a:p>
            <a:pPr marL="0" indent="0" algn="l">
              <a:buNone/>
            </a:pPr>
            <a:r>
              <a:rPr lang="it-IT" sz="1200" b="1" dirty="0">
                <a:solidFill>
                  <a:srgbClr val="7F0055"/>
                </a:solidFill>
                <a:latin typeface="Consolas" panose="020B0609020204030204" pitchFamily="49" charset="0"/>
              </a:rPr>
              <a:t>	public</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String</a:t>
            </a:r>
            <a:r>
              <a:rPr lang="it-IT" sz="1200" b="1" dirty="0">
                <a:solidFill>
                  <a:srgbClr val="000000"/>
                </a:solidFill>
                <a:latin typeface="Consolas" panose="020B0609020204030204" pitchFamily="49" charset="0"/>
              </a:rPr>
              <a:t> sottoregno();</a:t>
            </a:r>
            <a:endParaRPr lang="it-IT" sz="1200" dirty="0">
              <a:latin typeface="Consolas" panose="020B0609020204030204" pitchFamily="49" charset="0"/>
            </a:endParaRPr>
          </a:p>
          <a:p>
            <a:pPr marL="0" indent="0" algn="l">
              <a:buNone/>
            </a:pPr>
            <a:r>
              <a:rPr lang="it-IT" sz="1200" b="1" dirty="0">
                <a:solidFill>
                  <a:srgbClr val="7F0055"/>
                </a:solidFill>
                <a:latin typeface="Consolas" panose="020B0609020204030204" pitchFamily="49" charset="0"/>
              </a:rPr>
              <a:t>	default</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String</a:t>
            </a:r>
            <a:r>
              <a:rPr lang="it-IT" sz="1200" b="1" dirty="0">
                <a:solidFill>
                  <a:srgbClr val="000000"/>
                </a:solidFill>
                <a:latin typeface="Consolas" panose="020B0609020204030204" pitchFamily="49" charset="0"/>
              </a:rPr>
              <a:t> regno() {</a:t>
            </a:r>
          </a:p>
          <a:p>
            <a:pPr marL="0" indent="0" algn="l">
              <a:buNone/>
            </a:pPr>
            <a:r>
              <a:rPr lang="it-IT" sz="1200" b="1" dirty="0">
                <a:solidFill>
                  <a:srgbClr val="7F0055"/>
                </a:solidFill>
                <a:latin typeface="Consolas" panose="020B0609020204030204" pitchFamily="49" charset="0"/>
              </a:rPr>
              <a:t>		</a:t>
            </a:r>
            <a:r>
              <a:rPr lang="it-IT" sz="1200" b="1" dirty="0" err="1">
                <a:solidFill>
                  <a:srgbClr val="7F0055"/>
                </a:solidFill>
                <a:latin typeface="Consolas" panose="020B0609020204030204" pitchFamily="49" charset="0"/>
              </a:rPr>
              <a:t>return</a:t>
            </a:r>
            <a:r>
              <a:rPr lang="it-IT" sz="1200" b="1" dirty="0">
                <a:solidFill>
                  <a:srgbClr val="000000"/>
                </a:solidFill>
                <a:latin typeface="Consolas" panose="020B0609020204030204" pitchFamily="49" charset="0"/>
              </a:rPr>
              <a:t> </a:t>
            </a:r>
            <a:r>
              <a:rPr lang="it-IT" sz="1200" b="1" i="1" dirty="0">
                <a:solidFill>
                  <a:srgbClr val="0000C0"/>
                </a:solidFill>
                <a:latin typeface="Consolas" panose="020B0609020204030204" pitchFamily="49" charset="0"/>
              </a:rPr>
              <a:t>REGNO</a:t>
            </a:r>
            <a:r>
              <a:rPr lang="it-IT" sz="1200" b="1" i="1"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	}</a:t>
            </a:r>
            <a:endParaRPr lang="it-IT" sz="1200" dirty="0">
              <a:latin typeface="Consolas" panose="020B0609020204030204" pitchFamily="49" charset="0"/>
            </a:endParaRPr>
          </a:p>
          <a:p>
            <a:pPr marL="0" indent="0" algn="l">
              <a:buNone/>
            </a:pPr>
            <a:r>
              <a:rPr lang="it-IT" sz="1200" dirty="0">
                <a:solidFill>
                  <a:srgbClr val="000000"/>
                </a:solidFill>
                <a:latin typeface="Consolas" panose="020B0609020204030204" pitchFamily="49" charset="0"/>
              </a:rPr>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Cos’è</a:t>
            </a:r>
          </a:p>
        </p:txBody>
      </p:sp>
    </p:spTree>
    <p:extLst>
      <p:ext uri="{BB962C8B-B14F-4D97-AF65-F5344CB8AC3E}">
        <p14:creationId xmlns:p14="http://schemas.microsoft.com/office/powerpoint/2010/main" val="84778641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Interfacce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573293"/>
          </a:xfrm>
        </p:spPr>
        <p:txBody>
          <a:bodyPr/>
          <a:lstStyle/>
          <a:p>
            <a:pPr marL="0" indent="0" algn="l" fontAlgn="base">
              <a:lnSpc>
                <a:spcPct val="100000"/>
              </a:lnSpc>
              <a:buNone/>
            </a:pPr>
            <a:r>
              <a:rPr lang="it-IT" dirty="0"/>
              <a:t>Ogni interfaccia può anche estendere altre interfacce.</a:t>
            </a:r>
          </a:p>
          <a:p>
            <a:pPr marL="0" indent="0" algn="l" fontAlgn="base">
              <a:lnSpc>
                <a:spcPct val="100000"/>
              </a:lnSpc>
              <a:buNone/>
            </a:pPr>
            <a:r>
              <a:rPr lang="it-IT" dirty="0"/>
              <a:t>La regola è sempre quella di contenere tutti i metodi dell’interfaccia madre non implementati.</a:t>
            </a:r>
          </a:p>
          <a:p>
            <a:pPr marL="0" indent="0" algn="l" fontAlgn="base">
              <a:buNone/>
            </a:pPr>
            <a:endParaRPr lang="it-IT" sz="1400" dirty="0"/>
          </a:p>
          <a:p>
            <a:pPr marL="0" indent="0" algn="l">
              <a:buNone/>
            </a:pPr>
            <a:r>
              <a:rPr lang="it-IT" sz="1200" b="1" dirty="0">
                <a:solidFill>
                  <a:srgbClr val="7F0055"/>
                </a:solidFill>
                <a:latin typeface="Consolas" panose="020B0609020204030204" pitchFamily="49" charset="0"/>
              </a:rPr>
              <a:t>public</a:t>
            </a:r>
            <a:r>
              <a:rPr lang="it-IT" sz="1200" b="1" dirty="0">
                <a:solidFill>
                  <a:srgbClr val="000000"/>
                </a:solidFill>
                <a:latin typeface="Consolas" panose="020B0609020204030204" pitchFamily="49" charset="0"/>
              </a:rPr>
              <a:t> </a:t>
            </a:r>
            <a:r>
              <a:rPr lang="it-IT" sz="1200" b="1" dirty="0" err="1">
                <a:solidFill>
                  <a:srgbClr val="7F0055"/>
                </a:solidFill>
                <a:latin typeface="Consolas" panose="020B0609020204030204" pitchFamily="49" charset="0"/>
              </a:rPr>
              <a:t>interface</a:t>
            </a:r>
            <a:r>
              <a:rPr lang="it-IT" sz="1200" b="1" dirty="0">
                <a:solidFill>
                  <a:srgbClr val="000000"/>
                </a:solidFill>
                <a:latin typeface="Consolas" panose="020B0609020204030204" pitchFamily="49" charset="0"/>
              </a:rPr>
              <a:t> Pesce </a:t>
            </a:r>
            <a:r>
              <a:rPr lang="it-IT" sz="1200" b="1" dirty="0" err="1">
                <a:solidFill>
                  <a:srgbClr val="7F0055"/>
                </a:solidFill>
                <a:latin typeface="Consolas" panose="020B0609020204030204" pitchFamily="49" charset="0"/>
              </a:rPr>
              <a:t>extends</a:t>
            </a:r>
            <a:r>
              <a:rPr lang="it-IT" sz="1200" b="1" dirty="0">
                <a:solidFill>
                  <a:srgbClr val="000000"/>
                </a:solidFill>
                <a:latin typeface="Consolas" panose="020B0609020204030204" pitchFamily="49" charset="0"/>
              </a:rPr>
              <a:t> Animale, Marino{</a:t>
            </a:r>
          </a:p>
          <a:p>
            <a:pPr marL="0" indent="0" algn="l">
              <a:buNone/>
            </a:pPr>
            <a:r>
              <a:rPr lang="it-IT" sz="1200" b="1" dirty="0">
                <a:solidFill>
                  <a:srgbClr val="7F0055"/>
                </a:solidFill>
                <a:latin typeface="Consolas" panose="020B0609020204030204" pitchFamily="49" charset="0"/>
              </a:rPr>
              <a:t>	public</a:t>
            </a:r>
            <a:r>
              <a:rPr lang="it-IT" sz="1200" b="1" dirty="0">
                <a:solidFill>
                  <a:srgbClr val="000000"/>
                </a:solidFill>
                <a:latin typeface="Consolas" panose="020B0609020204030204" pitchFamily="49" charset="0"/>
              </a:rPr>
              <a:t> </a:t>
            </a:r>
            <a:r>
              <a:rPr lang="it-IT" sz="1200" b="1" dirty="0" err="1">
                <a:solidFill>
                  <a:srgbClr val="7F0055"/>
                </a:solidFill>
                <a:latin typeface="Consolas" panose="020B0609020204030204" pitchFamily="49" charset="0"/>
              </a:rPr>
              <a:t>static</a:t>
            </a:r>
            <a:r>
              <a:rPr lang="it-IT" sz="1200" b="1" dirty="0">
                <a:solidFill>
                  <a:srgbClr val="000000"/>
                </a:solidFill>
                <a:latin typeface="Consolas" panose="020B0609020204030204" pitchFamily="49" charset="0"/>
              </a:rPr>
              <a:t> </a:t>
            </a:r>
            <a:r>
              <a:rPr lang="it-IT" sz="1200" b="1" dirty="0" err="1">
                <a:solidFill>
                  <a:srgbClr val="7F0055"/>
                </a:solidFill>
                <a:latin typeface="Consolas" panose="020B0609020204030204" pitchFamily="49" charset="0"/>
              </a:rPr>
              <a:t>final</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String</a:t>
            </a:r>
            <a:r>
              <a:rPr lang="it-IT" sz="1200" b="1" dirty="0">
                <a:solidFill>
                  <a:srgbClr val="000000"/>
                </a:solidFill>
                <a:latin typeface="Consolas" panose="020B0609020204030204" pitchFamily="49" charset="0"/>
              </a:rPr>
              <a:t> </a:t>
            </a:r>
            <a:r>
              <a:rPr lang="it-IT" sz="1200" b="1" i="1" dirty="0">
                <a:solidFill>
                  <a:srgbClr val="0000C0"/>
                </a:solidFill>
                <a:latin typeface="Consolas" panose="020B0609020204030204" pitchFamily="49" charset="0"/>
              </a:rPr>
              <a:t>SOTTO_REGNO</a:t>
            </a:r>
            <a:r>
              <a:rPr lang="it-IT" sz="1200" b="1" i="1" dirty="0">
                <a:solidFill>
                  <a:srgbClr val="000000"/>
                </a:solidFill>
                <a:latin typeface="Consolas" panose="020B0609020204030204" pitchFamily="49" charset="0"/>
              </a:rPr>
              <a:t>= </a:t>
            </a:r>
            <a:r>
              <a:rPr lang="it-IT" sz="1200" b="1" i="1" dirty="0">
                <a:solidFill>
                  <a:srgbClr val="2A00FF"/>
                </a:solidFill>
                <a:latin typeface="Consolas" panose="020B0609020204030204" pitchFamily="49" charset="0"/>
              </a:rPr>
              <a:t>"pesce"</a:t>
            </a:r>
            <a:r>
              <a:rPr lang="it-IT" sz="1200" b="1" i="1" dirty="0">
                <a:solidFill>
                  <a:srgbClr val="000000"/>
                </a:solidFill>
                <a:latin typeface="Consolas" panose="020B0609020204030204" pitchFamily="49" charset="0"/>
              </a:rPr>
              <a:t>;</a:t>
            </a:r>
          </a:p>
          <a:p>
            <a:pPr marL="0" indent="0" algn="l">
              <a:buNone/>
            </a:pPr>
            <a:r>
              <a:rPr lang="it-IT" sz="1200" dirty="0">
                <a:solidFill>
                  <a:srgbClr val="646464"/>
                </a:solidFill>
                <a:latin typeface="Consolas" panose="020B0609020204030204" pitchFamily="49" charset="0"/>
              </a:rPr>
              <a:t>	@Override</a:t>
            </a:r>
          </a:p>
          <a:p>
            <a:pPr marL="0" indent="0" algn="l">
              <a:buNone/>
            </a:pPr>
            <a:r>
              <a:rPr lang="it-IT" sz="1200" b="1" dirty="0">
                <a:solidFill>
                  <a:srgbClr val="7F0055"/>
                </a:solidFill>
                <a:latin typeface="Consolas" panose="020B0609020204030204" pitchFamily="49" charset="0"/>
              </a:rPr>
              <a:t>	default</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String</a:t>
            </a:r>
            <a:r>
              <a:rPr lang="it-IT" sz="1200" b="1" dirty="0">
                <a:solidFill>
                  <a:srgbClr val="000000"/>
                </a:solidFill>
                <a:latin typeface="Consolas" panose="020B0609020204030204" pitchFamily="49" charset="0"/>
              </a:rPr>
              <a:t> sottoregno() {</a:t>
            </a:r>
          </a:p>
          <a:p>
            <a:pPr marL="0" indent="0" algn="l">
              <a:buNone/>
            </a:pPr>
            <a:r>
              <a:rPr lang="it-IT" sz="1200" b="1" dirty="0">
                <a:solidFill>
                  <a:srgbClr val="7F0055"/>
                </a:solidFill>
                <a:latin typeface="Consolas" panose="020B0609020204030204" pitchFamily="49" charset="0"/>
              </a:rPr>
              <a:t>		</a:t>
            </a:r>
            <a:r>
              <a:rPr lang="it-IT" sz="1200" b="1" dirty="0" err="1">
                <a:solidFill>
                  <a:srgbClr val="7F0055"/>
                </a:solidFill>
                <a:latin typeface="Consolas" panose="020B0609020204030204" pitchFamily="49" charset="0"/>
              </a:rPr>
              <a:t>return</a:t>
            </a:r>
            <a:r>
              <a:rPr lang="it-IT" sz="1200" b="1" dirty="0">
                <a:solidFill>
                  <a:srgbClr val="000000"/>
                </a:solidFill>
                <a:latin typeface="Consolas" panose="020B0609020204030204" pitchFamily="49" charset="0"/>
              </a:rPr>
              <a:t> </a:t>
            </a:r>
            <a:r>
              <a:rPr lang="it-IT" sz="1200" b="1" i="1" dirty="0">
                <a:solidFill>
                  <a:srgbClr val="0000C0"/>
                </a:solidFill>
                <a:latin typeface="Consolas" panose="020B0609020204030204" pitchFamily="49" charset="0"/>
              </a:rPr>
              <a:t>SOTTO_REGNO</a:t>
            </a:r>
            <a:r>
              <a:rPr lang="it-IT" sz="1200" b="1" i="1"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	}</a:t>
            </a:r>
          </a:p>
          <a:p>
            <a:pPr marL="0" indent="0" algn="l">
              <a:buNone/>
            </a:pPr>
            <a:r>
              <a:rPr lang="it-IT" sz="1200" dirty="0">
                <a:solidFill>
                  <a:srgbClr val="646464"/>
                </a:solidFill>
                <a:latin typeface="Consolas" panose="020B0609020204030204" pitchFamily="49" charset="0"/>
              </a:rPr>
              <a:t>	@Override</a:t>
            </a:r>
          </a:p>
          <a:p>
            <a:pPr marL="0" indent="0" algn="l">
              <a:buNone/>
            </a:pPr>
            <a:r>
              <a:rPr lang="it-IT" sz="1200" b="1" dirty="0">
                <a:solidFill>
                  <a:srgbClr val="7F0055"/>
                </a:solidFill>
                <a:latin typeface="Consolas" panose="020B0609020204030204" pitchFamily="49" charset="0"/>
              </a:rPr>
              <a:t>	default</a:t>
            </a:r>
            <a:r>
              <a:rPr lang="it-IT" sz="1200" b="1" dirty="0">
                <a:solidFill>
                  <a:srgbClr val="000000"/>
                </a:solidFill>
                <a:latin typeface="Consolas" panose="020B0609020204030204" pitchFamily="49" charset="0"/>
              </a:rPr>
              <a:t> Habitat </a:t>
            </a:r>
            <a:r>
              <a:rPr lang="it-IT" sz="1200" b="1" dirty="0" err="1">
                <a:solidFill>
                  <a:srgbClr val="000000"/>
                </a:solidFill>
                <a:latin typeface="Consolas" panose="020B0609020204030204" pitchFamily="49" charset="0"/>
              </a:rPr>
              <a:t>doveVive</a:t>
            </a:r>
            <a:r>
              <a:rPr lang="it-IT" sz="1200" b="1" dirty="0">
                <a:solidFill>
                  <a:srgbClr val="000000"/>
                </a:solidFill>
                <a:latin typeface="Consolas" panose="020B0609020204030204" pitchFamily="49" charset="0"/>
              </a:rPr>
              <a:t>() {</a:t>
            </a:r>
          </a:p>
          <a:p>
            <a:pPr marL="0" indent="0" algn="l">
              <a:buNone/>
            </a:pPr>
            <a:r>
              <a:rPr lang="it-IT" sz="1200" b="1" dirty="0">
                <a:solidFill>
                  <a:srgbClr val="7F0055"/>
                </a:solidFill>
                <a:latin typeface="Consolas" panose="020B0609020204030204" pitchFamily="49" charset="0"/>
              </a:rPr>
              <a:t>		</a:t>
            </a:r>
            <a:r>
              <a:rPr lang="it-IT" sz="1200" b="1" dirty="0" err="1">
                <a:solidFill>
                  <a:srgbClr val="7F0055"/>
                </a:solidFill>
                <a:latin typeface="Consolas" panose="020B0609020204030204" pitchFamily="49" charset="0"/>
              </a:rPr>
              <a:t>return</a:t>
            </a:r>
            <a:r>
              <a:rPr lang="it-IT" sz="1200" b="1" dirty="0">
                <a:solidFill>
                  <a:srgbClr val="000000"/>
                </a:solidFill>
                <a:latin typeface="Consolas" panose="020B0609020204030204" pitchFamily="49" charset="0"/>
              </a:rPr>
              <a:t> </a:t>
            </a:r>
            <a:r>
              <a:rPr lang="it-IT" sz="1200" b="1" i="1" dirty="0">
                <a:solidFill>
                  <a:srgbClr val="0000C0"/>
                </a:solidFill>
                <a:latin typeface="Consolas" panose="020B0609020204030204" pitchFamily="49" charset="0"/>
              </a:rPr>
              <a:t>MARE</a:t>
            </a:r>
            <a:r>
              <a:rPr lang="it-IT" sz="1200" b="1" i="1"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	}</a:t>
            </a:r>
          </a:p>
          <a:p>
            <a:pPr marL="0" indent="0" algn="l">
              <a:buNone/>
            </a:pPr>
            <a:r>
              <a:rPr lang="it-IT" sz="1200" dirty="0">
                <a:solidFill>
                  <a:srgbClr val="000000"/>
                </a:solidFill>
                <a:latin typeface="Consolas" panose="020B0609020204030204" pitchFamily="49" charset="0"/>
              </a:rPr>
              <a:t>}</a:t>
            </a:r>
            <a:endParaRPr lang="it-IT" sz="105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Interfaccia che estende interfacce</a:t>
            </a:r>
          </a:p>
        </p:txBody>
      </p:sp>
    </p:spTree>
    <p:extLst>
      <p:ext uri="{BB962C8B-B14F-4D97-AF65-F5344CB8AC3E}">
        <p14:creationId xmlns:p14="http://schemas.microsoft.com/office/powerpoint/2010/main" val="17994504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Interfacce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573293"/>
          </a:xfrm>
        </p:spPr>
        <p:txBody>
          <a:bodyPr/>
          <a:lstStyle/>
          <a:p>
            <a:pPr marL="0" indent="0" algn="l" fontAlgn="base">
              <a:lnSpc>
                <a:spcPct val="100000"/>
              </a:lnSpc>
              <a:buNone/>
            </a:pPr>
            <a:r>
              <a:rPr lang="it-IT" dirty="0"/>
              <a:t>Ogni classe può implementare una o più interfacce</a:t>
            </a:r>
          </a:p>
          <a:p>
            <a:pPr marL="0" indent="0" algn="l" fontAlgn="base">
              <a:lnSpc>
                <a:spcPct val="100000"/>
              </a:lnSpc>
              <a:buNone/>
            </a:pPr>
            <a:r>
              <a:rPr lang="it-IT" dirty="0"/>
              <a:t>Ogni classe che implementa l'interfaccia definisce i metodi in modo diverso dalle altre classi che implementano la stessa interfaccia</a:t>
            </a:r>
          </a:p>
          <a:p>
            <a:pPr marL="0" indent="0" algn="l">
              <a:buNone/>
            </a:pPr>
            <a:r>
              <a:rPr lang="en-US" sz="1200" b="1" dirty="0">
                <a:solidFill>
                  <a:srgbClr val="7F0055"/>
                </a:solidFill>
                <a:latin typeface="Consolas" panose="020B0609020204030204" pitchFamily="49" charset="0"/>
              </a:rPr>
              <a:t>public</a:t>
            </a:r>
            <a:r>
              <a:rPr lang="en-US" sz="1200" b="1" dirty="0">
                <a:solidFill>
                  <a:srgbClr val="000000"/>
                </a:solidFill>
                <a:latin typeface="Consolas" panose="020B0609020204030204" pitchFamily="49" charset="0"/>
              </a:rPr>
              <a:t> </a:t>
            </a:r>
            <a:r>
              <a:rPr lang="en-US" sz="1200" b="1" dirty="0">
                <a:solidFill>
                  <a:srgbClr val="7F0055"/>
                </a:solidFill>
                <a:latin typeface="Consolas" panose="020B0609020204030204" pitchFamily="49" charset="0"/>
              </a:rPr>
              <a:t>class</a:t>
            </a:r>
            <a:r>
              <a:rPr lang="en-US" sz="1200" b="1" dirty="0">
                <a:solidFill>
                  <a:srgbClr val="000000"/>
                </a:solidFill>
                <a:latin typeface="Consolas" panose="020B0609020204030204" pitchFamily="49" charset="0"/>
              </a:rPr>
              <a:t> Delfino </a:t>
            </a:r>
            <a:r>
              <a:rPr lang="en-US" sz="1200" b="1" dirty="0">
                <a:solidFill>
                  <a:srgbClr val="7F0055"/>
                </a:solidFill>
                <a:latin typeface="Consolas" panose="020B0609020204030204" pitchFamily="49" charset="0"/>
              </a:rPr>
              <a:t>implements</a:t>
            </a:r>
            <a:r>
              <a:rPr lang="en-US" sz="1200" b="1"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Mammifero</a:t>
            </a:r>
            <a:r>
              <a:rPr lang="en-US" sz="1200" b="1" dirty="0">
                <a:solidFill>
                  <a:srgbClr val="000000"/>
                </a:solidFill>
                <a:latin typeface="Consolas" panose="020B0609020204030204" pitchFamily="49" charset="0"/>
              </a:rPr>
              <a:t>, Marino{</a:t>
            </a:r>
            <a:endParaRPr lang="it-IT" sz="1200" dirty="0">
              <a:latin typeface="Consolas" panose="020B0609020204030204" pitchFamily="49" charset="0"/>
            </a:endParaRPr>
          </a:p>
          <a:p>
            <a:pPr marL="0" indent="0" algn="l">
              <a:buNone/>
            </a:pPr>
            <a:r>
              <a:rPr lang="en-US" sz="1200" b="1" dirty="0">
                <a:solidFill>
                  <a:srgbClr val="7F0055"/>
                </a:solidFill>
                <a:latin typeface="Consolas" panose="020B0609020204030204" pitchFamily="49" charset="0"/>
              </a:rPr>
              <a:t>	protected</a:t>
            </a:r>
            <a:r>
              <a:rPr lang="en-US" sz="1200" b="1" dirty="0">
                <a:solidFill>
                  <a:srgbClr val="000000"/>
                </a:solidFill>
                <a:latin typeface="Consolas" panose="020B0609020204030204" pitchFamily="49" charset="0"/>
              </a:rPr>
              <a:t> </a:t>
            </a:r>
            <a:r>
              <a:rPr lang="en-US" sz="1200" b="1" dirty="0">
                <a:solidFill>
                  <a:srgbClr val="7F0055"/>
                </a:solidFill>
                <a:latin typeface="Consolas" panose="020B0609020204030204" pitchFamily="49" charset="0"/>
              </a:rPr>
              <a:t>static</a:t>
            </a:r>
            <a:r>
              <a:rPr lang="en-US" sz="1200" b="1" dirty="0">
                <a:solidFill>
                  <a:srgbClr val="000000"/>
                </a:solidFill>
                <a:latin typeface="Consolas" panose="020B0609020204030204" pitchFamily="49" charset="0"/>
              </a:rPr>
              <a:t> </a:t>
            </a:r>
            <a:r>
              <a:rPr lang="en-US" sz="1200" b="1" dirty="0">
                <a:solidFill>
                  <a:srgbClr val="7F0055"/>
                </a:solidFill>
                <a:latin typeface="Consolas" panose="020B0609020204030204" pitchFamily="49" charset="0"/>
              </a:rPr>
              <a:t>final</a:t>
            </a:r>
            <a:r>
              <a:rPr lang="en-US" sz="1200" b="1" dirty="0">
                <a:solidFill>
                  <a:srgbClr val="000000"/>
                </a:solidFill>
                <a:latin typeface="Consolas" panose="020B0609020204030204" pitchFamily="49" charset="0"/>
              </a:rPr>
              <a:t> String </a:t>
            </a:r>
            <a:r>
              <a:rPr lang="en-US" sz="1200" b="1" i="1" dirty="0">
                <a:solidFill>
                  <a:srgbClr val="0000C0"/>
                </a:solidFill>
                <a:latin typeface="Consolas" panose="020B0609020204030204" pitchFamily="49" charset="0"/>
              </a:rPr>
              <a:t>SPECIE</a:t>
            </a:r>
            <a:r>
              <a:rPr lang="en-US" sz="1200" b="1" i="1" dirty="0">
                <a:solidFill>
                  <a:srgbClr val="000000"/>
                </a:solidFill>
                <a:latin typeface="Consolas" panose="020B0609020204030204" pitchFamily="49" charset="0"/>
              </a:rPr>
              <a:t>=</a:t>
            </a:r>
            <a:r>
              <a:rPr lang="en-US" sz="1200" b="1" i="1" dirty="0">
                <a:solidFill>
                  <a:srgbClr val="2A00FF"/>
                </a:solidFill>
                <a:latin typeface="Consolas" panose="020B0609020204030204" pitchFamily="49" charset="0"/>
              </a:rPr>
              <a:t>"cane"</a:t>
            </a:r>
            <a:r>
              <a:rPr lang="en-US" sz="1200" b="1" i="1" dirty="0">
                <a:solidFill>
                  <a:srgbClr val="000000"/>
                </a:solidFill>
                <a:latin typeface="Consolas" panose="020B0609020204030204" pitchFamily="49" charset="0"/>
              </a:rPr>
              <a:t>;</a:t>
            </a:r>
            <a:endParaRPr lang="it-IT" sz="1200" dirty="0">
              <a:latin typeface="Consolas" panose="020B0609020204030204" pitchFamily="49" charset="0"/>
            </a:endParaRPr>
          </a:p>
          <a:p>
            <a:pPr marL="0" indent="0" algn="l">
              <a:buNone/>
            </a:pPr>
            <a:r>
              <a:rPr lang="it-IT" sz="1200" dirty="0">
                <a:solidFill>
                  <a:srgbClr val="646464"/>
                </a:solidFill>
                <a:latin typeface="Consolas" panose="020B0609020204030204" pitchFamily="49" charset="0"/>
              </a:rPr>
              <a:t>	@Override</a:t>
            </a:r>
          </a:p>
          <a:p>
            <a:pPr marL="0" indent="0" algn="l">
              <a:buNone/>
            </a:pPr>
            <a:r>
              <a:rPr lang="it-IT" sz="1200" b="1" dirty="0">
                <a:solidFill>
                  <a:srgbClr val="7F0055"/>
                </a:solidFill>
                <a:latin typeface="Consolas" panose="020B0609020204030204" pitchFamily="49" charset="0"/>
              </a:rPr>
              <a:t>	public</a:t>
            </a:r>
            <a:r>
              <a:rPr lang="it-IT" sz="1200" b="1" dirty="0">
                <a:solidFill>
                  <a:srgbClr val="000000"/>
                </a:solidFill>
                <a:latin typeface="Consolas" panose="020B0609020204030204" pitchFamily="49" charset="0"/>
              </a:rPr>
              <a:t> Habitat </a:t>
            </a:r>
            <a:r>
              <a:rPr lang="it-IT" sz="1200" b="1" dirty="0" err="1">
                <a:solidFill>
                  <a:srgbClr val="000000"/>
                </a:solidFill>
                <a:latin typeface="Consolas" panose="020B0609020204030204" pitchFamily="49" charset="0"/>
              </a:rPr>
              <a:t>doveVive</a:t>
            </a:r>
            <a:r>
              <a:rPr lang="it-IT" sz="1200" b="1" dirty="0">
                <a:solidFill>
                  <a:srgbClr val="000000"/>
                </a:solidFill>
                <a:latin typeface="Consolas" panose="020B0609020204030204" pitchFamily="49" charset="0"/>
              </a:rPr>
              <a:t>() {</a:t>
            </a:r>
          </a:p>
          <a:p>
            <a:pPr marL="0" indent="0" algn="l">
              <a:buNone/>
            </a:pPr>
            <a:r>
              <a:rPr lang="it-IT" sz="1200" b="1" dirty="0">
                <a:solidFill>
                  <a:srgbClr val="7F0055"/>
                </a:solidFill>
                <a:latin typeface="Consolas" panose="020B0609020204030204" pitchFamily="49" charset="0"/>
              </a:rPr>
              <a:t>		</a:t>
            </a:r>
            <a:r>
              <a:rPr lang="it-IT" sz="1200" b="1" dirty="0" err="1">
                <a:solidFill>
                  <a:srgbClr val="7F0055"/>
                </a:solidFill>
                <a:latin typeface="Consolas" panose="020B0609020204030204" pitchFamily="49" charset="0"/>
              </a:rPr>
              <a:t>return</a:t>
            </a:r>
            <a:r>
              <a:rPr lang="it-IT" sz="1200" b="1" dirty="0">
                <a:solidFill>
                  <a:srgbClr val="000000"/>
                </a:solidFill>
                <a:latin typeface="Consolas" panose="020B0609020204030204" pitchFamily="49" charset="0"/>
              </a:rPr>
              <a:t> </a:t>
            </a:r>
            <a:r>
              <a:rPr lang="it-IT" sz="1200" b="1" i="1" dirty="0">
                <a:solidFill>
                  <a:srgbClr val="0000C0"/>
                </a:solidFill>
                <a:latin typeface="Consolas" panose="020B0609020204030204" pitchFamily="49" charset="0"/>
              </a:rPr>
              <a:t>MARE</a:t>
            </a:r>
            <a:r>
              <a:rPr lang="it-IT" sz="1200" b="1" i="1"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	}</a:t>
            </a:r>
            <a:endParaRPr lang="it-IT" sz="1200" dirty="0">
              <a:latin typeface="Consolas" panose="020B0609020204030204" pitchFamily="49" charset="0"/>
            </a:endParaRPr>
          </a:p>
          <a:p>
            <a:pPr marL="0" indent="0" algn="l">
              <a:buNone/>
            </a:pPr>
            <a:r>
              <a:rPr lang="it-IT" sz="1200" dirty="0">
                <a:solidFill>
                  <a:srgbClr val="646464"/>
                </a:solidFill>
                <a:latin typeface="Consolas" panose="020B0609020204030204" pitchFamily="49" charset="0"/>
              </a:rPr>
              <a:t>	@Override</a:t>
            </a:r>
          </a:p>
          <a:p>
            <a:pPr marL="0" indent="0" algn="l">
              <a:buNone/>
            </a:pPr>
            <a:r>
              <a:rPr lang="it-IT" sz="1200" b="1" dirty="0">
                <a:solidFill>
                  <a:srgbClr val="7F0055"/>
                </a:solidFill>
                <a:latin typeface="Consolas" panose="020B0609020204030204" pitchFamily="49" charset="0"/>
              </a:rPr>
              <a:t>	public</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String</a:t>
            </a:r>
            <a:r>
              <a:rPr lang="it-IT" sz="1200" b="1" dirty="0">
                <a:solidFill>
                  <a:srgbClr val="000000"/>
                </a:solidFill>
                <a:latin typeface="Consolas" panose="020B0609020204030204" pitchFamily="49" charset="0"/>
              </a:rPr>
              <a:t> </a:t>
            </a:r>
            <a:r>
              <a:rPr lang="it-IT" sz="1200" b="1" dirty="0" err="1">
                <a:solidFill>
                  <a:srgbClr val="000000"/>
                </a:solidFill>
                <a:latin typeface="Consolas" panose="020B0609020204030204" pitchFamily="49" charset="0"/>
              </a:rPr>
              <a:t>toString</a:t>
            </a:r>
            <a:r>
              <a:rPr lang="it-IT" sz="1200" b="1" dirty="0">
                <a:solidFill>
                  <a:srgbClr val="000000"/>
                </a:solidFill>
                <a:latin typeface="Consolas" panose="020B0609020204030204" pitchFamily="49" charset="0"/>
              </a:rPr>
              <a:t>() {</a:t>
            </a:r>
          </a:p>
          <a:p>
            <a:pPr marL="0" indent="0" algn="l">
              <a:buNone/>
            </a:pPr>
            <a:r>
              <a:rPr lang="it-IT" sz="1200" b="1" dirty="0">
                <a:solidFill>
                  <a:srgbClr val="7F0055"/>
                </a:solidFill>
                <a:latin typeface="Consolas" panose="020B0609020204030204" pitchFamily="49" charset="0"/>
              </a:rPr>
              <a:t>		</a:t>
            </a:r>
            <a:r>
              <a:rPr lang="it-IT" sz="1200" b="1" dirty="0" err="1">
                <a:solidFill>
                  <a:srgbClr val="7F0055"/>
                </a:solidFill>
                <a:latin typeface="Consolas" panose="020B0609020204030204" pitchFamily="49" charset="0"/>
              </a:rPr>
              <a:t>return</a:t>
            </a:r>
            <a:r>
              <a:rPr lang="it-IT" sz="1200" b="1" dirty="0">
                <a:solidFill>
                  <a:srgbClr val="000000"/>
                </a:solidFill>
                <a:latin typeface="Consolas" panose="020B0609020204030204" pitchFamily="49" charset="0"/>
              </a:rPr>
              <a:t> </a:t>
            </a:r>
            <a:r>
              <a:rPr lang="it-IT" sz="1200" b="1" i="1" dirty="0">
                <a:solidFill>
                  <a:srgbClr val="0000C0"/>
                </a:solidFill>
                <a:latin typeface="Consolas" panose="020B0609020204030204" pitchFamily="49" charset="0"/>
              </a:rPr>
              <a:t>SPECIE</a:t>
            </a:r>
            <a:r>
              <a:rPr lang="it-IT" sz="1200" b="1" i="1"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	}</a:t>
            </a:r>
          </a:p>
          <a:p>
            <a:pPr marL="0" indent="0" algn="l">
              <a:buNone/>
            </a:pPr>
            <a:r>
              <a:rPr lang="it-IT" sz="1200" dirty="0">
                <a:solidFill>
                  <a:srgbClr val="000000"/>
                </a:solidFill>
                <a:latin typeface="Consolas" panose="020B0609020204030204" pitchFamily="49" charset="0"/>
              </a:rPr>
              <a:t>}</a:t>
            </a:r>
            <a:endParaRPr lang="it-IT" sz="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implements</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8104868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Interfacce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pPr>
            <a:r>
              <a:rPr lang="it-IT" sz="1800" dirty="0"/>
              <a:t>Per evidenziare funzionalità comuni a più classi, sopperendo alle limitazioni dell'ereditarietà singola</a:t>
            </a:r>
          </a:p>
          <a:p>
            <a:pPr fontAlgn="base">
              <a:lnSpc>
                <a:spcPct val="150000"/>
              </a:lnSpc>
            </a:pPr>
            <a:r>
              <a:rPr lang="it-IT" sz="1800" dirty="0"/>
              <a:t>Per determinare se una classe soddisfa oppure no una certa proprietà</a:t>
            </a:r>
          </a:p>
          <a:p>
            <a:pPr fontAlgn="base"/>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Utilità</a:t>
            </a:r>
          </a:p>
        </p:txBody>
      </p:sp>
    </p:spTree>
    <p:extLst>
      <p:ext uri="{BB962C8B-B14F-4D97-AF65-F5344CB8AC3E}">
        <p14:creationId xmlns:p14="http://schemas.microsoft.com/office/powerpoint/2010/main" val="32408452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23</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Interfacce ed ereditarietà </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Trasformiamo l’esercizio 15 in modo da:</a:t>
            </a:r>
          </a:p>
          <a:p>
            <a:r>
              <a:rPr lang="it-IT" sz="1400" dirty="0"/>
              <a:t>Creare anche una classe </a:t>
            </a:r>
            <a:r>
              <a:rPr lang="it-IT" sz="1400" dirty="0">
                <a:solidFill>
                  <a:srgbClr val="000000"/>
                </a:solidFill>
                <a:latin typeface="Consolas" panose="020B0609020204030204" pitchFamily="49" charset="0"/>
              </a:rPr>
              <a:t>Minorenne(</a:t>
            </a:r>
            <a:r>
              <a:rPr lang="it-IT" sz="1400" dirty="0" err="1">
                <a:solidFill>
                  <a:srgbClr val="000000"/>
                </a:solidFill>
                <a:latin typeface="Consolas" panose="020B0609020204030204" pitchFamily="49" charset="0"/>
              </a:rPr>
              <a:t>String</a:t>
            </a:r>
            <a:r>
              <a:rPr lang="it-IT" sz="1400" dirty="0">
                <a:solidFill>
                  <a:srgbClr val="000000"/>
                </a:solidFill>
                <a:latin typeface="Consolas" panose="020B0609020204030204" pitchFamily="49" charset="0"/>
              </a:rPr>
              <a:t> </a:t>
            </a:r>
            <a:r>
              <a:rPr lang="it-IT" sz="1400" dirty="0">
                <a:solidFill>
                  <a:srgbClr val="6A3E3E"/>
                </a:solidFill>
                <a:latin typeface="Consolas" panose="020B0609020204030204" pitchFamily="49" charset="0"/>
              </a:rPr>
              <a:t>nome</a:t>
            </a:r>
            <a:r>
              <a:rPr lang="it-IT" sz="1400" dirty="0">
                <a:solidFill>
                  <a:srgbClr val="000000"/>
                </a:solidFill>
                <a:latin typeface="Consolas" panose="020B0609020204030204" pitchFamily="49" charset="0"/>
              </a:rPr>
              <a:t>)</a:t>
            </a:r>
          </a:p>
          <a:p>
            <a:r>
              <a:rPr lang="it-IT" sz="1400" dirty="0"/>
              <a:t>Sia la classe Minorenne che la classe Maggiorenne (già sviluppata nell’esercizio 15) erediteranno la struttura da una </a:t>
            </a:r>
            <a:r>
              <a:rPr lang="it-IT" sz="1400" u="sng" dirty="0"/>
              <a:t>nuova</a:t>
            </a:r>
            <a:r>
              <a:rPr lang="it-IT" sz="1400" dirty="0"/>
              <a:t> classe </a:t>
            </a:r>
            <a:r>
              <a:rPr lang="it-IT" sz="1400" dirty="0">
                <a:solidFill>
                  <a:srgbClr val="000000"/>
                </a:solidFill>
                <a:latin typeface="Consolas" panose="020B0609020204030204" pitchFamily="49" charset="0"/>
              </a:rPr>
              <a:t>Cittadino(</a:t>
            </a:r>
            <a:r>
              <a:rPr lang="it-IT" sz="1400" dirty="0" err="1">
                <a:solidFill>
                  <a:srgbClr val="000000"/>
                </a:solidFill>
                <a:latin typeface="Consolas" panose="020B0609020204030204" pitchFamily="49" charset="0"/>
              </a:rPr>
              <a:t>String</a:t>
            </a:r>
            <a:r>
              <a:rPr lang="it-IT" sz="1400" dirty="0">
                <a:solidFill>
                  <a:srgbClr val="000000"/>
                </a:solidFill>
                <a:latin typeface="Consolas" panose="020B0609020204030204" pitchFamily="49" charset="0"/>
              </a:rPr>
              <a:t> </a:t>
            </a:r>
            <a:r>
              <a:rPr lang="it-IT" sz="1400" dirty="0">
                <a:solidFill>
                  <a:srgbClr val="6A3E3E"/>
                </a:solidFill>
                <a:latin typeface="Consolas" panose="020B0609020204030204" pitchFamily="49" charset="0"/>
              </a:rPr>
              <a:t>nome</a:t>
            </a:r>
            <a:r>
              <a:rPr lang="it-IT" sz="1400" dirty="0">
                <a:solidFill>
                  <a:srgbClr val="000000"/>
                </a:solidFill>
                <a:latin typeface="Consolas" panose="020B0609020204030204" pitchFamily="49" charset="0"/>
              </a:rPr>
              <a:t>)</a:t>
            </a:r>
          </a:p>
          <a:p>
            <a:r>
              <a:rPr lang="it-IT" sz="1400" dirty="0"/>
              <a:t>Solo la classe Maggiorenne implementerà l’interfaccia </a:t>
            </a:r>
            <a:r>
              <a:rPr lang="it-IT" sz="1400" dirty="0">
                <a:solidFill>
                  <a:srgbClr val="000000"/>
                </a:solidFill>
                <a:latin typeface="Consolas" panose="020B0609020204030204" pitchFamily="49" charset="0"/>
              </a:rPr>
              <a:t>Elettore </a:t>
            </a:r>
            <a:r>
              <a:rPr lang="it-IT" sz="1400" dirty="0"/>
              <a:t>che definisce i metodi </a:t>
            </a:r>
            <a:r>
              <a:rPr lang="it-IT" sz="1400" dirty="0">
                <a:solidFill>
                  <a:srgbClr val="000000"/>
                </a:solidFill>
                <a:latin typeface="Consolas" panose="020B0609020204030204" pitchFamily="49" charset="0"/>
              </a:rPr>
              <a:t>vota(Opzione </a:t>
            </a:r>
            <a:r>
              <a:rPr lang="it-IT" sz="1400" dirty="0">
                <a:solidFill>
                  <a:srgbClr val="6A3E3E"/>
                </a:solidFill>
                <a:latin typeface="Consolas" panose="020B0609020204030204" pitchFamily="49" charset="0"/>
              </a:rPr>
              <a:t>scelta</a:t>
            </a:r>
            <a:r>
              <a:rPr lang="it-IT" sz="1400" dirty="0">
                <a:solidFill>
                  <a:srgbClr val="000000"/>
                </a:solidFill>
                <a:latin typeface="Consolas" panose="020B0609020204030204" pitchFamily="49" charset="0"/>
              </a:rPr>
              <a:t>) </a:t>
            </a:r>
            <a:r>
              <a:rPr lang="it-IT" sz="1400" dirty="0"/>
              <a:t>e </a:t>
            </a:r>
            <a:r>
              <a:rPr lang="it-IT" sz="1400" dirty="0" err="1">
                <a:solidFill>
                  <a:srgbClr val="000000"/>
                </a:solidFill>
                <a:latin typeface="Consolas" panose="020B0609020204030204" pitchFamily="49" charset="0"/>
              </a:rPr>
              <a:t>haVotato</a:t>
            </a:r>
            <a:r>
              <a:rPr lang="it-IT" sz="1400" dirty="0">
                <a:solidFill>
                  <a:srgbClr val="000000"/>
                </a:solidFill>
                <a:latin typeface="Consolas" panose="020B0609020204030204" pitchFamily="49" charset="0"/>
              </a:rPr>
              <a:t>() </a:t>
            </a:r>
            <a:r>
              <a:rPr lang="it-IT" sz="1400" dirty="0"/>
              <a:t>già implementati nell’esercizio 15.</a:t>
            </a:r>
          </a:p>
          <a:p>
            <a:pPr marL="0" indent="0">
              <a:buNone/>
            </a:pPr>
            <a:endParaRPr lang="it-IT" sz="105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5190095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Classe generica</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dirty="0"/>
              <a:t>Attraverso un codice generico possiamo realizzare un algoritmo che astrae dal tipo di dato specifico sul quale opera.</a:t>
            </a:r>
          </a:p>
          <a:p>
            <a:pPr marL="0" indent="0" algn="l" fontAlgn="base">
              <a:buNone/>
            </a:pPr>
            <a:r>
              <a:rPr lang="it-IT" dirty="0"/>
              <a:t>Una classe </a:t>
            </a:r>
            <a:r>
              <a:rPr lang="it-IT" dirty="0" err="1"/>
              <a:t>Generics</a:t>
            </a:r>
            <a:r>
              <a:rPr lang="it-IT" dirty="0"/>
              <a:t> specifica l’uso di un parametro di tipo con la notazione “&lt;T&gt;”</a:t>
            </a:r>
          </a:p>
          <a:p>
            <a:pPr marL="0" indent="0" algn="l" fontAlgn="base">
              <a:buNone/>
            </a:pPr>
            <a:r>
              <a:rPr lang="it-IT" dirty="0"/>
              <a:t>Una convezione sintattica prevede di usare lettere maiuscole per il carattere e alcuni caratteri tipici sono T, E, V e K.</a:t>
            </a:r>
          </a:p>
          <a:p>
            <a:pPr marL="0" indent="0" algn="l">
              <a:buNone/>
            </a:pPr>
            <a:r>
              <a:rPr lang="it-IT" sz="1200" b="1" dirty="0">
                <a:solidFill>
                  <a:srgbClr val="7F0055"/>
                </a:solidFill>
                <a:latin typeface="Consolas" panose="020B0609020204030204" pitchFamily="49" charset="0"/>
              </a:rPr>
              <a:t>public</a:t>
            </a:r>
            <a:r>
              <a:rPr lang="it-IT" sz="1200" b="1" dirty="0">
                <a:solidFill>
                  <a:srgbClr val="000000"/>
                </a:solidFill>
                <a:latin typeface="Consolas" panose="020B0609020204030204" pitchFamily="49" charset="0"/>
              </a:rPr>
              <a:t> </a:t>
            </a:r>
            <a:r>
              <a:rPr lang="it-IT" sz="1200" b="1" dirty="0">
                <a:solidFill>
                  <a:srgbClr val="7F0055"/>
                </a:solidFill>
                <a:latin typeface="Consolas" panose="020B0609020204030204" pitchFamily="49" charset="0"/>
              </a:rPr>
              <a:t>class</a:t>
            </a:r>
            <a:r>
              <a:rPr lang="it-IT" sz="1200" b="1" dirty="0">
                <a:solidFill>
                  <a:srgbClr val="000000"/>
                </a:solidFill>
                <a:latin typeface="Consolas" panose="020B0609020204030204" pitchFamily="49" charset="0"/>
              </a:rPr>
              <a:t> Bottiglia&lt;T&gt; {</a:t>
            </a:r>
            <a:endParaRPr lang="it-IT" sz="1200" dirty="0">
              <a:latin typeface="Consolas" panose="020B0609020204030204" pitchFamily="49" charset="0"/>
            </a:endParaRPr>
          </a:p>
          <a:p>
            <a:pPr marL="0" indent="0" algn="l">
              <a:buNone/>
            </a:pPr>
            <a:r>
              <a:rPr lang="it-IT" sz="1200" b="1" dirty="0">
                <a:solidFill>
                  <a:srgbClr val="7F0055"/>
                </a:solidFill>
                <a:latin typeface="Consolas" panose="020B0609020204030204" pitchFamily="49" charset="0"/>
              </a:rPr>
              <a:t>	private</a:t>
            </a:r>
            <a:r>
              <a:rPr lang="it-IT" sz="1200" b="1" dirty="0">
                <a:solidFill>
                  <a:srgbClr val="000000"/>
                </a:solidFill>
                <a:latin typeface="Consolas" panose="020B0609020204030204" pitchFamily="49" charset="0"/>
              </a:rPr>
              <a:t> T </a:t>
            </a:r>
            <a:r>
              <a:rPr lang="it-IT" sz="1200" b="1" dirty="0">
                <a:solidFill>
                  <a:srgbClr val="0000C0"/>
                </a:solidFill>
                <a:latin typeface="Consolas" panose="020B0609020204030204" pitchFamily="49" charset="0"/>
              </a:rPr>
              <a:t>contenuto</a:t>
            </a:r>
            <a:r>
              <a:rPr lang="it-IT" sz="1200" b="1" dirty="0">
                <a:solidFill>
                  <a:srgbClr val="000000"/>
                </a:solidFill>
                <a:latin typeface="Consolas" panose="020B0609020204030204" pitchFamily="49" charset="0"/>
              </a:rPr>
              <a:t>;</a:t>
            </a:r>
            <a:endParaRPr lang="it-IT" sz="1200" dirty="0">
              <a:latin typeface="Consolas" panose="020B0609020204030204" pitchFamily="49" charset="0"/>
            </a:endParaRPr>
          </a:p>
          <a:p>
            <a:pPr marL="0" indent="0" algn="l">
              <a:buNone/>
            </a:pPr>
            <a:r>
              <a:rPr lang="it-IT" sz="1200" b="1" dirty="0">
                <a:solidFill>
                  <a:srgbClr val="7F0055"/>
                </a:solidFill>
                <a:latin typeface="Consolas" panose="020B0609020204030204" pitchFamily="49" charset="0"/>
              </a:rPr>
              <a:t>	public</a:t>
            </a:r>
            <a:r>
              <a:rPr lang="it-IT" sz="1200" b="1" dirty="0">
                <a:solidFill>
                  <a:srgbClr val="000000"/>
                </a:solidFill>
                <a:latin typeface="Consolas" panose="020B0609020204030204" pitchFamily="49" charset="0"/>
              </a:rPr>
              <a:t> Bottiglia(T </a:t>
            </a:r>
            <a:r>
              <a:rPr lang="it-IT" sz="1200" b="1" dirty="0" err="1">
                <a:solidFill>
                  <a:srgbClr val="6A3E3E"/>
                </a:solidFill>
                <a:latin typeface="Consolas" panose="020B0609020204030204" pitchFamily="49" charset="0"/>
              </a:rPr>
              <a:t>t</a:t>
            </a:r>
            <a:r>
              <a:rPr lang="it-IT" sz="1200" b="1" dirty="0">
                <a:solidFill>
                  <a:srgbClr val="000000"/>
                </a:solidFill>
                <a:latin typeface="Consolas" panose="020B0609020204030204" pitchFamily="49" charset="0"/>
              </a:rPr>
              <a:t>){</a:t>
            </a:r>
          </a:p>
          <a:p>
            <a:pPr marL="0" indent="0" algn="l">
              <a:buNone/>
            </a:pPr>
            <a:r>
              <a:rPr lang="it-IT" sz="1200" dirty="0">
                <a:solidFill>
                  <a:srgbClr val="0000C0"/>
                </a:solidFill>
                <a:latin typeface="Consolas" panose="020B0609020204030204" pitchFamily="49" charset="0"/>
              </a:rPr>
              <a:t>		contenuto</a:t>
            </a:r>
            <a:r>
              <a:rPr lang="it-IT" sz="1200" dirty="0">
                <a:solidFill>
                  <a:srgbClr val="000000"/>
                </a:solidFill>
                <a:latin typeface="Consolas" panose="020B0609020204030204" pitchFamily="49" charset="0"/>
              </a:rPr>
              <a:t>=</a:t>
            </a:r>
            <a:r>
              <a:rPr lang="it-IT" sz="1200" dirty="0">
                <a:solidFill>
                  <a:srgbClr val="6A3E3E"/>
                </a:solidFill>
                <a:latin typeface="Consolas" panose="020B0609020204030204" pitchFamily="49" charset="0"/>
              </a:rPr>
              <a:t>t</a:t>
            </a:r>
            <a:r>
              <a:rPr lang="it-IT" sz="1200"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	}</a:t>
            </a:r>
            <a:endParaRPr lang="it-IT" sz="1200" dirty="0">
              <a:latin typeface="Consolas" panose="020B0609020204030204" pitchFamily="49" charset="0"/>
            </a:endParaRPr>
          </a:p>
          <a:p>
            <a:pPr marL="0" indent="0" algn="l">
              <a:buNone/>
            </a:pPr>
            <a:r>
              <a:rPr lang="it-IT" sz="1200" b="1" dirty="0">
                <a:solidFill>
                  <a:srgbClr val="7F0055"/>
                </a:solidFill>
                <a:latin typeface="Consolas" panose="020B0609020204030204" pitchFamily="49" charset="0"/>
              </a:rPr>
              <a:t>	public</a:t>
            </a:r>
            <a:r>
              <a:rPr lang="it-IT" sz="1200" b="1" dirty="0">
                <a:solidFill>
                  <a:srgbClr val="000000"/>
                </a:solidFill>
                <a:latin typeface="Consolas" panose="020B0609020204030204" pitchFamily="49" charset="0"/>
              </a:rPr>
              <a:t> T </a:t>
            </a:r>
            <a:r>
              <a:rPr lang="it-IT" sz="1200" b="1" dirty="0" err="1">
                <a:solidFill>
                  <a:srgbClr val="000000"/>
                </a:solidFill>
                <a:latin typeface="Consolas" panose="020B0609020204030204" pitchFamily="49" charset="0"/>
              </a:rPr>
              <a:t>getContenuto</a:t>
            </a:r>
            <a:r>
              <a:rPr lang="it-IT" sz="1200" b="1" dirty="0">
                <a:solidFill>
                  <a:srgbClr val="000000"/>
                </a:solidFill>
                <a:latin typeface="Consolas" panose="020B0609020204030204" pitchFamily="49" charset="0"/>
              </a:rPr>
              <a:t>() {</a:t>
            </a:r>
          </a:p>
          <a:p>
            <a:pPr marL="0" indent="0" algn="l">
              <a:buNone/>
            </a:pPr>
            <a:r>
              <a:rPr lang="it-IT" sz="1200" b="1" dirty="0">
                <a:solidFill>
                  <a:srgbClr val="7F0055"/>
                </a:solidFill>
                <a:latin typeface="Consolas" panose="020B0609020204030204" pitchFamily="49" charset="0"/>
              </a:rPr>
              <a:t>		</a:t>
            </a:r>
            <a:r>
              <a:rPr lang="it-IT" sz="1200" b="1" dirty="0" err="1">
                <a:solidFill>
                  <a:srgbClr val="7F0055"/>
                </a:solidFill>
                <a:latin typeface="Consolas" panose="020B0609020204030204" pitchFamily="49" charset="0"/>
              </a:rPr>
              <a:t>return</a:t>
            </a:r>
            <a:r>
              <a:rPr lang="it-IT" sz="1200" b="1" dirty="0">
                <a:solidFill>
                  <a:srgbClr val="000000"/>
                </a:solidFill>
                <a:latin typeface="Consolas" panose="020B0609020204030204" pitchFamily="49" charset="0"/>
              </a:rPr>
              <a:t> </a:t>
            </a:r>
            <a:r>
              <a:rPr lang="it-IT" sz="1200" b="1" dirty="0">
                <a:solidFill>
                  <a:srgbClr val="0000C0"/>
                </a:solidFill>
                <a:latin typeface="Consolas" panose="020B0609020204030204" pitchFamily="49" charset="0"/>
              </a:rPr>
              <a:t>contenuto</a:t>
            </a:r>
            <a:r>
              <a:rPr lang="it-IT" sz="1200" b="1" dirty="0">
                <a:solidFill>
                  <a:srgbClr val="000000"/>
                </a:solidFill>
                <a:latin typeface="Consolas" panose="020B0609020204030204" pitchFamily="49" charset="0"/>
              </a:rPr>
              <a:t>;</a:t>
            </a:r>
          </a:p>
          <a:p>
            <a:pPr marL="0" indent="0" algn="l">
              <a:buNone/>
            </a:pPr>
            <a:r>
              <a:rPr lang="it-IT" sz="1200" dirty="0">
                <a:solidFill>
                  <a:srgbClr val="000000"/>
                </a:solidFill>
                <a:latin typeface="Consolas" panose="020B0609020204030204" pitchFamily="49" charset="0"/>
              </a:rPr>
              <a:t>	}</a:t>
            </a:r>
          </a:p>
          <a:p>
            <a:pPr marL="0" indent="0" algn="l">
              <a:buNone/>
            </a:pPr>
            <a:r>
              <a:rPr lang="it-IT" sz="1200" dirty="0">
                <a:solidFill>
                  <a:srgbClr val="000000"/>
                </a:solidFill>
                <a:latin typeface="Consolas" panose="020B0609020204030204" pitchFamily="49" charset="0"/>
              </a:rPr>
              <a:t>}</a:t>
            </a:r>
            <a:endParaRPr lang="it-IT" sz="105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Cos’è</a:t>
            </a:r>
          </a:p>
        </p:txBody>
      </p:sp>
    </p:spTree>
    <p:extLst>
      <p:ext uri="{BB962C8B-B14F-4D97-AF65-F5344CB8AC3E}">
        <p14:creationId xmlns:p14="http://schemas.microsoft.com/office/powerpoint/2010/main" val="27633040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Classe generica</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dirty="0"/>
              <a:t>In fase di creazione dell’oggetto, il tipo viene specificato al posto del parametro. </a:t>
            </a:r>
          </a:p>
          <a:p>
            <a:pPr marL="0" indent="0" algn="l" fontAlgn="base">
              <a:buNone/>
            </a:pPr>
            <a:endParaRPr lang="it-IT" sz="1200" b="0" i="0" dirty="0">
              <a:solidFill>
                <a:srgbClr val="0077AA"/>
              </a:solidFill>
              <a:effectLst/>
              <a:latin typeface="Consolas" panose="020B0609020204030204" pitchFamily="49" charset="0"/>
            </a:endParaRPr>
          </a:p>
          <a:p>
            <a:pPr marL="0" indent="0" algn="l">
              <a:buNone/>
            </a:pPr>
            <a:r>
              <a:rPr lang="it-IT" dirty="0">
                <a:solidFill>
                  <a:srgbClr val="000000"/>
                </a:solidFill>
                <a:latin typeface="Consolas" panose="020B0609020204030204" pitchFamily="49" charset="0"/>
              </a:rPr>
              <a:t>Bottiglia&lt;Acqua&gt; </a:t>
            </a:r>
            <a:r>
              <a:rPr lang="it-IT" dirty="0">
                <a:solidFill>
                  <a:srgbClr val="6A3E3E"/>
                </a:solidFill>
                <a:latin typeface="Consolas" panose="020B0609020204030204" pitchFamily="49" charset="0"/>
              </a:rPr>
              <a:t>bottiglia1</a:t>
            </a:r>
            <a:r>
              <a:rPr lang="it-IT" dirty="0">
                <a:solidFill>
                  <a:srgbClr val="000000"/>
                </a:solidFill>
                <a:latin typeface="Consolas" panose="020B0609020204030204" pitchFamily="49" charset="0"/>
              </a:rPr>
              <a:t>= </a:t>
            </a:r>
            <a:r>
              <a:rPr lang="it-IT" dirty="0">
                <a:solidFill>
                  <a:srgbClr val="7F0055"/>
                </a:solidFill>
                <a:latin typeface="Consolas" panose="020B0609020204030204" pitchFamily="49" charset="0"/>
              </a:rPr>
              <a:t>new</a:t>
            </a:r>
            <a:r>
              <a:rPr lang="it-IT" dirty="0">
                <a:solidFill>
                  <a:srgbClr val="000000"/>
                </a:solidFill>
                <a:latin typeface="Consolas" panose="020B0609020204030204" pitchFamily="49" charset="0"/>
              </a:rPr>
              <a:t> Bottiglia&lt;Acqua&gt;(</a:t>
            </a:r>
            <a:r>
              <a:rPr lang="it-IT" dirty="0">
                <a:solidFill>
                  <a:srgbClr val="7F0055"/>
                </a:solidFill>
                <a:latin typeface="Consolas" panose="020B0609020204030204" pitchFamily="49" charset="0"/>
              </a:rPr>
              <a:t>new</a:t>
            </a:r>
            <a:r>
              <a:rPr lang="it-IT" dirty="0">
                <a:solidFill>
                  <a:srgbClr val="000000"/>
                </a:solidFill>
                <a:latin typeface="Consolas" panose="020B0609020204030204" pitchFamily="49" charset="0"/>
              </a:rPr>
              <a:t> Acqua());</a:t>
            </a:r>
          </a:p>
          <a:p>
            <a:pPr marL="0" indent="0" algn="l">
              <a:buNone/>
            </a:pPr>
            <a:r>
              <a:rPr lang="it-IT" dirty="0">
                <a:solidFill>
                  <a:srgbClr val="000000"/>
                </a:solidFill>
                <a:latin typeface="Consolas" panose="020B0609020204030204" pitchFamily="49" charset="0"/>
              </a:rPr>
              <a:t>Bottiglia&lt;Olio&gt;  </a:t>
            </a:r>
            <a:r>
              <a:rPr lang="it-IT" dirty="0">
                <a:solidFill>
                  <a:srgbClr val="6A3E3E"/>
                </a:solidFill>
                <a:latin typeface="Consolas" panose="020B0609020204030204" pitchFamily="49" charset="0"/>
              </a:rPr>
              <a:t>bottiglia2</a:t>
            </a:r>
            <a:r>
              <a:rPr lang="it-IT" dirty="0">
                <a:solidFill>
                  <a:srgbClr val="000000"/>
                </a:solidFill>
                <a:latin typeface="Consolas" panose="020B0609020204030204" pitchFamily="49" charset="0"/>
              </a:rPr>
              <a:t>= </a:t>
            </a:r>
            <a:r>
              <a:rPr lang="it-IT" dirty="0">
                <a:solidFill>
                  <a:srgbClr val="7F0055"/>
                </a:solidFill>
                <a:latin typeface="Consolas" panose="020B0609020204030204" pitchFamily="49" charset="0"/>
              </a:rPr>
              <a:t>new</a:t>
            </a:r>
            <a:r>
              <a:rPr lang="it-IT" dirty="0">
                <a:solidFill>
                  <a:srgbClr val="000000"/>
                </a:solidFill>
                <a:latin typeface="Consolas" panose="020B0609020204030204" pitchFamily="49" charset="0"/>
              </a:rPr>
              <a:t> Bottiglia&lt;Olio&gt;(</a:t>
            </a:r>
            <a:r>
              <a:rPr lang="it-IT" dirty="0">
                <a:solidFill>
                  <a:srgbClr val="7F0055"/>
                </a:solidFill>
                <a:latin typeface="Consolas" panose="020B0609020204030204" pitchFamily="49" charset="0"/>
              </a:rPr>
              <a:t>new</a:t>
            </a:r>
            <a:r>
              <a:rPr lang="it-IT" dirty="0">
                <a:solidFill>
                  <a:srgbClr val="000000"/>
                </a:solidFill>
                <a:latin typeface="Consolas" panose="020B0609020204030204" pitchFamily="49" charset="0"/>
              </a:rPr>
              <a:t> Olio());</a:t>
            </a:r>
          </a:p>
          <a:p>
            <a:pPr marL="0" indent="0" algn="l">
              <a:buNone/>
            </a:pPr>
            <a:endParaRPr lang="it-IT" sz="1800" b="1" dirty="0">
              <a:solidFill>
                <a:srgbClr val="000000"/>
              </a:solidFill>
              <a:latin typeface="Consolas" panose="020B0609020204030204" pitchFamily="49" charset="0"/>
            </a:endParaRPr>
          </a:p>
          <a:p>
            <a:pPr marL="0" indent="0">
              <a:lnSpc>
                <a:spcPct val="100000"/>
              </a:lnSpc>
              <a:buNone/>
            </a:pPr>
            <a:r>
              <a:rPr lang="it-IT" dirty="0"/>
              <a:t>Nell’esempio qui sopra supponiamo di voler modellare un algoritmo che agisce su due bottiglie con un determinato contenuto poste su un tavolo.</a:t>
            </a:r>
          </a:p>
          <a:p>
            <a:pPr marL="0" indent="0">
              <a:lnSpc>
                <a:spcPct val="100000"/>
              </a:lnSpc>
              <a:buNone/>
            </a:pPr>
            <a:r>
              <a:rPr lang="it-IT" dirty="0"/>
              <a:t>L’algoritmo sarà indipendente dal tipo di bottiglia sul quale agisce. Il contenuto della bottiglia determina invece un parametro generico. </a:t>
            </a:r>
          </a:p>
          <a:p>
            <a:pPr marL="0" indent="0" algn="l">
              <a:buNone/>
            </a:pPr>
            <a:endParaRPr lang="it-IT" sz="1400" dirty="0"/>
          </a:p>
          <a:p>
            <a:pPr marL="0" indent="0" algn="l">
              <a:buNone/>
            </a:pP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Cos’è</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7961188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Classe generica</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dirty="0"/>
              <a:t>Per limitare i tipi da applicare</a:t>
            </a:r>
          </a:p>
          <a:p>
            <a:pPr marL="0" indent="0" algn="l" fontAlgn="base">
              <a:buNone/>
            </a:pPr>
            <a:endParaRPr lang="it-IT" dirty="0"/>
          </a:p>
          <a:p>
            <a:pPr marL="0" indent="0" algn="l" fontAlgn="base">
              <a:buNone/>
            </a:pPr>
            <a:r>
              <a:rPr lang="it-IT" dirty="0">
                <a:solidFill>
                  <a:srgbClr val="7F0055"/>
                </a:solidFill>
                <a:latin typeface="Consolas" panose="020B0609020204030204" pitchFamily="49" charset="0"/>
              </a:rPr>
              <a:t>public</a:t>
            </a:r>
            <a:r>
              <a:rPr lang="it-IT" dirty="0">
                <a:solidFill>
                  <a:srgbClr val="000000"/>
                </a:solidFill>
                <a:latin typeface="Consolas" panose="020B0609020204030204" pitchFamily="49" charset="0"/>
              </a:rPr>
              <a:t> </a:t>
            </a:r>
            <a:r>
              <a:rPr lang="it-IT" dirty="0">
                <a:solidFill>
                  <a:srgbClr val="7F0055"/>
                </a:solidFill>
                <a:latin typeface="Consolas" panose="020B0609020204030204" pitchFamily="49" charset="0"/>
              </a:rPr>
              <a:t>class</a:t>
            </a:r>
            <a:r>
              <a:rPr lang="it-IT" dirty="0">
                <a:solidFill>
                  <a:srgbClr val="000000"/>
                </a:solidFill>
                <a:latin typeface="Consolas" panose="020B0609020204030204" pitchFamily="49" charset="0"/>
              </a:rPr>
              <a:t> Acqua </a:t>
            </a:r>
            <a:r>
              <a:rPr lang="it-IT" dirty="0" err="1">
                <a:solidFill>
                  <a:srgbClr val="7F0055"/>
                </a:solidFill>
                <a:latin typeface="Consolas" panose="020B0609020204030204" pitchFamily="49" charset="0"/>
              </a:rPr>
              <a:t>implements</a:t>
            </a:r>
            <a:r>
              <a:rPr lang="it-IT" dirty="0">
                <a:solidFill>
                  <a:srgbClr val="000000"/>
                </a:solidFill>
                <a:latin typeface="Consolas" panose="020B0609020204030204" pitchFamily="49" charset="0"/>
              </a:rPr>
              <a:t> Liquido{</a:t>
            </a:r>
            <a:endParaRPr lang="it-IT" sz="1400" dirty="0"/>
          </a:p>
          <a:p>
            <a:pPr marL="0" indent="0" algn="l" fontAlgn="base">
              <a:buNone/>
            </a:pPr>
            <a:endParaRPr lang="it-IT" sz="1200" b="0" i="0" dirty="0">
              <a:solidFill>
                <a:srgbClr val="0077AA"/>
              </a:solidFill>
              <a:effectLst/>
              <a:latin typeface="Consolas" panose="020B0609020204030204" pitchFamily="49" charset="0"/>
            </a:endParaRPr>
          </a:p>
          <a:p>
            <a:pPr marL="0" indent="0" algn="l" fontAlgn="base">
              <a:buNone/>
            </a:pPr>
            <a:r>
              <a:rPr lang="it-IT" dirty="0"/>
              <a:t>Nella classe generica:</a:t>
            </a:r>
          </a:p>
          <a:p>
            <a:pPr marL="0" indent="0" algn="l" fontAlgn="base">
              <a:buNone/>
            </a:pPr>
            <a:endParaRPr lang="it-IT" sz="1200" b="0" i="0" dirty="0">
              <a:solidFill>
                <a:srgbClr val="0077AA"/>
              </a:solidFill>
              <a:effectLst/>
              <a:latin typeface="Consolas" panose="020B0609020204030204" pitchFamily="49" charset="0"/>
            </a:endParaRPr>
          </a:p>
          <a:p>
            <a:pPr marL="0" indent="0" algn="l">
              <a:buNone/>
            </a:pPr>
            <a:r>
              <a:rPr lang="it-IT" dirty="0">
                <a:solidFill>
                  <a:srgbClr val="7F0055"/>
                </a:solidFill>
                <a:latin typeface="Consolas" panose="020B0609020204030204" pitchFamily="49" charset="0"/>
              </a:rPr>
              <a:t>public</a:t>
            </a:r>
            <a:r>
              <a:rPr lang="it-IT" dirty="0">
                <a:solidFill>
                  <a:srgbClr val="000000"/>
                </a:solidFill>
                <a:latin typeface="Consolas" panose="020B0609020204030204" pitchFamily="49" charset="0"/>
              </a:rPr>
              <a:t> </a:t>
            </a:r>
            <a:r>
              <a:rPr lang="it-IT" dirty="0">
                <a:solidFill>
                  <a:srgbClr val="7F0055"/>
                </a:solidFill>
                <a:latin typeface="Consolas" panose="020B0609020204030204" pitchFamily="49" charset="0"/>
              </a:rPr>
              <a:t>class</a:t>
            </a:r>
            <a:r>
              <a:rPr lang="it-IT" dirty="0">
                <a:solidFill>
                  <a:srgbClr val="000000"/>
                </a:solidFill>
                <a:latin typeface="Consolas" panose="020B0609020204030204" pitchFamily="49" charset="0"/>
              </a:rPr>
              <a:t> Bottiglia&lt;T </a:t>
            </a:r>
            <a:r>
              <a:rPr lang="it-IT" dirty="0" err="1">
                <a:solidFill>
                  <a:srgbClr val="7F0055"/>
                </a:solidFill>
                <a:latin typeface="Consolas" panose="020B0609020204030204" pitchFamily="49" charset="0"/>
              </a:rPr>
              <a:t>extends</a:t>
            </a:r>
            <a:r>
              <a:rPr lang="it-IT" dirty="0">
                <a:solidFill>
                  <a:srgbClr val="000000"/>
                </a:solidFill>
                <a:latin typeface="Consolas" panose="020B0609020204030204" pitchFamily="49" charset="0"/>
              </a:rPr>
              <a:t> Liquido&gt; {</a:t>
            </a:r>
          </a:p>
          <a:p>
            <a:pPr marL="0" indent="0" algn="l">
              <a:buNone/>
            </a:pPr>
            <a:endParaRPr lang="it-IT" sz="1800" b="1" dirty="0">
              <a:solidFill>
                <a:srgbClr val="000000"/>
              </a:solidFill>
              <a:latin typeface="Consolas" panose="020B0609020204030204" pitchFamily="49" charset="0"/>
            </a:endParaRPr>
          </a:p>
          <a:p>
            <a:pPr marL="0" indent="0">
              <a:lnSpc>
                <a:spcPct val="100000"/>
              </a:lnSpc>
              <a:buNone/>
            </a:pPr>
            <a:r>
              <a:rPr lang="it-IT" dirty="0"/>
              <a:t>Anche il carattere jolly può essere limitato nei metodi che richiamano la classe generica:</a:t>
            </a:r>
          </a:p>
          <a:p>
            <a:pPr marL="0" indent="0">
              <a:lnSpc>
                <a:spcPct val="100000"/>
              </a:lnSpc>
              <a:buNone/>
            </a:pPr>
            <a:endParaRPr lang="it-IT" dirty="0"/>
          </a:p>
          <a:p>
            <a:pPr marL="0" indent="0">
              <a:lnSpc>
                <a:spcPct val="100000"/>
              </a:lnSpc>
              <a:buNone/>
            </a:pPr>
            <a:r>
              <a:rPr lang="it-IT" dirty="0">
                <a:solidFill>
                  <a:srgbClr val="7F0055"/>
                </a:solidFill>
                <a:latin typeface="Consolas" panose="020B0609020204030204" pitchFamily="49" charset="0"/>
              </a:rPr>
              <a:t>public</a:t>
            </a:r>
            <a:r>
              <a:rPr lang="it-IT" dirty="0">
                <a:solidFill>
                  <a:srgbClr val="000000"/>
                </a:solidFill>
                <a:latin typeface="Consolas" panose="020B0609020204030204" pitchFamily="49" charset="0"/>
              </a:rPr>
              <a:t> </a:t>
            </a:r>
            <a:r>
              <a:rPr lang="it-IT" dirty="0" err="1">
                <a:solidFill>
                  <a:srgbClr val="7F0055"/>
                </a:solidFill>
                <a:latin typeface="Consolas" panose="020B0609020204030204" pitchFamily="49" charset="0"/>
              </a:rPr>
              <a:t>void</a:t>
            </a:r>
            <a:r>
              <a:rPr lang="it-IT" dirty="0">
                <a:solidFill>
                  <a:srgbClr val="000000"/>
                </a:solidFill>
                <a:latin typeface="Consolas" panose="020B0609020204030204" pitchFamily="49" charset="0"/>
              </a:rPr>
              <a:t> </a:t>
            </a:r>
            <a:r>
              <a:rPr lang="it-IT" dirty="0" err="1">
                <a:solidFill>
                  <a:srgbClr val="000000"/>
                </a:solidFill>
                <a:latin typeface="Consolas" panose="020B0609020204030204" pitchFamily="49" charset="0"/>
              </a:rPr>
              <a:t>usaBottiglia</a:t>
            </a:r>
            <a:r>
              <a:rPr lang="it-IT" dirty="0">
                <a:solidFill>
                  <a:srgbClr val="000000"/>
                </a:solidFill>
                <a:latin typeface="Consolas" panose="020B0609020204030204" pitchFamily="49" charset="0"/>
              </a:rPr>
              <a:t>(Bottiglia&lt;? </a:t>
            </a:r>
            <a:r>
              <a:rPr lang="it-IT" dirty="0" err="1">
                <a:solidFill>
                  <a:srgbClr val="7F0055"/>
                </a:solidFill>
                <a:latin typeface="Consolas" panose="020B0609020204030204" pitchFamily="49" charset="0"/>
              </a:rPr>
              <a:t>extends</a:t>
            </a:r>
            <a:r>
              <a:rPr lang="it-IT" dirty="0">
                <a:solidFill>
                  <a:srgbClr val="000000"/>
                </a:solidFill>
                <a:latin typeface="Consolas" panose="020B0609020204030204" pitchFamily="49" charset="0"/>
              </a:rPr>
              <a:t> Liquido&gt; </a:t>
            </a:r>
            <a:r>
              <a:rPr lang="it-IT" dirty="0">
                <a:solidFill>
                  <a:srgbClr val="6A3E3E"/>
                </a:solidFill>
                <a:latin typeface="Consolas" panose="020B0609020204030204" pitchFamily="49" charset="0"/>
              </a:rPr>
              <a:t>bottiglia</a:t>
            </a:r>
            <a:r>
              <a:rPr lang="it-IT" dirty="0">
                <a:solidFill>
                  <a:srgbClr val="000000"/>
                </a:solidFill>
                <a:latin typeface="Consolas" panose="020B0609020204030204" pitchFamily="49" charset="0"/>
              </a:rPr>
              <a:t>){</a:t>
            </a:r>
            <a:endParaRPr lang="it-IT" sz="1400" dirty="0"/>
          </a:p>
          <a:p>
            <a:pPr marL="0" indent="0" algn="l">
              <a:buNone/>
            </a:pP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Parametri di tipo limitati</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787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00000"/>
              </a:lnSpc>
            </a:pPr>
            <a:r>
              <a:rPr lang="it-IT" sz="1800" dirty="0"/>
              <a:t>Classe (descrizione della struttura di un Oggetto)</a:t>
            </a:r>
          </a:p>
          <a:p>
            <a:pPr lvl="1">
              <a:lnSpc>
                <a:spcPct val="100000"/>
              </a:lnSpc>
            </a:pPr>
            <a:r>
              <a:rPr lang="it-IT" sz="1800" dirty="0"/>
              <a:t>Dati</a:t>
            </a:r>
          </a:p>
          <a:p>
            <a:pPr lvl="1">
              <a:lnSpc>
                <a:spcPct val="100000"/>
              </a:lnSpc>
            </a:pPr>
            <a:r>
              <a:rPr lang="it-IT" sz="1800" dirty="0"/>
              <a:t>Funzioni </a:t>
            </a:r>
          </a:p>
          <a:p>
            <a:pPr lvl="1">
              <a:lnSpc>
                <a:spcPct val="100000"/>
              </a:lnSpc>
            </a:pPr>
            <a:r>
              <a:rPr lang="it-IT" sz="1800" dirty="0"/>
              <a:t>Funzioni di creazione</a:t>
            </a:r>
          </a:p>
          <a:p>
            <a:pPr>
              <a:lnSpc>
                <a:spcPct val="100000"/>
              </a:lnSpc>
            </a:pPr>
            <a:r>
              <a:rPr lang="it-IT" sz="1800" dirty="0"/>
              <a:t>Oggetto (istanza di una classe)</a:t>
            </a:r>
          </a:p>
          <a:p>
            <a:pPr lvl="1">
              <a:lnSpc>
                <a:spcPct val="100000"/>
              </a:lnSpc>
            </a:pPr>
            <a:r>
              <a:rPr lang="it-IT" sz="1800" dirty="0"/>
              <a:t>Identità</a:t>
            </a:r>
          </a:p>
          <a:p>
            <a:pPr lvl="1">
              <a:lnSpc>
                <a:spcPct val="100000"/>
              </a:lnSpc>
            </a:pPr>
            <a:r>
              <a:rPr lang="it-IT" sz="1800" dirty="0"/>
              <a:t>Stato</a:t>
            </a:r>
          </a:p>
          <a:p>
            <a:pPr lvl="1">
              <a:lnSpc>
                <a:spcPct val="100000"/>
              </a:lnSpc>
            </a:pPr>
            <a:r>
              <a:rPr lang="it-IT" sz="1800" dirty="0"/>
              <a:t>Comportamento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Classi e Oggetti</a:t>
            </a:r>
          </a:p>
        </p:txBody>
      </p:sp>
      <p:pic>
        <p:nvPicPr>
          <p:cNvPr id="3" name="Immagine 2">
            <a:extLst>
              <a:ext uri="{FF2B5EF4-FFF2-40B4-BE49-F238E27FC236}">
                <a16:creationId xmlns:a16="http://schemas.microsoft.com/office/drawing/2014/main" id="{2B165202-F48E-4338-9915-6901B86ECD5C}"/>
              </a:ext>
            </a:extLst>
          </p:cNvPr>
          <p:cNvPicPr>
            <a:picLocks noChangeAspect="1"/>
          </p:cNvPicPr>
          <p:nvPr/>
        </p:nvPicPr>
        <p:blipFill>
          <a:blip r:embed="rId3"/>
          <a:stretch>
            <a:fillRect/>
          </a:stretch>
        </p:blipFill>
        <p:spPr>
          <a:xfrm>
            <a:off x="3735977" y="1950123"/>
            <a:ext cx="5408023" cy="2493674"/>
          </a:xfrm>
          <a:prstGeom prst="rect">
            <a:avLst/>
          </a:prstGeom>
        </p:spPr>
      </p:pic>
      <p:sp>
        <p:nvSpPr>
          <p:cNvPr id="8" name="Titolo 4">
            <a:extLst>
              <a:ext uri="{FF2B5EF4-FFF2-40B4-BE49-F238E27FC236}">
                <a16:creationId xmlns:a16="http://schemas.microsoft.com/office/drawing/2014/main" id="{EECF473B-7376-4817-A2B7-66DACBEF9C5C}"/>
              </a:ext>
            </a:extLst>
          </p:cNvPr>
          <p:cNvSpPr>
            <a:spLocks noGrp="1"/>
          </p:cNvSpPr>
          <p:nvPr>
            <p:ph type="title"/>
          </p:nvPr>
        </p:nvSpPr>
        <p:spPr>
          <a:xfrm>
            <a:off x="374651" y="217170"/>
            <a:ext cx="8394701" cy="401479"/>
          </a:xfrm>
        </p:spPr>
        <p:txBody>
          <a:bodyPr/>
          <a:lstStyle/>
          <a:p>
            <a:r>
              <a:rPr lang="it-IT" dirty="0"/>
              <a:t>Introduzione alla programmazione</a:t>
            </a:r>
          </a:p>
        </p:txBody>
      </p:sp>
    </p:spTree>
    <p:extLst>
      <p:ext uri="{BB962C8B-B14F-4D97-AF65-F5344CB8AC3E}">
        <p14:creationId xmlns:p14="http://schemas.microsoft.com/office/powerpoint/2010/main" val="35991309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24</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Interfacce ed ereditarietà </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Vogliamo creare una classe generica Guida&lt;V&gt; contenente i metodi relativi alla guida di un veicolo generico:</a:t>
            </a:r>
          </a:p>
          <a:p>
            <a:r>
              <a:rPr lang="it-IT" sz="1200" dirty="0">
                <a:solidFill>
                  <a:srgbClr val="000000"/>
                </a:solidFill>
                <a:latin typeface="Consolas" panose="020B0609020204030204" pitchFamily="49" charset="0"/>
              </a:rPr>
              <a:t>start - </a:t>
            </a:r>
            <a:r>
              <a:rPr lang="it-IT" sz="1200" dirty="0">
                <a:solidFill>
                  <a:srgbClr val="2A00FF"/>
                </a:solidFill>
                <a:latin typeface="Consolas" panose="020B0609020204030204" pitchFamily="49" charset="0"/>
              </a:rPr>
              <a:t>"Il motore si è acceso!"</a:t>
            </a:r>
            <a:endParaRPr lang="it-IT" sz="1200" dirty="0">
              <a:solidFill>
                <a:srgbClr val="000000"/>
              </a:solidFill>
              <a:latin typeface="Consolas" panose="020B0609020204030204" pitchFamily="49" charset="0"/>
            </a:endParaRPr>
          </a:p>
          <a:p>
            <a:r>
              <a:rPr lang="it-IT" sz="1200" dirty="0">
                <a:solidFill>
                  <a:srgbClr val="000000"/>
                </a:solidFill>
                <a:latin typeface="Consolas" panose="020B0609020204030204" pitchFamily="49" charset="0"/>
              </a:rPr>
              <a:t>accelera - </a:t>
            </a:r>
            <a:r>
              <a:rPr lang="it-IT" sz="1200" dirty="0">
                <a:solidFill>
                  <a:srgbClr val="2A00FF"/>
                </a:solidFill>
                <a:latin typeface="Consolas" panose="020B0609020204030204" pitchFamily="49" charset="0"/>
              </a:rPr>
              <a:t>"Il veicolo ha raggiuto la velocità massima di "</a:t>
            </a:r>
            <a:r>
              <a:rPr lang="it-IT" sz="1200" dirty="0">
                <a:solidFill>
                  <a:srgbClr val="000000"/>
                </a:solidFill>
                <a:latin typeface="Consolas" panose="020B0609020204030204" pitchFamily="49" charset="0"/>
              </a:rPr>
              <a:t> + </a:t>
            </a:r>
            <a:r>
              <a:rPr lang="it-IT" sz="1200" dirty="0" err="1">
                <a:solidFill>
                  <a:srgbClr val="0000C0"/>
                </a:solidFill>
                <a:latin typeface="Consolas" panose="020B0609020204030204" pitchFamily="49" charset="0"/>
              </a:rPr>
              <a:t>tipologia</a:t>
            </a:r>
            <a:r>
              <a:rPr lang="it-IT" sz="1200" dirty="0" err="1">
                <a:solidFill>
                  <a:srgbClr val="000000"/>
                </a:solidFill>
                <a:latin typeface="Consolas" panose="020B0609020204030204" pitchFamily="49" charset="0"/>
              </a:rPr>
              <a:t>.</a:t>
            </a:r>
            <a:r>
              <a:rPr lang="it-IT" sz="1200" dirty="0" err="1">
                <a:solidFill>
                  <a:srgbClr val="0000C0"/>
                </a:solidFill>
                <a:latin typeface="Consolas" panose="020B0609020204030204" pitchFamily="49" charset="0"/>
              </a:rPr>
              <a:t>velocitaMax</a:t>
            </a:r>
            <a:r>
              <a:rPr lang="it-IT" sz="1200" dirty="0">
                <a:solidFill>
                  <a:srgbClr val="000000"/>
                </a:solidFill>
                <a:latin typeface="Consolas" panose="020B0609020204030204" pitchFamily="49" charset="0"/>
              </a:rPr>
              <a:t> + </a:t>
            </a:r>
            <a:r>
              <a:rPr lang="it-IT" sz="1200" dirty="0">
                <a:solidFill>
                  <a:srgbClr val="2A00FF"/>
                </a:solidFill>
                <a:latin typeface="Consolas" panose="020B0609020204030204" pitchFamily="49" charset="0"/>
              </a:rPr>
              <a:t>"!"</a:t>
            </a:r>
            <a:endParaRPr lang="it-IT" sz="1200" dirty="0"/>
          </a:p>
          <a:p>
            <a:pPr marL="0" indent="0">
              <a:buNone/>
            </a:pPr>
            <a:r>
              <a:rPr lang="it-IT" sz="1400" dirty="0"/>
              <a:t>La tipologia V del veicolo deve derivare dalla classe </a:t>
            </a:r>
            <a:r>
              <a:rPr lang="it-IT" sz="1200" dirty="0">
                <a:solidFill>
                  <a:srgbClr val="000000"/>
                </a:solidFill>
                <a:latin typeface="Consolas" panose="020B0609020204030204" pitchFamily="49" charset="0"/>
              </a:rPr>
              <a:t>Veicolo(</a:t>
            </a:r>
            <a:r>
              <a:rPr lang="it-IT" sz="1200" dirty="0" err="1">
                <a:solidFill>
                  <a:srgbClr val="000000"/>
                </a:solidFill>
                <a:latin typeface="Consolas" panose="020B0609020204030204" pitchFamily="49" charset="0"/>
              </a:rPr>
              <a:t>String</a:t>
            </a:r>
            <a:r>
              <a:rPr lang="it-IT" sz="1200" dirty="0">
                <a:solidFill>
                  <a:srgbClr val="000000"/>
                </a:solidFill>
                <a:latin typeface="Consolas" panose="020B0609020204030204" pitchFamily="49" charset="0"/>
              </a:rPr>
              <a:t> </a:t>
            </a:r>
            <a:r>
              <a:rPr lang="it-IT" sz="1200" dirty="0">
                <a:solidFill>
                  <a:srgbClr val="6A3E3E"/>
                </a:solidFill>
                <a:latin typeface="Consolas" panose="020B0609020204030204" pitchFamily="49" charset="0"/>
              </a:rPr>
              <a:t>marca</a:t>
            </a:r>
            <a:r>
              <a:rPr lang="it-IT" sz="1200" dirty="0">
                <a:solidFill>
                  <a:srgbClr val="000000"/>
                </a:solidFill>
                <a:latin typeface="Consolas" panose="020B0609020204030204" pitchFamily="49" charset="0"/>
              </a:rPr>
              <a:t>, </a:t>
            </a:r>
            <a:r>
              <a:rPr lang="it-IT" sz="1200" dirty="0" err="1">
                <a:solidFill>
                  <a:srgbClr val="000000"/>
                </a:solidFill>
                <a:latin typeface="Consolas" panose="020B0609020204030204" pitchFamily="49" charset="0"/>
              </a:rPr>
              <a:t>String</a:t>
            </a:r>
            <a:r>
              <a:rPr lang="it-IT" sz="1200" dirty="0">
                <a:solidFill>
                  <a:srgbClr val="000000"/>
                </a:solidFill>
                <a:latin typeface="Consolas" panose="020B0609020204030204" pitchFamily="49" charset="0"/>
              </a:rPr>
              <a:t> </a:t>
            </a:r>
            <a:r>
              <a:rPr lang="it-IT" sz="1200" dirty="0">
                <a:solidFill>
                  <a:srgbClr val="6A3E3E"/>
                </a:solidFill>
                <a:latin typeface="Consolas" panose="020B0609020204030204" pitchFamily="49" charset="0"/>
              </a:rPr>
              <a:t>modello</a:t>
            </a:r>
            <a:r>
              <a:rPr lang="it-IT" sz="1200" dirty="0">
                <a:solidFill>
                  <a:srgbClr val="000000"/>
                </a:solidFill>
                <a:latin typeface="Consolas" panose="020B0609020204030204" pitchFamily="49" charset="0"/>
              </a:rPr>
              <a:t>, </a:t>
            </a:r>
            <a:r>
              <a:rPr lang="it-IT" sz="1200" dirty="0" err="1">
                <a:solidFill>
                  <a:srgbClr val="7F0055"/>
                </a:solidFill>
                <a:latin typeface="Consolas" panose="020B0609020204030204" pitchFamily="49" charset="0"/>
              </a:rPr>
              <a:t>int</a:t>
            </a:r>
            <a:r>
              <a:rPr lang="it-IT" sz="1200" dirty="0">
                <a:solidFill>
                  <a:srgbClr val="000000"/>
                </a:solidFill>
                <a:latin typeface="Consolas" panose="020B0609020204030204" pitchFamily="49" charset="0"/>
              </a:rPr>
              <a:t> </a:t>
            </a:r>
            <a:r>
              <a:rPr lang="it-IT" sz="1200" dirty="0" err="1">
                <a:solidFill>
                  <a:srgbClr val="6A3E3E"/>
                </a:solidFill>
                <a:latin typeface="Consolas" panose="020B0609020204030204" pitchFamily="49" charset="0"/>
              </a:rPr>
              <a:t>velocitaMax</a:t>
            </a:r>
            <a:r>
              <a:rPr lang="it-IT" sz="1200" dirty="0">
                <a:solidFill>
                  <a:srgbClr val="000000"/>
                </a:solidFill>
                <a:latin typeface="Consolas" panose="020B0609020204030204" pitchFamily="49" charset="0"/>
              </a:rPr>
              <a:t>) </a:t>
            </a:r>
            <a:r>
              <a:rPr lang="it-IT" sz="1400" dirty="0"/>
              <a:t>che invece conserva le caratteristiche fisiche del mezzo.</a:t>
            </a:r>
          </a:p>
          <a:p>
            <a:pPr marL="0" indent="0">
              <a:buNone/>
            </a:pPr>
            <a:r>
              <a:rPr lang="it-IT" sz="1400" dirty="0"/>
              <a:t>Creiamo dunque le classi </a:t>
            </a:r>
            <a:r>
              <a:rPr lang="it-IT" sz="1200" dirty="0">
                <a:solidFill>
                  <a:srgbClr val="000000"/>
                </a:solidFill>
                <a:latin typeface="Consolas" panose="020B0609020204030204" pitchFamily="49" charset="0"/>
              </a:rPr>
              <a:t>Auto</a:t>
            </a:r>
            <a:r>
              <a:rPr lang="it-IT" sz="1050" dirty="0"/>
              <a:t> </a:t>
            </a:r>
            <a:r>
              <a:rPr lang="it-IT" sz="1400" dirty="0"/>
              <a:t>e </a:t>
            </a:r>
            <a:r>
              <a:rPr lang="it-IT" sz="1200" dirty="0">
                <a:solidFill>
                  <a:srgbClr val="000000"/>
                </a:solidFill>
                <a:latin typeface="Consolas" panose="020B0609020204030204" pitchFamily="49" charset="0"/>
              </a:rPr>
              <a:t>Furgone </a:t>
            </a:r>
            <a:r>
              <a:rPr lang="it-IT" sz="1400" dirty="0"/>
              <a:t>derivanti dalla superclasse Veicolo.</a:t>
            </a:r>
          </a:p>
          <a:p>
            <a:pPr marL="0" indent="0">
              <a:buNone/>
            </a:pPr>
            <a:r>
              <a:rPr lang="it-IT" sz="1400" dirty="0"/>
              <a:t>Creiamo un oggetto di tipo </a:t>
            </a:r>
            <a:r>
              <a:rPr lang="it-IT" sz="1200" dirty="0">
                <a:solidFill>
                  <a:srgbClr val="000000"/>
                </a:solidFill>
                <a:latin typeface="Consolas" panose="020B0609020204030204" pitchFamily="49" charset="0"/>
              </a:rPr>
              <a:t>Autista(</a:t>
            </a:r>
            <a:r>
              <a:rPr lang="it-IT" sz="1200" dirty="0" err="1">
                <a:solidFill>
                  <a:srgbClr val="000000"/>
                </a:solidFill>
                <a:latin typeface="Consolas" panose="020B0609020204030204" pitchFamily="49" charset="0"/>
              </a:rPr>
              <a:t>String</a:t>
            </a:r>
            <a:r>
              <a:rPr lang="it-IT" sz="1200" dirty="0">
                <a:solidFill>
                  <a:srgbClr val="000000"/>
                </a:solidFill>
                <a:latin typeface="Consolas" panose="020B0609020204030204" pitchFamily="49" charset="0"/>
              </a:rPr>
              <a:t> </a:t>
            </a:r>
            <a:r>
              <a:rPr lang="it-IT" sz="1200" dirty="0">
                <a:solidFill>
                  <a:srgbClr val="6A3E3E"/>
                </a:solidFill>
                <a:latin typeface="Consolas" panose="020B0609020204030204" pitchFamily="49" charset="0"/>
              </a:rPr>
              <a:t>nome</a:t>
            </a:r>
            <a:r>
              <a:rPr lang="it-IT" sz="1200" dirty="0">
                <a:solidFill>
                  <a:srgbClr val="000000"/>
                </a:solidFill>
                <a:latin typeface="Consolas" panose="020B0609020204030204" pitchFamily="49" charset="0"/>
              </a:rPr>
              <a:t>) </a:t>
            </a:r>
            <a:r>
              <a:rPr lang="it-IT" sz="1400" dirty="0"/>
              <a:t>in grado di guidare entrambi i veicoli attraverso il metodo </a:t>
            </a:r>
            <a:r>
              <a:rPr lang="it-IT" sz="1200" dirty="0" err="1">
                <a:solidFill>
                  <a:srgbClr val="000000"/>
                </a:solidFill>
                <a:latin typeface="Consolas" panose="020B0609020204030204" pitchFamily="49" charset="0"/>
              </a:rPr>
              <a:t>avviaVeicolo</a:t>
            </a:r>
            <a:r>
              <a:rPr lang="it-IT" sz="1200" dirty="0">
                <a:solidFill>
                  <a:srgbClr val="000000"/>
                </a:solidFill>
                <a:latin typeface="Consolas" panose="020B0609020204030204" pitchFamily="49" charset="0"/>
              </a:rPr>
              <a:t> </a:t>
            </a:r>
            <a:r>
              <a:rPr lang="it-IT" sz="1400" dirty="0"/>
              <a:t>e</a:t>
            </a:r>
            <a:r>
              <a:rPr lang="it-IT" sz="1200" dirty="0">
                <a:solidFill>
                  <a:srgbClr val="000000"/>
                </a:solidFill>
                <a:latin typeface="Consolas" panose="020B0609020204030204" pitchFamily="49" charset="0"/>
              </a:rPr>
              <a:t> </a:t>
            </a:r>
            <a:r>
              <a:rPr lang="it-IT" sz="1200" dirty="0" err="1">
                <a:solidFill>
                  <a:srgbClr val="000000"/>
                </a:solidFill>
                <a:latin typeface="Consolas" panose="020B0609020204030204" pitchFamily="49" charset="0"/>
              </a:rPr>
              <a:t>acceleraATavoletta</a:t>
            </a:r>
            <a:r>
              <a:rPr lang="it-IT" sz="1200" dirty="0">
                <a:solidFill>
                  <a:srgbClr val="000000"/>
                </a:solidFill>
                <a:latin typeface="Consolas" panose="020B0609020204030204" pitchFamily="49" charset="0"/>
              </a:rPr>
              <a:t>.</a:t>
            </a:r>
          </a:p>
          <a:p>
            <a:pPr marL="0" indent="0" algn="l">
              <a:lnSpc>
                <a:spcPct val="100000"/>
              </a:lnSpc>
              <a:buNone/>
            </a:pPr>
            <a:r>
              <a:rPr lang="it-IT" sz="1000" dirty="0">
                <a:solidFill>
                  <a:srgbClr val="000000"/>
                </a:solidFill>
                <a:latin typeface="Consolas" panose="020B0609020204030204" pitchFamily="49" charset="0"/>
              </a:rPr>
              <a:t>L'autista Mario avvia la guida del veicolo (l'auto Toyota Prius)</a:t>
            </a:r>
          </a:p>
          <a:p>
            <a:pPr marL="0" indent="0" algn="l">
              <a:lnSpc>
                <a:spcPct val="100000"/>
              </a:lnSpc>
              <a:buNone/>
            </a:pPr>
            <a:r>
              <a:rPr lang="it-IT" sz="1000" dirty="0">
                <a:solidFill>
                  <a:srgbClr val="000000"/>
                </a:solidFill>
                <a:latin typeface="Consolas" panose="020B0609020204030204" pitchFamily="49" charset="0"/>
              </a:rPr>
              <a:t>Il motore si è acceso!</a:t>
            </a:r>
          </a:p>
          <a:p>
            <a:pPr marL="0" indent="0" algn="l">
              <a:lnSpc>
                <a:spcPct val="100000"/>
              </a:lnSpc>
              <a:buNone/>
            </a:pPr>
            <a:r>
              <a:rPr lang="it-IT" sz="1000" dirty="0">
                <a:solidFill>
                  <a:srgbClr val="000000"/>
                </a:solidFill>
                <a:latin typeface="Consolas" panose="020B0609020204030204" pitchFamily="49" charset="0"/>
              </a:rPr>
              <a:t>L'autista Mario accelera la guida del veicolo (l'auto Toyota Prius)!</a:t>
            </a:r>
          </a:p>
          <a:p>
            <a:pPr marL="0" indent="0" algn="l">
              <a:lnSpc>
                <a:spcPct val="100000"/>
              </a:lnSpc>
              <a:buNone/>
            </a:pPr>
            <a:r>
              <a:rPr lang="it-IT" sz="1000" dirty="0">
                <a:solidFill>
                  <a:srgbClr val="000000"/>
                </a:solidFill>
                <a:latin typeface="Consolas" panose="020B0609020204030204" pitchFamily="49" charset="0"/>
              </a:rPr>
              <a:t>Il veicolo ha raggiuto la velocità massima di 178!</a:t>
            </a:r>
          </a:p>
          <a:p>
            <a:pPr marL="0" indent="0" algn="l">
              <a:lnSpc>
                <a:spcPct val="100000"/>
              </a:lnSpc>
              <a:buNone/>
            </a:pPr>
            <a:r>
              <a:rPr lang="it-IT" sz="1000" dirty="0">
                <a:solidFill>
                  <a:srgbClr val="000000"/>
                </a:solidFill>
                <a:latin typeface="Consolas" panose="020B0609020204030204" pitchFamily="49" charset="0"/>
              </a:rPr>
              <a:t>L'autista Mario avvia la guida del veicolo (il furgone Fiat Ducato)</a:t>
            </a:r>
          </a:p>
          <a:p>
            <a:pPr marL="0" indent="0" algn="l">
              <a:lnSpc>
                <a:spcPct val="100000"/>
              </a:lnSpc>
              <a:buNone/>
            </a:pPr>
            <a:r>
              <a:rPr lang="it-IT" sz="1000" dirty="0">
                <a:solidFill>
                  <a:srgbClr val="000000"/>
                </a:solidFill>
                <a:latin typeface="Consolas" panose="020B0609020204030204" pitchFamily="49" charset="0"/>
              </a:rPr>
              <a:t>Il motore si è acceso!</a:t>
            </a:r>
          </a:p>
          <a:p>
            <a:pPr marL="0" indent="0" algn="l">
              <a:lnSpc>
                <a:spcPct val="100000"/>
              </a:lnSpc>
              <a:buNone/>
            </a:pPr>
            <a:r>
              <a:rPr lang="it-IT" sz="1000" dirty="0">
                <a:solidFill>
                  <a:srgbClr val="000000"/>
                </a:solidFill>
                <a:latin typeface="Consolas" panose="020B0609020204030204" pitchFamily="49" charset="0"/>
              </a:rPr>
              <a:t>L'autista Mario accelera la guida del veicolo (il furgone Fiat Ducato)!</a:t>
            </a:r>
          </a:p>
          <a:p>
            <a:pPr marL="0" indent="0" algn="l">
              <a:lnSpc>
                <a:spcPct val="100000"/>
              </a:lnSpc>
              <a:buNone/>
            </a:pPr>
            <a:r>
              <a:rPr lang="it-IT" sz="1000" dirty="0">
                <a:solidFill>
                  <a:srgbClr val="000000"/>
                </a:solidFill>
                <a:latin typeface="Consolas" panose="020B0609020204030204" pitchFamily="49" charset="0"/>
              </a:rPr>
              <a:t>Il veicolo ha raggiuto la velocità massima di 145!</a:t>
            </a:r>
          </a:p>
        </p:txBody>
      </p:sp>
    </p:spTree>
    <p:extLst>
      <p:ext uri="{BB962C8B-B14F-4D97-AF65-F5344CB8AC3E}">
        <p14:creationId xmlns:p14="http://schemas.microsoft.com/office/powerpoint/2010/main" val="88536573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Classe generica</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dirty="0"/>
              <a:t>Un esempio di interfaccia generica invece è Comparable&lt;T&gt;.</a:t>
            </a:r>
          </a:p>
          <a:p>
            <a:pPr marL="0" indent="0" algn="l" fontAlgn="base">
              <a:lnSpc>
                <a:spcPct val="100000"/>
              </a:lnSpc>
              <a:buNone/>
            </a:pPr>
            <a:r>
              <a:rPr lang="it-IT" dirty="0"/>
              <a:t>È usato per confrontare oggetti non confrontabili altrimenti.</a:t>
            </a:r>
          </a:p>
          <a:p>
            <a:pPr marL="0" indent="0" algn="l" fontAlgn="base">
              <a:lnSpc>
                <a:spcPct val="100000"/>
              </a:lnSpc>
              <a:buNone/>
            </a:pPr>
            <a:r>
              <a:rPr lang="it-IT" dirty="0"/>
              <a:t>È molto usata per l’ordinamento di array o </a:t>
            </a:r>
            <a:r>
              <a:rPr lang="it-IT" dirty="0" err="1"/>
              <a:t>arrayList</a:t>
            </a:r>
            <a:r>
              <a:rPr lang="it-IT" dirty="0"/>
              <a:t>.</a:t>
            </a:r>
          </a:p>
          <a:p>
            <a:pPr marL="0" indent="0" algn="l" fontAlgn="base">
              <a:lnSpc>
                <a:spcPct val="100000"/>
              </a:lnSpc>
              <a:buNone/>
            </a:pPr>
            <a:r>
              <a:rPr lang="it-IT" dirty="0">
                <a:solidFill>
                  <a:srgbClr val="7F0055"/>
                </a:solidFill>
                <a:latin typeface="Consolas" panose="020B0609020204030204" pitchFamily="49" charset="0"/>
              </a:rPr>
              <a:t>public</a:t>
            </a:r>
            <a:r>
              <a:rPr lang="it-IT" dirty="0">
                <a:solidFill>
                  <a:srgbClr val="000000"/>
                </a:solidFill>
                <a:latin typeface="Consolas" panose="020B0609020204030204" pitchFamily="49" charset="0"/>
              </a:rPr>
              <a:t> </a:t>
            </a:r>
            <a:r>
              <a:rPr lang="it-IT" dirty="0">
                <a:solidFill>
                  <a:srgbClr val="7F0055"/>
                </a:solidFill>
                <a:latin typeface="Consolas" panose="020B0609020204030204" pitchFamily="49" charset="0"/>
              </a:rPr>
              <a:t>class</a:t>
            </a:r>
            <a:r>
              <a:rPr lang="it-IT" dirty="0">
                <a:solidFill>
                  <a:srgbClr val="000000"/>
                </a:solidFill>
                <a:latin typeface="Consolas" panose="020B0609020204030204" pitchFamily="49" charset="0"/>
              </a:rPr>
              <a:t> Auto </a:t>
            </a:r>
            <a:r>
              <a:rPr lang="it-IT" dirty="0" err="1">
                <a:solidFill>
                  <a:srgbClr val="7F0055"/>
                </a:solidFill>
                <a:latin typeface="Consolas" panose="020B0609020204030204" pitchFamily="49" charset="0"/>
              </a:rPr>
              <a:t>implements</a:t>
            </a:r>
            <a:r>
              <a:rPr lang="it-IT" dirty="0">
                <a:solidFill>
                  <a:srgbClr val="000000"/>
                </a:solidFill>
                <a:latin typeface="Consolas" panose="020B0609020204030204" pitchFamily="49" charset="0"/>
              </a:rPr>
              <a:t> Comparable&lt;Auto&gt;{</a:t>
            </a:r>
          </a:p>
          <a:p>
            <a:pPr marL="0" indent="0" algn="l" fontAlgn="base">
              <a:lnSpc>
                <a:spcPct val="100000"/>
              </a:lnSpc>
              <a:buNone/>
            </a:pPr>
            <a:r>
              <a:rPr lang="it-IT" dirty="0">
                <a:solidFill>
                  <a:srgbClr val="000000"/>
                </a:solidFill>
                <a:latin typeface="Consolas" panose="020B0609020204030204" pitchFamily="49" charset="0"/>
              </a:rPr>
              <a:t>//...</a:t>
            </a:r>
          </a:p>
          <a:p>
            <a:pPr marL="0" indent="0" algn="l">
              <a:lnSpc>
                <a:spcPct val="100000"/>
              </a:lnSpc>
              <a:buNone/>
            </a:pPr>
            <a:r>
              <a:rPr lang="it-IT" dirty="0">
                <a:solidFill>
                  <a:srgbClr val="646464"/>
                </a:solidFill>
                <a:latin typeface="Consolas" panose="020B0609020204030204" pitchFamily="49" charset="0"/>
              </a:rPr>
              <a:t>	@Override</a:t>
            </a:r>
          </a:p>
          <a:p>
            <a:pPr marL="0" indent="0" algn="l">
              <a:lnSpc>
                <a:spcPct val="100000"/>
              </a:lnSpc>
              <a:buNone/>
            </a:pPr>
            <a:r>
              <a:rPr lang="it-IT" dirty="0">
                <a:solidFill>
                  <a:srgbClr val="7F0055"/>
                </a:solidFill>
                <a:latin typeface="Consolas" panose="020B0609020204030204" pitchFamily="49" charset="0"/>
              </a:rPr>
              <a:t>	public</a:t>
            </a:r>
            <a:r>
              <a:rPr lang="it-IT" dirty="0">
                <a:solidFill>
                  <a:srgbClr val="000000"/>
                </a:solidFill>
                <a:latin typeface="Consolas" panose="020B0609020204030204" pitchFamily="49" charset="0"/>
              </a:rPr>
              <a:t> </a:t>
            </a:r>
            <a:r>
              <a:rPr lang="it-IT" dirty="0" err="1">
                <a:solidFill>
                  <a:srgbClr val="7F0055"/>
                </a:solidFill>
                <a:latin typeface="Consolas" panose="020B0609020204030204" pitchFamily="49" charset="0"/>
              </a:rPr>
              <a:t>int</a:t>
            </a:r>
            <a:r>
              <a:rPr lang="it-IT" dirty="0">
                <a:solidFill>
                  <a:srgbClr val="000000"/>
                </a:solidFill>
                <a:latin typeface="Consolas" panose="020B0609020204030204" pitchFamily="49" charset="0"/>
              </a:rPr>
              <a:t> </a:t>
            </a:r>
            <a:r>
              <a:rPr lang="it-IT" dirty="0" err="1">
                <a:solidFill>
                  <a:srgbClr val="000000"/>
                </a:solidFill>
                <a:latin typeface="Consolas" panose="020B0609020204030204" pitchFamily="49" charset="0"/>
              </a:rPr>
              <a:t>compareTo</a:t>
            </a:r>
            <a:r>
              <a:rPr lang="it-IT" dirty="0">
                <a:solidFill>
                  <a:srgbClr val="000000"/>
                </a:solidFill>
                <a:latin typeface="Consolas" panose="020B0609020204030204" pitchFamily="49" charset="0"/>
              </a:rPr>
              <a:t>(Auto </a:t>
            </a:r>
            <a:r>
              <a:rPr lang="it-IT" dirty="0" err="1">
                <a:solidFill>
                  <a:srgbClr val="6A3E3E"/>
                </a:solidFill>
                <a:latin typeface="Consolas" panose="020B0609020204030204" pitchFamily="49" charset="0"/>
              </a:rPr>
              <a:t>auto</a:t>
            </a:r>
            <a:r>
              <a:rPr lang="it-IT" dirty="0">
                <a:solidFill>
                  <a:srgbClr val="000000"/>
                </a:solidFill>
                <a:latin typeface="Consolas" panose="020B0609020204030204" pitchFamily="49" charset="0"/>
              </a:rPr>
              <a:t>) {</a:t>
            </a:r>
          </a:p>
          <a:p>
            <a:pPr marL="0" indent="0" algn="l">
              <a:lnSpc>
                <a:spcPct val="100000"/>
              </a:lnSpc>
              <a:buNone/>
            </a:pPr>
            <a:r>
              <a:rPr lang="it-IT" dirty="0">
                <a:solidFill>
                  <a:srgbClr val="7F0055"/>
                </a:solidFill>
                <a:latin typeface="Consolas" panose="020B0609020204030204" pitchFamily="49" charset="0"/>
              </a:rPr>
              <a:t>		</a:t>
            </a:r>
            <a:r>
              <a:rPr lang="it-IT" dirty="0" err="1">
                <a:solidFill>
                  <a:srgbClr val="7F0055"/>
                </a:solidFill>
                <a:latin typeface="Consolas" panose="020B0609020204030204" pitchFamily="49" charset="0"/>
              </a:rPr>
              <a:t>if</a:t>
            </a:r>
            <a:r>
              <a:rPr lang="it-IT" dirty="0">
                <a:solidFill>
                  <a:srgbClr val="000000"/>
                </a:solidFill>
                <a:latin typeface="Consolas" panose="020B0609020204030204" pitchFamily="49" charset="0"/>
              </a:rPr>
              <a:t> (</a:t>
            </a:r>
            <a:r>
              <a:rPr lang="it-IT" dirty="0" err="1">
                <a:solidFill>
                  <a:srgbClr val="0000C0"/>
                </a:solidFill>
                <a:latin typeface="Consolas" panose="020B0609020204030204" pitchFamily="49" charset="0"/>
              </a:rPr>
              <a:t>velocitaMax</a:t>
            </a:r>
            <a:r>
              <a:rPr lang="it-IT" dirty="0">
                <a:solidFill>
                  <a:srgbClr val="000000"/>
                </a:solidFill>
                <a:latin typeface="Consolas" panose="020B0609020204030204" pitchFamily="49" charset="0"/>
              </a:rPr>
              <a:t> &gt; </a:t>
            </a:r>
            <a:r>
              <a:rPr lang="it-IT" dirty="0" err="1">
                <a:solidFill>
                  <a:srgbClr val="6A3E3E"/>
                </a:solidFill>
                <a:latin typeface="Consolas" panose="020B0609020204030204" pitchFamily="49" charset="0"/>
              </a:rPr>
              <a:t>auto</a:t>
            </a:r>
            <a:r>
              <a:rPr lang="it-IT" dirty="0" err="1">
                <a:solidFill>
                  <a:srgbClr val="000000"/>
                </a:solidFill>
                <a:latin typeface="Consolas" panose="020B0609020204030204" pitchFamily="49" charset="0"/>
              </a:rPr>
              <a:t>.</a:t>
            </a:r>
            <a:r>
              <a:rPr lang="it-IT" dirty="0" err="1">
                <a:solidFill>
                  <a:srgbClr val="0000C0"/>
                </a:solidFill>
                <a:latin typeface="Consolas" panose="020B0609020204030204" pitchFamily="49" charset="0"/>
              </a:rPr>
              <a:t>velocitaMax</a:t>
            </a:r>
            <a:r>
              <a:rPr lang="it-IT" dirty="0">
                <a:solidFill>
                  <a:srgbClr val="000000"/>
                </a:solidFill>
                <a:latin typeface="Consolas" panose="020B0609020204030204" pitchFamily="49" charset="0"/>
              </a:rPr>
              <a:t>) </a:t>
            </a:r>
            <a:r>
              <a:rPr lang="it-IT" dirty="0" err="1">
                <a:solidFill>
                  <a:srgbClr val="7F0055"/>
                </a:solidFill>
                <a:latin typeface="Consolas" panose="020B0609020204030204" pitchFamily="49" charset="0"/>
              </a:rPr>
              <a:t>return</a:t>
            </a:r>
            <a:r>
              <a:rPr lang="it-IT" dirty="0">
                <a:solidFill>
                  <a:srgbClr val="000000"/>
                </a:solidFill>
                <a:latin typeface="Consolas" panose="020B0609020204030204" pitchFamily="49" charset="0"/>
              </a:rPr>
              <a:t> 1;</a:t>
            </a:r>
          </a:p>
          <a:p>
            <a:pPr marL="0" indent="0" algn="l">
              <a:lnSpc>
                <a:spcPct val="100000"/>
              </a:lnSpc>
              <a:buNone/>
            </a:pPr>
            <a:r>
              <a:rPr lang="it-IT" dirty="0">
                <a:solidFill>
                  <a:srgbClr val="7F0055"/>
                </a:solidFill>
                <a:latin typeface="Consolas" panose="020B0609020204030204" pitchFamily="49" charset="0"/>
              </a:rPr>
              <a:t>		else</a:t>
            </a:r>
            <a:r>
              <a:rPr lang="it-IT" dirty="0">
                <a:solidFill>
                  <a:srgbClr val="000000"/>
                </a:solidFill>
                <a:latin typeface="Consolas" panose="020B0609020204030204" pitchFamily="49" charset="0"/>
              </a:rPr>
              <a:t> </a:t>
            </a:r>
            <a:r>
              <a:rPr lang="it-IT" dirty="0" err="1">
                <a:solidFill>
                  <a:srgbClr val="7F0055"/>
                </a:solidFill>
                <a:latin typeface="Consolas" panose="020B0609020204030204" pitchFamily="49" charset="0"/>
              </a:rPr>
              <a:t>if</a:t>
            </a:r>
            <a:r>
              <a:rPr lang="it-IT" dirty="0">
                <a:solidFill>
                  <a:srgbClr val="000000"/>
                </a:solidFill>
                <a:latin typeface="Consolas" panose="020B0609020204030204" pitchFamily="49" charset="0"/>
              </a:rPr>
              <a:t> (</a:t>
            </a:r>
            <a:r>
              <a:rPr lang="it-IT" dirty="0" err="1">
                <a:solidFill>
                  <a:srgbClr val="0000C0"/>
                </a:solidFill>
                <a:latin typeface="Consolas" panose="020B0609020204030204" pitchFamily="49" charset="0"/>
              </a:rPr>
              <a:t>velocitaMax</a:t>
            </a:r>
            <a:r>
              <a:rPr lang="it-IT" dirty="0">
                <a:solidFill>
                  <a:srgbClr val="000000"/>
                </a:solidFill>
                <a:latin typeface="Consolas" panose="020B0609020204030204" pitchFamily="49" charset="0"/>
              </a:rPr>
              <a:t> &lt; </a:t>
            </a:r>
            <a:r>
              <a:rPr lang="it-IT" dirty="0" err="1">
                <a:solidFill>
                  <a:srgbClr val="6A3E3E"/>
                </a:solidFill>
                <a:latin typeface="Consolas" panose="020B0609020204030204" pitchFamily="49" charset="0"/>
              </a:rPr>
              <a:t>auto</a:t>
            </a:r>
            <a:r>
              <a:rPr lang="it-IT" dirty="0" err="1">
                <a:solidFill>
                  <a:srgbClr val="000000"/>
                </a:solidFill>
                <a:latin typeface="Consolas" panose="020B0609020204030204" pitchFamily="49" charset="0"/>
              </a:rPr>
              <a:t>.</a:t>
            </a:r>
            <a:r>
              <a:rPr lang="it-IT" dirty="0" err="1">
                <a:solidFill>
                  <a:srgbClr val="0000C0"/>
                </a:solidFill>
                <a:latin typeface="Consolas" panose="020B0609020204030204" pitchFamily="49" charset="0"/>
              </a:rPr>
              <a:t>velocitaMax</a:t>
            </a:r>
            <a:r>
              <a:rPr lang="it-IT" dirty="0">
                <a:solidFill>
                  <a:srgbClr val="000000"/>
                </a:solidFill>
                <a:latin typeface="Consolas" panose="020B0609020204030204" pitchFamily="49" charset="0"/>
              </a:rPr>
              <a:t>) </a:t>
            </a:r>
            <a:r>
              <a:rPr lang="it-IT" dirty="0" err="1">
                <a:solidFill>
                  <a:srgbClr val="7F0055"/>
                </a:solidFill>
                <a:latin typeface="Consolas" panose="020B0609020204030204" pitchFamily="49" charset="0"/>
              </a:rPr>
              <a:t>return</a:t>
            </a:r>
            <a:r>
              <a:rPr lang="it-IT" dirty="0">
                <a:solidFill>
                  <a:srgbClr val="000000"/>
                </a:solidFill>
                <a:latin typeface="Consolas" panose="020B0609020204030204" pitchFamily="49" charset="0"/>
              </a:rPr>
              <a:t> -1;</a:t>
            </a:r>
          </a:p>
          <a:p>
            <a:pPr marL="0" indent="0" algn="l">
              <a:lnSpc>
                <a:spcPct val="100000"/>
              </a:lnSpc>
              <a:buNone/>
            </a:pPr>
            <a:r>
              <a:rPr lang="it-IT" dirty="0">
                <a:solidFill>
                  <a:srgbClr val="7F0055"/>
                </a:solidFill>
                <a:latin typeface="Consolas" panose="020B0609020204030204" pitchFamily="49" charset="0"/>
              </a:rPr>
              <a:t>		else</a:t>
            </a:r>
            <a:r>
              <a:rPr lang="it-IT" dirty="0">
                <a:solidFill>
                  <a:srgbClr val="000000"/>
                </a:solidFill>
                <a:latin typeface="Consolas" panose="020B0609020204030204" pitchFamily="49" charset="0"/>
              </a:rPr>
              <a:t> </a:t>
            </a:r>
            <a:r>
              <a:rPr lang="it-IT" dirty="0" err="1">
                <a:solidFill>
                  <a:srgbClr val="7F0055"/>
                </a:solidFill>
                <a:latin typeface="Consolas" panose="020B0609020204030204" pitchFamily="49" charset="0"/>
              </a:rPr>
              <a:t>return</a:t>
            </a:r>
            <a:r>
              <a:rPr lang="it-IT" dirty="0">
                <a:solidFill>
                  <a:srgbClr val="000000"/>
                </a:solidFill>
                <a:latin typeface="Consolas" panose="020B0609020204030204" pitchFamily="49" charset="0"/>
              </a:rPr>
              <a:t> 0;</a:t>
            </a:r>
          </a:p>
          <a:p>
            <a:pPr marL="0" indent="0" algn="l">
              <a:lnSpc>
                <a:spcPct val="100000"/>
              </a:lnSpc>
              <a:buNone/>
            </a:pPr>
            <a:r>
              <a:rPr lang="it-IT" dirty="0">
                <a:solidFill>
                  <a:srgbClr val="000000"/>
                </a:solidFill>
                <a:latin typeface="Consolas" panose="020B0609020204030204" pitchFamily="49" charset="0"/>
              </a:rPr>
              <a:t>	}</a:t>
            </a:r>
            <a:endParaRPr lang="it-IT" dirty="0"/>
          </a:p>
          <a:p>
            <a:pPr marL="0" indent="0" algn="l" fontAlgn="base">
              <a:lnSpc>
                <a:spcPct val="100000"/>
              </a:lnSpc>
              <a:buNone/>
            </a:pPr>
            <a:endParaRPr lang="it-IT" dirty="0"/>
          </a:p>
          <a:p>
            <a:pPr marL="0" indent="0" algn="l">
              <a:buNone/>
            </a:pP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Comparable&lt;T&gt;</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4814836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25</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Comparable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Trasformiamo l’esercizio 20 in modo da implementare un metodo di confronto tra un quadrato e un rettangolo.</a:t>
            </a:r>
          </a:p>
          <a:p>
            <a:pPr marL="0" indent="0">
              <a:buNone/>
            </a:pPr>
            <a:r>
              <a:rPr lang="it-IT" sz="1400" dirty="0"/>
              <a:t>Deve essere implementato confrontando le aree delle due forme geometriche.</a:t>
            </a:r>
          </a:p>
          <a:p>
            <a:pPr marL="0" indent="0">
              <a:buNone/>
            </a:pPr>
            <a:r>
              <a:rPr lang="it-IT" sz="1400" dirty="0"/>
              <a:t>Il metodo </a:t>
            </a:r>
            <a:r>
              <a:rPr lang="it-IT" sz="1400" dirty="0" err="1"/>
              <a:t>compareTo</a:t>
            </a:r>
            <a:r>
              <a:rPr lang="it-IT" sz="1400" dirty="0"/>
              <a:t>() dovrà essere un @Override di quello dell’interfaccia Comparable</a:t>
            </a:r>
          </a:p>
          <a:p>
            <a:pPr marL="0" indent="0">
              <a:buNone/>
            </a:pPr>
            <a:endParaRPr lang="it-IT" sz="1400" dirty="0"/>
          </a:p>
          <a:p>
            <a:pPr marL="0" indent="0">
              <a:buNone/>
            </a:pPr>
            <a:r>
              <a:rPr lang="it-IT" sz="1400" dirty="0"/>
              <a:t>L’output a video del programma potrà essere di questo tipo:</a:t>
            </a:r>
          </a:p>
          <a:p>
            <a:pPr marL="0" indent="0">
              <a:buNone/>
            </a:pPr>
            <a:endParaRPr lang="it-IT" sz="1400" dirty="0"/>
          </a:p>
          <a:p>
            <a:pPr marL="0" indent="0">
              <a:buNone/>
            </a:pPr>
            <a:r>
              <a:rPr lang="it-IT" sz="1800" dirty="0">
                <a:solidFill>
                  <a:srgbClr val="000000"/>
                </a:solidFill>
                <a:latin typeface="Consolas" panose="020B0609020204030204" pitchFamily="49" charset="0"/>
              </a:rPr>
              <a:t>Il quadrato di lato 4.0 è più grande del rettangolo di base 2.0 e altezza 7.0!</a:t>
            </a:r>
            <a:endParaRPr lang="it-IT" sz="1400" dirty="0"/>
          </a:p>
        </p:txBody>
      </p:sp>
    </p:spTree>
    <p:extLst>
      <p:ext uri="{BB962C8B-B14F-4D97-AF65-F5344CB8AC3E}">
        <p14:creationId xmlns:p14="http://schemas.microsoft.com/office/powerpoint/2010/main" val="3187966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Non tutti gli errori presenti in un programma possono essere rilevati in fase di compilazione.</a:t>
            </a:r>
          </a:p>
          <a:p>
            <a:pPr marL="0" indent="0" algn="l" fontAlgn="base">
              <a:lnSpc>
                <a:spcPct val="100000"/>
              </a:lnSpc>
              <a:buNone/>
            </a:pPr>
            <a:r>
              <a:rPr lang="it-IT" sz="1800" dirty="0"/>
              <a:t>Quando si verifica una condizione anomale e (</a:t>
            </a:r>
            <a:r>
              <a:rPr lang="it-IT" sz="1800" dirty="0" err="1"/>
              <a:t>im</a:t>
            </a:r>
            <a:r>
              <a:rPr lang="it-IT" sz="1800" dirty="0"/>
              <a:t>)prevista in una sequenza di codice al momento dell’esecuzione si dice che si è verificata una eccezione.</a:t>
            </a:r>
          </a:p>
          <a:p>
            <a:pPr marL="0" indent="0" algn="l" fontAlgn="base">
              <a:lnSpc>
                <a:spcPct val="100000"/>
              </a:lnSpc>
              <a:buNone/>
            </a:pPr>
            <a:r>
              <a:rPr lang="it-IT" sz="1800" dirty="0"/>
              <a:t>Quando un'eccezione avviene durante l'esecuzione del programma, il comportamento di default è di terminare il programma e stampare un messaggio d'errore.</a:t>
            </a:r>
          </a:p>
          <a:p>
            <a:pPr marL="0" indent="0" algn="l" fontAlgn="base">
              <a:lnSpc>
                <a:spcPct val="100000"/>
              </a:lnSpc>
              <a:buNone/>
            </a:pPr>
            <a:r>
              <a:rPr lang="it-IT" sz="1800" dirty="0"/>
              <a:t>Tuttavia Java permette anche di "catturare" le eccezioni e rispondere in modo differente dalla semplice terminazione improvvisa del programma. </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Cosa sono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2289919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00000"/>
              </a:lnSpc>
            </a:pPr>
            <a:r>
              <a:rPr lang="it-IT" sz="1800" dirty="0"/>
              <a:t>Sono dovute ad eventi che si verificano all’esterno del nostro software</a:t>
            </a:r>
          </a:p>
          <a:p>
            <a:pPr fontAlgn="base">
              <a:lnSpc>
                <a:spcPct val="100000"/>
              </a:lnSpc>
            </a:pPr>
            <a:r>
              <a:rPr lang="it-IT" sz="1800" dirty="0"/>
              <a:t>Già in fase di compilazione il compilatore stesso ce le indica e ci impone di gestirle.</a:t>
            </a:r>
          </a:p>
          <a:p>
            <a:pPr lvl="1" fontAlgn="base">
              <a:lnSpc>
                <a:spcPct val="100000"/>
              </a:lnSpc>
            </a:pPr>
            <a:r>
              <a:rPr lang="it-IT" sz="1600" dirty="0"/>
              <a:t>Ad es. accesso ad un file inesistente</a:t>
            </a:r>
          </a:p>
          <a:p>
            <a:pPr lvl="2" fontAlgn="base">
              <a:lnSpc>
                <a:spcPct val="100000"/>
              </a:lnSpc>
            </a:pPr>
            <a:r>
              <a:rPr lang="it-IT" sz="1400" dirty="0" err="1"/>
              <a:t>FileNotFoundException</a:t>
            </a:r>
            <a:endParaRPr lang="it-IT" sz="1400" dirty="0"/>
          </a:p>
          <a:p>
            <a:pPr marL="488950" lvl="2" indent="0" fontAlgn="base">
              <a:lnSpc>
                <a:spcPct val="100000"/>
              </a:lnSpc>
              <a:buNone/>
            </a:pPr>
            <a:endParaRPr lang="it-IT" dirty="0"/>
          </a:p>
          <a:p>
            <a:pPr marL="488950" lvl="2" indent="0" fontAlgn="base">
              <a:lnSpc>
                <a:spcPct val="100000"/>
              </a:lnSpc>
              <a:buNone/>
            </a:pPr>
            <a:endParaRPr lang="it-IT" dirty="0"/>
          </a:p>
          <a:p>
            <a:pPr marL="0" indent="0" algn="l" fontAlgn="base">
              <a:lnSpc>
                <a:spcPct val="100000"/>
              </a:lnSpc>
              <a:buNone/>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Eccezioni Controllate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270587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00000"/>
              </a:lnSpc>
            </a:pPr>
            <a:r>
              <a:rPr lang="it-IT" sz="1800" dirty="0"/>
              <a:t>Sono dovute al codice mal scritto del nostro software (bug)</a:t>
            </a:r>
          </a:p>
          <a:p>
            <a:pPr fontAlgn="base">
              <a:lnSpc>
                <a:spcPct val="100000"/>
              </a:lnSpc>
            </a:pPr>
            <a:r>
              <a:rPr lang="it-IT" sz="1800" dirty="0"/>
              <a:t>Il compilatore non riesce ad accorgersene e si possono verificare solo in fase di running</a:t>
            </a:r>
          </a:p>
          <a:p>
            <a:pPr lvl="1" fontAlgn="base">
              <a:lnSpc>
                <a:spcPct val="100000"/>
              </a:lnSpc>
            </a:pPr>
            <a:r>
              <a:rPr lang="it-IT" sz="1600" dirty="0"/>
              <a:t>Ad es. dichiarazione delle variabili e mancata inizializzazione</a:t>
            </a:r>
          </a:p>
          <a:p>
            <a:pPr lvl="2" fontAlgn="base">
              <a:lnSpc>
                <a:spcPct val="100000"/>
              </a:lnSpc>
            </a:pPr>
            <a:r>
              <a:rPr lang="it-IT" sz="1400" dirty="0" err="1"/>
              <a:t>NullPointerException</a:t>
            </a:r>
            <a:endParaRPr lang="it-IT" sz="1400" dirty="0"/>
          </a:p>
          <a:p>
            <a:pPr marL="0" indent="0" algn="l" fontAlgn="base">
              <a:lnSpc>
                <a:spcPct val="100000"/>
              </a:lnSpc>
              <a:buNone/>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Eccezioni Non Controllate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11131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50000"/>
              </a:lnSpc>
            </a:pPr>
            <a:r>
              <a:rPr lang="it-IT" sz="1800" dirty="0"/>
              <a:t>Le eccezioni vengono gestite come oggetti di classi particolari</a:t>
            </a:r>
          </a:p>
          <a:p>
            <a:pPr>
              <a:lnSpc>
                <a:spcPct val="150000"/>
              </a:lnSpc>
            </a:pPr>
            <a:r>
              <a:rPr lang="it-IT" sz="1800" dirty="0"/>
              <a:t>Quando si verifica una eccezione, il metodo nel quale si è verificata lancia (</a:t>
            </a:r>
            <a:r>
              <a:rPr lang="it-IT" sz="1800" dirty="0" err="1"/>
              <a:t>throw</a:t>
            </a:r>
            <a:r>
              <a:rPr lang="it-IT" sz="1800" dirty="0"/>
              <a:t>) l’eccezione:</a:t>
            </a:r>
          </a:p>
          <a:p>
            <a:pPr lvl="1">
              <a:lnSpc>
                <a:spcPct val="150000"/>
              </a:lnSpc>
            </a:pPr>
            <a:r>
              <a:rPr lang="it-IT" sz="1600" dirty="0"/>
              <a:t>Il metodo termina l’esecuzione senza eseguire il resto</a:t>
            </a:r>
          </a:p>
          <a:p>
            <a:pPr lvl="1">
              <a:lnSpc>
                <a:spcPct val="150000"/>
              </a:lnSpc>
            </a:pPr>
            <a:r>
              <a:rPr lang="it-IT" sz="1600" dirty="0"/>
              <a:t>Il workflow torna indietro a ritroso verso il metodo chiamante fino a tornare al </a:t>
            </a:r>
            <a:r>
              <a:rPr lang="it-IT" sz="1600" dirty="0" err="1"/>
              <a:t>main</a:t>
            </a:r>
            <a:endParaRPr lang="it-IT" sz="1600" dirty="0"/>
          </a:p>
          <a:p>
            <a:pPr lvl="1">
              <a:lnSpc>
                <a:spcPct val="150000"/>
              </a:lnSpc>
            </a:pPr>
            <a:r>
              <a:rPr lang="it-IT" sz="1600" dirty="0"/>
              <a:t>Nel </a:t>
            </a:r>
            <a:r>
              <a:rPr lang="it-IT" sz="1600" dirty="0" err="1"/>
              <a:t>main</a:t>
            </a:r>
            <a:r>
              <a:rPr lang="it-IT" sz="1600" dirty="0"/>
              <a:t> il programma termina e viene stampato il messaggio di errore</a:t>
            </a:r>
          </a:p>
          <a:p>
            <a:pPr marL="0" indent="0" algn="l" fontAlgn="base">
              <a:lnSpc>
                <a:spcPct val="100000"/>
              </a:lnSpc>
              <a:buNone/>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Gestione Eccezioni</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4133075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Istanze di sottoclassi della classe base </a:t>
            </a:r>
            <a:r>
              <a:rPr lang="it-IT" sz="1800" dirty="0" err="1"/>
              <a:t>Throwable</a:t>
            </a:r>
            <a:r>
              <a:rPr lang="it-IT" sz="1800" dirty="0"/>
              <a:t> e sono organizzate in due sottoclassi </a:t>
            </a:r>
            <a:r>
              <a:rPr lang="it-IT" sz="1800" dirty="0" err="1"/>
              <a:t>Error</a:t>
            </a:r>
            <a:r>
              <a:rPr lang="it-IT" sz="1800" dirty="0"/>
              <a:t> ed </a:t>
            </a:r>
            <a:r>
              <a:rPr lang="it-IT" sz="1800" dirty="0" err="1"/>
              <a:t>Exception</a:t>
            </a:r>
            <a:r>
              <a:rPr lang="it-IT" sz="1800" dirty="0"/>
              <a:t>. </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Cosa sono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pic>
        <p:nvPicPr>
          <p:cNvPr id="4" name="Immagine 3">
            <a:extLst>
              <a:ext uri="{FF2B5EF4-FFF2-40B4-BE49-F238E27FC236}">
                <a16:creationId xmlns:a16="http://schemas.microsoft.com/office/drawing/2014/main" id="{6345951D-B6CD-4E45-A808-07E503FDEA1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360813" y="1797161"/>
            <a:ext cx="5663085" cy="2990793"/>
          </a:xfrm>
          <a:prstGeom prst="rect">
            <a:avLst/>
          </a:prstGeom>
        </p:spPr>
      </p:pic>
    </p:spTree>
    <p:extLst>
      <p:ext uri="{BB962C8B-B14F-4D97-AF65-F5344CB8AC3E}">
        <p14:creationId xmlns:p14="http://schemas.microsoft.com/office/powerpoint/2010/main" val="13586956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pPr>
            <a:r>
              <a:rPr lang="it-IT" sz="1800" dirty="0"/>
              <a:t>Sono errori nel funzionamento del programma all'interno della JVM in fase di running (es esaurimento memoria </a:t>
            </a:r>
            <a:r>
              <a:rPr lang="it-IT" sz="1800" dirty="0" err="1"/>
              <a:t>java.lang.OutOfMemoryException</a:t>
            </a:r>
            <a:r>
              <a:rPr lang="it-IT" sz="1800" dirty="0"/>
              <a:t>)</a:t>
            </a:r>
          </a:p>
          <a:p>
            <a:pPr fontAlgn="base">
              <a:lnSpc>
                <a:spcPct val="150000"/>
              </a:lnSpc>
            </a:pPr>
            <a:r>
              <a:rPr lang="it-IT" sz="1800" dirty="0"/>
              <a:t>Sono errori gravi, che implicano il termine del programma.</a:t>
            </a:r>
          </a:p>
          <a:p>
            <a:pPr fontAlgn="base">
              <a:lnSpc>
                <a:spcPct val="150000"/>
              </a:lnSpc>
            </a:pPr>
            <a:r>
              <a:rPr lang="it-IT" sz="1800" dirty="0"/>
              <a:t>Non sono gestibili.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Sottoclasse </a:t>
            </a:r>
            <a:r>
              <a:rPr lang="it-IT" altLang="it-IT" sz="1200" b="1" dirty="0" err="1">
                <a:latin typeface="Arial" panose="020B0604020202020204" pitchFamily="34" charset="0"/>
                <a:ea typeface="Times New Roman" panose="02020603050405020304" pitchFamily="18" charset="0"/>
              </a:rPr>
              <a:t>Error</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227397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Le eccezioni appartenenti alla sottoclasse </a:t>
            </a:r>
            <a:r>
              <a:rPr lang="it-IT" sz="1800" b="1" dirty="0" err="1"/>
              <a:t>Exception</a:t>
            </a:r>
            <a:r>
              <a:rPr lang="it-IT" sz="1800" b="1" dirty="0"/>
              <a:t> </a:t>
            </a:r>
            <a:r>
              <a:rPr lang="it-IT" sz="1800" dirty="0"/>
              <a:t>sono invece gestibili.</a:t>
            </a:r>
          </a:p>
          <a:p>
            <a:pPr marL="0" indent="0" algn="l" fontAlgn="base">
              <a:lnSpc>
                <a:spcPct val="100000"/>
              </a:lnSpc>
              <a:buNone/>
            </a:pPr>
            <a:r>
              <a:rPr lang="it-IT" sz="1800" dirty="0"/>
              <a:t>Quando si solleva un eccezione di questo tipo:</a:t>
            </a:r>
          </a:p>
          <a:p>
            <a:pPr fontAlgn="base">
              <a:lnSpc>
                <a:spcPct val="100000"/>
              </a:lnSpc>
            </a:pPr>
            <a:r>
              <a:rPr lang="it-IT" sz="1800" dirty="0"/>
              <a:t>il flusso di esecuzione corrente viene interrotto e viene creato l oggetto eccezione come un qualsiasi oggetto Java mediante l operatore new</a:t>
            </a:r>
          </a:p>
          <a:p>
            <a:pPr fontAlgn="base">
              <a:lnSpc>
                <a:spcPct val="100000"/>
              </a:lnSpc>
            </a:pPr>
            <a:r>
              <a:rPr lang="it-IT" sz="1800" dirty="0"/>
              <a:t>il meccanismo di gestione delle eccezioni comincia a cercare un blocco di codice che indichi come gestirla</a:t>
            </a:r>
          </a:p>
          <a:p>
            <a:pPr fontAlgn="base">
              <a:lnSpc>
                <a:spcPct val="100000"/>
              </a:lnSpc>
            </a:pPr>
            <a:r>
              <a:rPr lang="it-IT" sz="1800" dirty="0"/>
              <a:t>se non lo trova nel contesto corrente esce verso il contesto più alto (ad esempio dalla classe chiamata alla classe chiamante).</a:t>
            </a:r>
          </a:p>
          <a:p>
            <a:pPr fontAlgn="base">
              <a:lnSpc>
                <a:spcPct val="100000"/>
              </a:lnSpc>
            </a:pPr>
            <a:r>
              <a:rPr lang="it-IT" sz="1800" dirty="0"/>
              <a:t>Una volta trovato il gestore (e gestita l'eccezione), si riparte dal contesto contenente il gestore con le istruzioni successive al gestore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Sottoclasse </a:t>
            </a:r>
            <a:r>
              <a:rPr lang="it-IT" altLang="it-IT" sz="1200" b="1" dirty="0" err="1">
                <a:latin typeface="Arial" panose="020B0604020202020204" pitchFamily="34" charset="0"/>
                <a:ea typeface="Times New Roman" panose="02020603050405020304" pitchFamily="18" charset="0"/>
              </a:rPr>
              <a:t>Exception</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6468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2" name="Segnaposto contenuto 1">
            <a:extLst>
              <a:ext uri="{FF2B5EF4-FFF2-40B4-BE49-F238E27FC236}">
                <a16:creationId xmlns:a16="http://schemas.microsoft.com/office/drawing/2014/main" id="{9D9A237B-5833-4A03-9E57-50C1F1B208E5}"/>
              </a:ext>
            </a:extLst>
          </p:cNvPr>
          <p:cNvSpPr>
            <a:spLocks noGrp="1"/>
          </p:cNvSpPr>
          <p:nvPr>
            <p:ph sz="half" idx="1"/>
          </p:nvPr>
        </p:nvSpPr>
        <p:spPr>
          <a:xfrm>
            <a:off x="374649" y="1312911"/>
            <a:ext cx="8383537" cy="3291951"/>
          </a:xfrm>
        </p:spPr>
        <p:txBody>
          <a:bodyPr/>
          <a:lstStyle/>
          <a:p>
            <a:pPr>
              <a:lnSpc>
                <a:spcPct val="150000"/>
              </a:lnSpc>
            </a:pPr>
            <a:r>
              <a:rPr lang="it-IT" sz="1800" dirty="0"/>
              <a:t>Modello Client-Server</a:t>
            </a:r>
          </a:p>
          <a:p>
            <a:pPr lvl="1">
              <a:lnSpc>
                <a:spcPct val="150000"/>
              </a:lnSpc>
            </a:pPr>
            <a:r>
              <a:rPr lang="it-IT" sz="1600" dirty="0"/>
              <a:t>Non usa funzioni per processare entità di dati</a:t>
            </a:r>
          </a:p>
          <a:p>
            <a:pPr lvl="1">
              <a:lnSpc>
                <a:spcPct val="150000"/>
              </a:lnSpc>
            </a:pPr>
            <a:r>
              <a:rPr lang="it-IT" sz="1600" dirty="0"/>
              <a:t>Gli oggetti stessi diventano provider di servizi</a:t>
            </a:r>
          </a:p>
          <a:p>
            <a:pPr marL="177800" lvl="1" indent="0">
              <a:buNone/>
            </a:pPr>
            <a:endParaRPr lang="it-IT" dirty="0"/>
          </a:p>
          <a:p>
            <a:pPr marL="177800" lvl="1" indent="0">
              <a:buNone/>
            </a:pPr>
            <a:r>
              <a:rPr lang="it-IT" b="1" dirty="0" err="1"/>
              <a:t>operation</a:t>
            </a:r>
            <a:r>
              <a:rPr lang="it-IT" b="1" dirty="0"/>
              <a:t>(</a:t>
            </a:r>
            <a:r>
              <a:rPr lang="it-IT" b="1" dirty="0" err="1"/>
              <a:t>object</a:t>
            </a:r>
            <a:r>
              <a:rPr lang="it-IT" b="1" dirty="0"/>
              <a:t>, </a:t>
            </a:r>
            <a:r>
              <a:rPr lang="it-IT" b="1" dirty="0" err="1"/>
              <a:t>params</a:t>
            </a:r>
            <a:r>
              <a:rPr lang="it-IT" b="1" dirty="0"/>
              <a:t>)				</a:t>
            </a:r>
            <a:r>
              <a:rPr lang="it-IT" b="1" dirty="0" err="1"/>
              <a:t>object.operation</a:t>
            </a:r>
            <a:r>
              <a:rPr lang="it-IT" b="1" dirty="0"/>
              <a:t>(</a:t>
            </a:r>
            <a:r>
              <a:rPr lang="it-IT" b="1" dirty="0" err="1"/>
              <a:t>params</a:t>
            </a:r>
            <a:r>
              <a:rPr lang="it-IT" b="1" dirty="0"/>
              <a:t>)</a:t>
            </a:r>
          </a:p>
          <a:p>
            <a:pPr marL="177800" lvl="1" indent="0">
              <a:buNone/>
            </a:pPr>
            <a:endParaRPr lang="it-IT" dirty="0"/>
          </a:p>
          <a:p>
            <a:pPr marL="177800" lvl="1" indent="0">
              <a:buNone/>
            </a:pPr>
            <a:r>
              <a:rPr lang="it-IT" dirty="0"/>
              <a:t>Per esempio:</a:t>
            </a:r>
          </a:p>
          <a:p>
            <a:pPr marL="177800" lvl="1" indent="0">
              <a:buNone/>
            </a:pPr>
            <a:r>
              <a:rPr lang="it-IT" dirty="0" err="1"/>
              <a:t>insert</a:t>
            </a:r>
            <a:r>
              <a:rPr lang="it-IT" dirty="0"/>
              <a:t>(</a:t>
            </a:r>
            <a:r>
              <a:rPr lang="it-IT" dirty="0" err="1"/>
              <a:t>vector</a:t>
            </a:r>
            <a:r>
              <a:rPr lang="it-IT" dirty="0"/>
              <a:t>, </a:t>
            </a:r>
            <a:r>
              <a:rPr lang="it-IT" dirty="0" err="1"/>
              <a:t>element</a:t>
            </a:r>
            <a:r>
              <a:rPr lang="it-IT" dirty="0"/>
              <a:t>)					</a:t>
            </a:r>
            <a:r>
              <a:rPr lang="it-IT" dirty="0" err="1"/>
              <a:t>vector.insert</a:t>
            </a:r>
            <a:r>
              <a:rPr lang="it-IT" dirty="0"/>
              <a:t>(</a:t>
            </a:r>
            <a:r>
              <a:rPr lang="it-IT" dirty="0" err="1"/>
              <a:t>element</a:t>
            </a:r>
            <a:r>
              <a:rPr lang="it-IT" dirty="0"/>
              <a:t>)</a:t>
            </a:r>
          </a:p>
          <a:p>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Differenze col paradigma procedurale</a:t>
            </a:r>
          </a:p>
        </p:txBody>
      </p:sp>
    </p:spTree>
    <p:extLst>
      <p:ext uri="{BB962C8B-B14F-4D97-AF65-F5344CB8AC3E}">
        <p14:creationId xmlns:p14="http://schemas.microsoft.com/office/powerpoint/2010/main" val="304070219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Le eccezioni vengono lanciate in modo esplicito con l’istruzione </a:t>
            </a:r>
            <a:r>
              <a:rPr lang="it-IT" sz="1800" b="1" dirty="0" err="1"/>
              <a:t>throw</a:t>
            </a:r>
            <a:r>
              <a:rPr lang="it-IT" sz="1800" dirty="0"/>
              <a:t>.</a:t>
            </a:r>
          </a:p>
          <a:p>
            <a:pPr marL="0" indent="0" algn="l" fontAlgn="base">
              <a:lnSpc>
                <a:spcPct val="100000"/>
              </a:lnSpc>
              <a:buNone/>
            </a:pPr>
            <a:r>
              <a:rPr lang="it-IT" sz="1800" dirty="0"/>
              <a:t>Nel caso di Eccezioni predefinite, java provvederà automaticamente a gestirle, anche nel caso non si preveda un gestore.</a:t>
            </a:r>
          </a:p>
          <a:p>
            <a:pPr marL="0" indent="0" algn="l" fontAlgn="base">
              <a:lnSpc>
                <a:spcPct val="100000"/>
              </a:lnSpc>
              <a:buNone/>
            </a:pPr>
            <a:endParaRPr lang="it-IT" dirty="0">
              <a:solidFill>
                <a:srgbClr val="000000"/>
              </a:solidFill>
              <a:latin typeface="Inconsolata"/>
            </a:endParaRPr>
          </a:p>
          <a:p>
            <a:pPr marL="0" indent="0" algn="l">
              <a:buNone/>
            </a:pPr>
            <a:r>
              <a:rPr lang="en-US" sz="1400" b="1" dirty="0">
                <a:solidFill>
                  <a:srgbClr val="7F0055"/>
                </a:solidFill>
                <a:latin typeface="Consolas" panose="020B0609020204030204" pitchFamily="49" charset="0"/>
              </a:rPr>
              <a:t>public</a:t>
            </a:r>
            <a:r>
              <a:rPr lang="en-US" sz="1400" b="1" dirty="0">
                <a:solidFill>
                  <a:srgbClr val="000000"/>
                </a:solidFill>
                <a:latin typeface="Consolas" panose="020B0609020204030204" pitchFamily="49" charset="0"/>
              </a:rPr>
              <a:t> </a:t>
            </a:r>
            <a:r>
              <a:rPr lang="en-US" sz="1400" b="1" dirty="0">
                <a:solidFill>
                  <a:srgbClr val="7F0055"/>
                </a:solidFill>
                <a:latin typeface="Consolas" panose="020B0609020204030204" pitchFamily="49" charset="0"/>
              </a:rPr>
              <a:t>int</a:t>
            </a:r>
            <a:r>
              <a:rPr lang="en-US" sz="1400" b="1" dirty="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preleva</a:t>
            </a:r>
            <a:r>
              <a:rPr lang="en-US" sz="1400" b="1" dirty="0">
                <a:solidFill>
                  <a:srgbClr val="000000"/>
                </a:solidFill>
                <a:latin typeface="Consolas" panose="020B0609020204030204" pitchFamily="49" charset="0"/>
              </a:rPr>
              <a:t>(</a:t>
            </a:r>
            <a:r>
              <a:rPr lang="en-US" sz="1400" b="1" dirty="0">
                <a:solidFill>
                  <a:srgbClr val="7F0055"/>
                </a:solidFill>
                <a:latin typeface="Consolas" panose="020B0609020204030204" pitchFamily="49" charset="0"/>
              </a:rPr>
              <a:t>int</a:t>
            </a:r>
            <a:r>
              <a:rPr lang="en-US" sz="1400" b="1" dirty="0">
                <a:solidFill>
                  <a:srgbClr val="000000"/>
                </a:solidFill>
                <a:latin typeface="Consolas" panose="020B0609020204030204" pitchFamily="49" charset="0"/>
              </a:rPr>
              <a:t> </a:t>
            </a:r>
            <a:r>
              <a:rPr lang="en-US" sz="1400" b="1" dirty="0">
                <a:solidFill>
                  <a:srgbClr val="6A3E3E"/>
                </a:solidFill>
                <a:latin typeface="Consolas" panose="020B0609020204030204" pitchFamily="49" charset="0"/>
              </a:rPr>
              <a:t>value</a:t>
            </a:r>
            <a:r>
              <a:rPr lang="en-US" sz="1400" b="1" dirty="0">
                <a:solidFill>
                  <a:srgbClr val="000000"/>
                </a:solidFill>
                <a:latin typeface="Consolas" panose="020B0609020204030204" pitchFamily="49" charset="0"/>
              </a:rPr>
              <a:t>) {</a:t>
            </a:r>
          </a:p>
          <a:p>
            <a:pPr marL="0" indent="0" algn="l">
              <a:buNone/>
            </a:pPr>
            <a:r>
              <a:rPr lang="it-IT" sz="1400" b="1" dirty="0">
                <a:solidFill>
                  <a:srgbClr val="7F0055"/>
                </a:solidFill>
                <a:latin typeface="Consolas" panose="020B0609020204030204" pitchFamily="49" charset="0"/>
              </a:rPr>
              <a:t>	</a:t>
            </a:r>
            <a:r>
              <a:rPr lang="it-IT" sz="1400" b="1" dirty="0" err="1">
                <a:solidFill>
                  <a:srgbClr val="7F0055"/>
                </a:solidFill>
                <a:latin typeface="Consolas" panose="020B0609020204030204" pitchFamily="49" charset="0"/>
              </a:rPr>
              <a:t>if</a:t>
            </a:r>
            <a:r>
              <a:rPr lang="it-IT" sz="1400" b="1" dirty="0">
                <a:solidFill>
                  <a:srgbClr val="000000"/>
                </a:solidFill>
                <a:latin typeface="Consolas" panose="020B0609020204030204" pitchFamily="49" charset="0"/>
              </a:rPr>
              <a:t> (</a:t>
            </a:r>
            <a:r>
              <a:rPr lang="it-IT" sz="1400" b="1" dirty="0" err="1">
                <a:solidFill>
                  <a:srgbClr val="7F0055"/>
                </a:solidFill>
                <a:latin typeface="Consolas" panose="020B0609020204030204" pitchFamily="49" charset="0"/>
              </a:rPr>
              <a:t>this</a:t>
            </a:r>
            <a:r>
              <a:rPr lang="it-IT" sz="1400" b="1" dirty="0" err="1">
                <a:solidFill>
                  <a:srgbClr val="000000"/>
                </a:solidFill>
                <a:latin typeface="Consolas" panose="020B0609020204030204" pitchFamily="49" charset="0"/>
              </a:rPr>
              <a:t>.</a:t>
            </a:r>
            <a:r>
              <a:rPr lang="it-IT" sz="1400" b="1" dirty="0" err="1">
                <a:solidFill>
                  <a:srgbClr val="0000C0"/>
                </a:solidFill>
                <a:latin typeface="Consolas" panose="020B0609020204030204" pitchFamily="49" charset="0"/>
              </a:rPr>
              <a:t>disponibilita</a:t>
            </a:r>
            <a:r>
              <a:rPr lang="it-IT" sz="1400" b="1" dirty="0">
                <a:solidFill>
                  <a:srgbClr val="000000"/>
                </a:solidFill>
                <a:latin typeface="Consolas" panose="020B0609020204030204" pitchFamily="49" charset="0"/>
              </a:rPr>
              <a:t> &lt; </a:t>
            </a:r>
            <a:r>
              <a:rPr lang="it-IT" sz="1400" b="1" dirty="0" err="1">
                <a:solidFill>
                  <a:srgbClr val="6A3E3E"/>
                </a:solidFill>
                <a:latin typeface="Consolas" panose="020B0609020204030204" pitchFamily="49" charset="0"/>
              </a:rPr>
              <a:t>value</a:t>
            </a:r>
            <a:r>
              <a:rPr lang="it-IT" sz="1400" b="1" dirty="0">
                <a:solidFill>
                  <a:srgbClr val="000000"/>
                </a:solidFill>
                <a:latin typeface="Consolas" panose="020B0609020204030204" pitchFamily="49" charset="0"/>
              </a:rPr>
              <a:t>) </a:t>
            </a:r>
          </a:p>
          <a:p>
            <a:pPr marL="0" indent="0" algn="l">
              <a:buNone/>
            </a:pPr>
            <a:r>
              <a:rPr lang="it-IT" sz="1400" b="1" dirty="0">
                <a:solidFill>
                  <a:srgbClr val="7F0055"/>
                </a:solidFill>
                <a:latin typeface="Consolas" panose="020B0609020204030204" pitchFamily="49" charset="0"/>
              </a:rPr>
              <a:t>	</a:t>
            </a:r>
            <a:r>
              <a:rPr lang="it-IT" sz="1400" b="1" dirty="0" err="1">
                <a:solidFill>
                  <a:srgbClr val="7F0055"/>
                </a:solidFill>
                <a:latin typeface="Consolas" panose="020B0609020204030204" pitchFamily="49" charset="0"/>
              </a:rPr>
              <a:t>throw</a:t>
            </a:r>
            <a:r>
              <a:rPr lang="it-IT" sz="1400" b="1" dirty="0">
                <a:solidFill>
                  <a:srgbClr val="000000"/>
                </a:solidFill>
                <a:latin typeface="Consolas" panose="020B0609020204030204" pitchFamily="49" charset="0"/>
              </a:rPr>
              <a:t> </a:t>
            </a:r>
            <a:r>
              <a:rPr lang="it-IT" sz="1400" b="1" dirty="0">
                <a:solidFill>
                  <a:srgbClr val="7F0055"/>
                </a:solidFill>
                <a:latin typeface="Consolas" panose="020B0609020204030204" pitchFamily="49" charset="0"/>
              </a:rPr>
              <a:t>new</a:t>
            </a:r>
            <a:r>
              <a:rPr lang="it-IT" sz="1400" b="1" dirty="0">
                <a:solidFill>
                  <a:srgbClr val="000000"/>
                </a:solidFill>
                <a:latin typeface="Consolas" panose="020B0609020204030204" pitchFamily="49" charset="0"/>
              </a:rPr>
              <a:t> </a:t>
            </a:r>
            <a:r>
              <a:rPr lang="it-IT" sz="1400" b="1" dirty="0" err="1">
                <a:solidFill>
                  <a:srgbClr val="000000"/>
                </a:solidFill>
                <a:latin typeface="Consolas" panose="020B0609020204030204" pitchFamily="49" charset="0"/>
              </a:rPr>
              <a:t>IllegalArgumentException</a:t>
            </a:r>
            <a:r>
              <a:rPr lang="it-IT" sz="1400" b="1" dirty="0">
                <a:solidFill>
                  <a:srgbClr val="000000"/>
                </a:solidFill>
                <a:latin typeface="Consolas" panose="020B0609020204030204" pitchFamily="49" charset="0"/>
              </a:rPr>
              <a:t>(</a:t>
            </a:r>
            <a:r>
              <a:rPr lang="it-IT" sz="1400" b="1" dirty="0">
                <a:solidFill>
                  <a:srgbClr val="2A00FF"/>
                </a:solidFill>
                <a:latin typeface="Consolas" panose="020B0609020204030204" pitchFamily="49" charset="0"/>
              </a:rPr>
              <a:t>"</a:t>
            </a:r>
            <a:r>
              <a:rPr lang="it-IT" sz="1400" b="1" dirty="0" err="1">
                <a:solidFill>
                  <a:srgbClr val="2A00FF"/>
                </a:solidFill>
                <a:latin typeface="Consolas" panose="020B0609020204030204" pitchFamily="49" charset="0"/>
              </a:rPr>
              <a:t>Disponiblità</a:t>
            </a:r>
            <a:r>
              <a:rPr lang="it-IT" sz="1400" b="1" dirty="0">
                <a:solidFill>
                  <a:srgbClr val="2A00FF"/>
                </a:solidFill>
                <a:latin typeface="Consolas" panose="020B0609020204030204" pitchFamily="49" charset="0"/>
              </a:rPr>
              <a:t> &lt; richiesta prelievo"</a:t>
            </a:r>
            <a:r>
              <a:rPr lang="it-IT" sz="1400" b="1" dirty="0">
                <a:solidFill>
                  <a:srgbClr val="000000"/>
                </a:solidFill>
                <a:latin typeface="Consolas" panose="020B0609020204030204" pitchFamily="49" charset="0"/>
              </a:rPr>
              <a:t>);</a:t>
            </a:r>
          </a:p>
          <a:p>
            <a:pPr marL="0" indent="0" algn="l">
              <a:buNone/>
            </a:pPr>
            <a:endParaRPr lang="it-IT" sz="1400" dirty="0">
              <a:latin typeface="Consolas" panose="020B0609020204030204" pitchFamily="49" charset="0"/>
            </a:endParaRPr>
          </a:p>
          <a:p>
            <a:pPr marL="0" indent="0" algn="l">
              <a:buNone/>
            </a:pPr>
            <a:r>
              <a:rPr lang="it-IT" sz="1400" b="1" dirty="0">
                <a:solidFill>
                  <a:srgbClr val="7F0055"/>
                </a:solidFill>
                <a:latin typeface="Consolas" panose="020B0609020204030204" pitchFamily="49" charset="0"/>
              </a:rPr>
              <a:t>	</a:t>
            </a:r>
            <a:r>
              <a:rPr lang="it-IT" sz="1400" b="1" dirty="0" err="1">
                <a:solidFill>
                  <a:srgbClr val="7F0055"/>
                </a:solidFill>
                <a:latin typeface="Consolas" panose="020B0609020204030204" pitchFamily="49" charset="0"/>
              </a:rPr>
              <a:t>this</a:t>
            </a:r>
            <a:r>
              <a:rPr lang="it-IT" sz="1400" b="1" dirty="0" err="1">
                <a:solidFill>
                  <a:srgbClr val="000000"/>
                </a:solidFill>
                <a:latin typeface="Consolas" panose="020B0609020204030204" pitchFamily="49" charset="0"/>
              </a:rPr>
              <a:t>.</a:t>
            </a:r>
            <a:r>
              <a:rPr lang="it-IT" sz="1400" b="1" dirty="0" err="1">
                <a:solidFill>
                  <a:srgbClr val="0000C0"/>
                </a:solidFill>
                <a:latin typeface="Consolas" panose="020B0609020204030204" pitchFamily="49" charset="0"/>
              </a:rPr>
              <a:t>disponibilita</a:t>
            </a:r>
            <a:r>
              <a:rPr lang="it-IT" sz="1400" b="1" dirty="0">
                <a:solidFill>
                  <a:srgbClr val="000000"/>
                </a:solidFill>
                <a:latin typeface="Consolas" panose="020B0609020204030204" pitchFamily="49" charset="0"/>
              </a:rPr>
              <a:t> -= </a:t>
            </a:r>
            <a:r>
              <a:rPr lang="it-IT" sz="1400" b="1" dirty="0" err="1">
                <a:solidFill>
                  <a:srgbClr val="6A3E3E"/>
                </a:solidFill>
                <a:latin typeface="Consolas" panose="020B0609020204030204" pitchFamily="49" charset="0"/>
              </a:rPr>
              <a:t>value</a:t>
            </a:r>
            <a:r>
              <a:rPr lang="it-IT" sz="1400" b="1" dirty="0">
                <a:solidFill>
                  <a:srgbClr val="000000"/>
                </a:solidFill>
                <a:latin typeface="Consolas" panose="020B0609020204030204" pitchFamily="49" charset="0"/>
              </a:rPr>
              <a:t>;</a:t>
            </a:r>
          </a:p>
          <a:p>
            <a:pPr marL="0" indent="0" algn="l">
              <a:buNone/>
            </a:pPr>
            <a:r>
              <a:rPr lang="it-IT" sz="1400" b="1" dirty="0">
                <a:solidFill>
                  <a:srgbClr val="7F0055"/>
                </a:solidFill>
                <a:latin typeface="Consolas" panose="020B0609020204030204" pitchFamily="49" charset="0"/>
              </a:rPr>
              <a:t>	</a:t>
            </a:r>
            <a:r>
              <a:rPr lang="it-IT" sz="1400" b="1" dirty="0" err="1">
                <a:solidFill>
                  <a:srgbClr val="7F0055"/>
                </a:solidFill>
                <a:latin typeface="Consolas" panose="020B0609020204030204" pitchFamily="49" charset="0"/>
              </a:rPr>
              <a:t>return</a:t>
            </a:r>
            <a:r>
              <a:rPr lang="it-IT" sz="1400" b="1" dirty="0">
                <a:solidFill>
                  <a:srgbClr val="000000"/>
                </a:solidFill>
                <a:latin typeface="Consolas" panose="020B0609020204030204" pitchFamily="49" charset="0"/>
              </a:rPr>
              <a:t> </a:t>
            </a:r>
            <a:r>
              <a:rPr lang="it-IT" sz="1400" b="1" dirty="0" err="1">
                <a:solidFill>
                  <a:srgbClr val="7F0055"/>
                </a:solidFill>
                <a:latin typeface="Consolas" panose="020B0609020204030204" pitchFamily="49" charset="0"/>
              </a:rPr>
              <a:t>this</a:t>
            </a:r>
            <a:r>
              <a:rPr lang="it-IT" sz="1400" b="1" dirty="0" err="1">
                <a:solidFill>
                  <a:srgbClr val="000000"/>
                </a:solidFill>
                <a:latin typeface="Consolas" panose="020B0609020204030204" pitchFamily="49" charset="0"/>
              </a:rPr>
              <a:t>.</a:t>
            </a:r>
            <a:r>
              <a:rPr lang="it-IT" sz="1400" b="1" dirty="0" err="1">
                <a:solidFill>
                  <a:srgbClr val="0000C0"/>
                </a:solidFill>
                <a:latin typeface="Consolas" panose="020B0609020204030204" pitchFamily="49" charset="0"/>
              </a:rPr>
              <a:t>disponibilita</a:t>
            </a:r>
            <a:r>
              <a:rPr lang="it-IT" sz="1400" b="1" dirty="0">
                <a:solidFill>
                  <a:srgbClr val="000000"/>
                </a:solidFill>
                <a:latin typeface="Consolas" panose="020B0609020204030204" pitchFamily="49" charset="0"/>
              </a:rPr>
              <a:t>;</a:t>
            </a:r>
          </a:p>
          <a:p>
            <a:pPr marL="0" indent="0" algn="l">
              <a:buNone/>
            </a:pPr>
            <a:r>
              <a:rPr lang="it-IT" sz="1400" dirty="0">
                <a:solidFill>
                  <a:srgbClr val="000000"/>
                </a:solidFill>
                <a:latin typeface="Consolas" panose="020B0609020204030204" pitchFamily="49" charset="0"/>
              </a:rPr>
              <a:t>}</a:t>
            </a:r>
            <a:endParaRPr lang="it-IT" sz="800" dirty="0">
              <a:solidFill>
                <a:srgbClr val="000000"/>
              </a:solidFill>
              <a:latin typeface="Inconsolata"/>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Implementazione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174804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È una classe che estende </a:t>
            </a:r>
            <a:r>
              <a:rPr lang="it-IT" sz="1800" dirty="0" err="1"/>
              <a:t>Exception</a:t>
            </a:r>
            <a:r>
              <a:rPr lang="it-IT" sz="1800" dirty="0"/>
              <a:t>. </a:t>
            </a:r>
          </a:p>
          <a:p>
            <a:pPr marL="0" indent="0" algn="l" fontAlgn="base">
              <a:lnSpc>
                <a:spcPct val="100000"/>
              </a:lnSpc>
              <a:buNone/>
            </a:pPr>
            <a:r>
              <a:rPr lang="it-IT" sz="1800" dirty="0"/>
              <a:t>Supponiamo di volere creare una eccezione generica che restituisca un messaggio particolare:</a:t>
            </a:r>
          </a:p>
          <a:p>
            <a:pPr marL="0" indent="0" algn="l">
              <a:lnSpc>
                <a:spcPct val="100000"/>
              </a:lnSpc>
              <a:buNone/>
            </a:pPr>
            <a:endParaRPr lang="it-IT" sz="1400" b="1" dirty="0">
              <a:solidFill>
                <a:srgbClr val="7F0055"/>
              </a:solidFill>
              <a:latin typeface="Consolas" panose="020B0609020204030204" pitchFamily="49" charset="0"/>
            </a:endParaRPr>
          </a:p>
          <a:p>
            <a:pPr marL="0" indent="0" algn="l">
              <a:lnSpc>
                <a:spcPct val="100000"/>
              </a:lnSpc>
              <a:buNone/>
            </a:pPr>
            <a:r>
              <a:rPr lang="it-IT" sz="1400" dirty="0">
                <a:solidFill>
                  <a:srgbClr val="7F0055"/>
                </a:solidFill>
                <a:latin typeface="Consolas" panose="020B0609020204030204" pitchFamily="49" charset="0"/>
              </a:rPr>
              <a:t>public</a:t>
            </a:r>
            <a:r>
              <a:rPr lang="it-IT" sz="1400" dirty="0">
                <a:solidFill>
                  <a:srgbClr val="000000"/>
                </a:solidFill>
                <a:latin typeface="Consolas" panose="020B0609020204030204" pitchFamily="49" charset="0"/>
              </a:rPr>
              <a:t> </a:t>
            </a:r>
            <a:r>
              <a:rPr lang="it-IT" sz="1400" dirty="0">
                <a:solidFill>
                  <a:srgbClr val="7F0055"/>
                </a:solidFill>
                <a:latin typeface="Consolas" panose="020B0609020204030204" pitchFamily="49" charset="0"/>
              </a:rPr>
              <a:t>class</a:t>
            </a: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PortafoglioException</a:t>
            </a:r>
            <a:r>
              <a:rPr lang="it-IT" sz="1400" dirty="0">
                <a:solidFill>
                  <a:srgbClr val="000000"/>
                </a:solidFill>
                <a:latin typeface="Consolas" panose="020B0609020204030204" pitchFamily="49" charset="0"/>
              </a:rPr>
              <a:t> </a:t>
            </a:r>
            <a:r>
              <a:rPr lang="it-IT" sz="1400" dirty="0" err="1">
                <a:solidFill>
                  <a:srgbClr val="7F0055"/>
                </a:solidFill>
                <a:latin typeface="Consolas" panose="020B0609020204030204" pitchFamily="49" charset="0"/>
              </a:rPr>
              <a:t>extends</a:t>
            </a: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Exception</a:t>
            </a:r>
            <a:r>
              <a:rPr lang="it-IT" sz="1400" dirty="0">
                <a:solidFill>
                  <a:srgbClr val="000000"/>
                </a:solidFill>
                <a:latin typeface="Consolas" panose="020B0609020204030204" pitchFamily="49" charset="0"/>
              </a:rPr>
              <a:t> {</a:t>
            </a:r>
          </a:p>
          <a:p>
            <a:pPr marL="0" indent="0" algn="l">
              <a:lnSpc>
                <a:spcPct val="100000"/>
              </a:lnSpc>
              <a:buNone/>
            </a:pP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PortafoglioException</a:t>
            </a:r>
            <a:r>
              <a:rPr lang="it-IT" sz="1400" dirty="0">
                <a:solidFill>
                  <a:srgbClr val="000000"/>
                </a:solidFill>
                <a:latin typeface="Consolas" panose="020B0609020204030204" pitchFamily="49" charset="0"/>
              </a:rPr>
              <a:t>(</a:t>
            </a:r>
            <a:r>
              <a:rPr lang="it-IT" sz="1400" dirty="0" err="1">
                <a:solidFill>
                  <a:srgbClr val="000000"/>
                </a:solidFill>
                <a:latin typeface="Consolas" panose="020B0609020204030204" pitchFamily="49" charset="0"/>
              </a:rPr>
              <a:t>String</a:t>
            </a:r>
            <a:r>
              <a:rPr lang="it-IT" sz="1400" dirty="0">
                <a:solidFill>
                  <a:srgbClr val="000000"/>
                </a:solidFill>
                <a:latin typeface="Consolas" panose="020B0609020204030204" pitchFamily="49" charset="0"/>
              </a:rPr>
              <a:t> </a:t>
            </a:r>
            <a:r>
              <a:rPr lang="it-IT" sz="1400" dirty="0" err="1">
                <a:solidFill>
                  <a:srgbClr val="6A3E3E"/>
                </a:solidFill>
                <a:latin typeface="Consolas" panose="020B0609020204030204" pitchFamily="49" charset="0"/>
              </a:rPr>
              <a:t>message</a:t>
            </a:r>
            <a:r>
              <a:rPr lang="it-IT" sz="1400" dirty="0">
                <a:solidFill>
                  <a:srgbClr val="000000"/>
                </a:solidFill>
                <a:latin typeface="Consolas" panose="020B0609020204030204" pitchFamily="49" charset="0"/>
              </a:rPr>
              <a:t>) {</a:t>
            </a:r>
          </a:p>
          <a:p>
            <a:pPr marL="0" indent="0" algn="l">
              <a:lnSpc>
                <a:spcPct val="100000"/>
              </a:lnSpc>
              <a:buNone/>
            </a:pPr>
            <a:r>
              <a:rPr lang="it-IT" sz="1400" dirty="0">
                <a:solidFill>
                  <a:srgbClr val="7F0055"/>
                </a:solidFill>
                <a:latin typeface="Consolas" panose="020B0609020204030204" pitchFamily="49" charset="0"/>
              </a:rPr>
              <a:t>	super</a:t>
            </a:r>
            <a:r>
              <a:rPr lang="it-IT" sz="1400" dirty="0">
                <a:solidFill>
                  <a:srgbClr val="000000"/>
                </a:solidFill>
                <a:latin typeface="Consolas" panose="020B0609020204030204" pitchFamily="49" charset="0"/>
              </a:rPr>
              <a:t>(</a:t>
            </a:r>
            <a:r>
              <a:rPr lang="it-IT" sz="1400" dirty="0" err="1">
                <a:solidFill>
                  <a:srgbClr val="6A3E3E"/>
                </a:solidFill>
                <a:latin typeface="Consolas" panose="020B0609020204030204" pitchFamily="49" charset="0"/>
              </a:rPr>
              <a:t>message</a:t>
            </a:r>
            <a:r>
              <a:rPr lang="it-IT" sz="1400" dirty="0">
                <a:solidFill>
                  <a:srgbClr val="000000"/>
                </a:solidFill>
                <a:latin typeface="Consolas" panose="020B0609020204030204" pitchFamily="49" charset="0"/>
              </a:rPr>
              <a:t>);</a:t>
            </a:r>
          </a:p>
          <a:p>
            <a:pPr marL="0" indent="0" algn="l">
              <a:lnSpc>
                <a:spcPct val="100000"/>
              </a:lnSpc>
              <a:buNone/>
            </a:pPr>
            <a:r>
              <a:rPr lang="it-IT" sz="1400" dirty="0">
                <a:solidFill>
                  <a:srgbClr val="000000"/>
                </a:solidFill>
                <a:latin typeface="Consolas" panose="020B0609020204030204" pitchFamily="49" charset="0"/>
              </a:rPr>
              <a:t>	}</a:t>
            </a:r>
          </a:p>
          <a:p>
            <a:pPr marL="0" indent="0" algn="l">
              <a:lnSpc>
                <a:spcPct val="100000"/>
              </a:lnSpc>
              <a:buNone/>
            </a:pPr>
            <a:r>
              <a:rPr lang="it-IT" sz="1400" dirty="0">
                <a:solidFill>
                  <a:srgbClr val="000000"/>
                </a:solidFill>
                <a:latin typeface="Consolas" panose="020B0609020204030204" pitchFamily="49" charset="0"/>
              </a:rPr>
              <a:t>}</a:t>
            </a:r>
            <a:endParaRPr lang="it-IT" sz="1050" dirty="0">
              <a:solidFill>
                <a:srgbClr val="000000"/>
              </a:solidFill>
              <a:latin typeface="Inconsolata"/>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err="1">
                <a:latin typeface="Arial" panose="020B0604020202020204" pitchFamily="34" charset="0"/>
                <a:ea typeface="Times New Roman" panose="02020603050405020304" pitchFamily="18" charset="0"/>
              </a:rPr>
              <a:t>Exception</a:t>
            </a:r>
            <a:r>
              <a:rPr lang="it-IT" altLang="it-IT" sz="1200" b="1" dirty="0">
                <a:latin typeface="Arial" panose="020B0604020202020204" pitchFamily="34" charset="0"/>
                <a:ea typeface="Times New Roman" panose="02020603050405020304" pitchFamily="18" charset="0"/>
              </a:rPr>
              <a:t> personalizzate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9767458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lnSpc>
                <a:spcPct val="100000"/>
              </a:lnSpc>
              <a:buNone/>
            </a:pPr>
            <a:r>
              <a:rPr lang="it-IT" sz="1800" dirty="0"/>
              <a:t>La clausola </a:t>
            </a:r>
            <a:r>
              <a:rPr lang="it-IT" sz="1800" b="1" dirty="0" err="1"/>
              <a:t>throws</a:t>
            </a:r>
            <a:r>
              <a:rPr lang="it-IT" sz="1800" b="1" dirty="0"/>
              <a:t> </a:t>
            </a:r>
            <a:r>
              <a:rPr lang="it-IT" sz="1800" dirty="0"/>
              <a:t>permette di delegare la gestione delle eccezioni al metodo chiamante. In questo modo la classe chiamante è obbligata a gestirle tramite un gestore </a:t>
            </a:r>
            <a:r>
              <a:rPr lang="it-IT" sz="1800" dirty="0" err="1"/>
              <a:t>try</a:t>
            </a:r>
            <a:r>
              <a:rPr lang="it-IT" sz="1800" dirty="0"/>
              <a:t>-catch. Se si tratta di Eccezioni personalizzate siamo costretti ad inserire </a:t>
            </a:r>
            <a:r>
              <a:rPr lang="it-IT" sz="1800" dirty="0" err="1"/>
              <a:t>throws</a:t>
            </a:r>
            <a:r>
              <a:rPr lang="it-IT" sz="1800" dirty="0"/>
              <a:t>.</a:t>
            </a:r>
          </a:p>
          <a:p>
            <a:pPr marL="0" indent="0" algn="l" fontAlgn="base">
              <a:lnSpc>
                <a:spcPct val="100000"/>
              </a:lnSpc>
              <a:buNone/>
            </a:pPr>
            <a:endParaRPr lang="it-IT" dirty="0">
              <a:solidFill>
                <a:srgbClr val="000000"/>
              </a:solidFill>
              <a:latin typeface="Inconsolata"/>
            </a:endParaRPr>
          </a:p>
          <a:p>
            <a:pPr marL="0" indent="0" algn="l">
              <a:lnSpc>
                <a:spcPct val="100000"/>
              </a:lnSpc>
              <a:buNone/>
            </a:pPr>
            <a:r>
              <a:rPr lang="en-US" sz="1400" dirty="0">
                <a:solidFill>
                  <a:srgbClr val="7F0055"/>
                </a:solidFill>
                <a:latin typeface="Consolas" panose="020B0609020204030204" pitchFamily="49" charset="0"/>
              </a:rPr>
              <a:t>public</a:t>
            </a:r>
            <a:r>
              <a:rPr lang="en-US" sz="1400" dirty="0">
                <a:solidFill>
                  <a:srgbClr val="000000"/>
                </a:solidFill>
                <a:latin typeface="Consolas" panose="020B0609020204030204" pitchFamily="49" charset="0"/>
              </a:rPr>
              <a:t> </a:t>
            </a:r>
            <a:r>
              <a:rPr lang="en-US" sz="1400" dirty="0">
                <a:solidFill>
                  <a:srgbClr val="7F0055"/>
                </a:solidFill>
                <a:latin typeface="Consolas" panose="020B0609020204030204" pitchFamily="49" charset="0"/>
              </a:rPr>
              <a:t>int</a:t>
            </a: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preleva</a:t>
            </a:r>
            <a:r>
              <a:rPr lang="en-US" sz="1400" dirty="0">
                <a:solidFill>
                  <a:srgbClr val="000000"/>
                </a:solidFill>
                <a:latin typeface="Consolas" panose="020B0609020204030204" pitchFamily="49" charset="0"/>
              </a:rPr>
              <a:t>(</a:t>
            </a:r>
            <a:r>
              <a:rPr lang="en-US" sz="1400" dirty="0">
                <a:solidFill>
                  <a:srgbClr val="7F0055"/>
                </a:solidFill>
                <a:latin typeface="Consolas" panose="020B0609020204030204" pitchFamily="49" charset="0"/>
              </a:rPr>
              <a:t>int</a:t>
            </a:r>
            <a:r>
              <a:rPr lang="en-US" sz="1400" dirty="0">
                <a:solidFill>
                  <a:srgbClr val="000000"/>
                </a:solidFill>
                <a:latin typeface="Consolas" panose="020B0609020204030204" pitchFamily="49" charset="0"/>
              </a:rPr>
              <a:t> </a:t>
            </a:r>
            <a:r>
              <a:rPr lang="en-US" sz="1400" dirty="0">
                <a:solidFill>
                  <a:srgbClr val="6A3E3E"/>
                </a:solidFill>
                <a:latin typeface="Consolas" panose="020B0609020204030204" pitchFamily="49" charset="0"/>
              </a:rPr>
              <a:t>value</a:t>
            </a:r>
            <a:r>
              <a:rPr lang="en-US" sz="1400" dirty="0">
                <a:solidFill>
                  <a:srgbClr val="000000"/>
                </a:solidFill>
                <a:latin typeface="Consolas" panose="020B0609020204030204" pitchFamily="49" charset="0"/>
              </a:rPr>
              <a:t>) </a:t>
            </a:r>
            <a:r>
              <a:rPr lang="en-US" sz="1400" dirty="0">
                <a:solidFill>
                  <a:srgbClr val="7F0055"/>
                </a:solidFill>
                <a:latin typeface="Consolas" panose="020B0609020204030204" pitchFamily="49" charset="0"/>
              </a:rPr>
              <a:t>throws</a:t>
            </a: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PortafoglioException</a:t>
            </a:r>
            <a:r>
              <a:rPr lang="en-US" sz="1400" dirty="0">
                <a:solidFill>
                  <a:srgbClr val="000000"/>
                </a:solidFill>
                <a:latin typeface="Consolas" panose="020B0609020204030204" pitchFamily="49" charset="0"/>
              </a:rPr>
              <a:t> {</a:t>
            </a:r>
          </a:p>
          <a:p>
            <a:pPr marL="0" indent="0" algn="l">
              <a:lnSpc>
                <a:spcPct val="100000"/>
              </a:lnSpc>
              <a:buNone/>
            </a:pPr>
            <a:r>
              <a:rPr lang="it-IT" sz="1400" dirty="0">
                <a:solidFill>
                  <a:srgbClr val="7F0055"/>
                </a:solidFill>
                <a:latin typeface="Consolas" panose="020B0609020204030204" pitchFamily="49" charset="0"/>
              </a:rPr>
              <a:t>	</a:t>
            </a:r>
            <a:r>
              <a:rPr lang="it-IT" sz="1400" dirty="0" err="1">
                <a:solidFill>
                  <a:srgbClr val="7F0055"/>
                </a:solidFill>
                <a:latin typeface="Consolas" panose="020B0609020204030204" pitchFamily="49" charset="0"/>
              </a:rPr>
              <a:t>if</a:t>
            </a:r>
            <a:r>
              <a:rPr lang="it-IT" sz="1400" dirty="0">
                <a:solidFill>
                  <a:srgbClr val="000000"/>
                </a:solidFill>
                <a:latin typeface="Consolas" panose="020B0609020204030204" pitchFamily="49" charset="0"/>
              </a:rPr>
              <a:t> (</a:t>
            </a:r>
            <a:r>
              <a:rPr lang="it-IT" sz="1400" dirty="0" err="1">
                <a:solidFill>
                  <a:srgbClr val="7F0055"/>
                </a:solidFill>
                <a:latin typeface="Consolas" panose="020B0609020204030204" pitchFamily="49" charset="0"/>
              </a:rPr>
              <a:t>this</a:t>
            </a:r>
            <a:r>
              <a:rPr lang="it-IT" sz="1400" dirty="0" err="1">
                <a:solidFill>
                  <a:srgbClr val="000000"/>
                </a:solidFill>
                <a:latin typeface="Consolas" panose="020B0609020204030204" pitchFamily="49" charset="0"/>
              </a:rPr>
              <a:t>.</a:t>
            </a:r>
            <a:r>
              <a:rPr lang="it-IT" sz="1400" dirty="0" err="1">
                <a:solidFill>
                  <a:srgbClr val="0000C0"/>
                </a:solidFill>
                <a:latin typeface="Consolas" panose="020B0609020204030204" pitchFamily="49" charset="0"/>
              </a:rPr>
              <a:t>disponibilita</a:t>
            </a:r>
            <a:r>
              <a:rPr lang="it-IT" sz="1400" dirty="0">
                <a:solidFill>
                  <a:srgbClr val="000000"/>
                </a:solidFill>
                <a:latin typeface="Consolas" panose="020B0609020204030204" pitchFamily="49" charset="0"/>
              </a:rPr>
              <a:t> &lt; </a:t>
            </a:r>
            <a:r>
              <a:rPr lang="it-IT" sz="1400" dirty="0" err="1">
                <a:solidFill>
                  <a:srgbClr val="6A3E3E"/>
                </a:solidFill>
                <a:latin typeface="Consolas" panose="020B0609020204030204" pitchFamily="49" charset="0"/>
              </a:rPr>
              <a:t>value</a:t>
            </a:r>
            <a:r>
              <a:rPr lang="it-IT" sz="1400" dirty="0">
                <a:solidFill>
                  <a:srgbClr val="000000"/>
                </a:solidFill>
                <a:latin typeface="Consolas" panose="020B0609020204030204" pitchFamily="49" charset="0"/>
              </a:rPr>
              <a:t>) </a:t>
            </a:r>
          </a:p>
          <a:p>
            <a:pPr marL="0" indent="0" algn="l">
              <a:lnSpc>
                <a:spcPct val="100000"/>
              </a:lnSpc>
              <a:buNone/>
            </a:pPr>
            <a:r>
              <a:rPr lang="it-IT" sz="1400" dirty="0">
                <a:solidFill>
                  <a:srgbClr val="7F0055"/>
                </a:solidFill>
                <a:latin typeface="Consolas" panose="020B0609020204030204" pitchFamily="49" charset="0"/>
              </a:rPr>
              <a:t>		</a:t>
            </a:r>
            <a:r>
              <a:rPr lang="it-IT" sz="1400" dirty="0" err="1">
                <a:solidFill>
                  <a:srgbClr val="7F0055"/>
                </a:solidFill>
                <a:latin typeface="Consolas" panose="020B0609020204030204" pitchFamily="49" charset="0"/>
              </a:rPr>
              <a:t>throw</a:t>
            </a:r>
            <a:r>
              <a:rPr lang="it-IT" sz="1400" dirty="0">
                <a:solidFill>
                  <a:srgbClr val="000000"/>
                </a:solidFill>
                <a:latin typeface="Consolas" panose="020B0609020204030204" pitchFamily="49" charset="0"/>
              </a:rPr>
              <a:t> </a:t>
            </a:r>
            <a:r>
              <a:rPr lang="it-IT" sz="1400" dirty="0">
                <a:solidFill>
                  <a:srgbClr val="7F0055"/>
                </a:solidFill>
                <a:latin typeface="Consolas" panose="020B0609020204030204" pitchFamily="49" charset="0"/>
              </a:rPr>
              <a:t>new</a:t>
            </a: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PortafoglioException</a:t>
            </a:r>
            <a:r>
              <a:rPr lang="it-IT" sz="1400" dirty="0">
                <a:solidFill>
                  <a:srgbClr val="000000"/>
                </a:solidFill>
                <a:latin typeface="Consolas" panose="020B0609020204030204" pitchFamily="49" charset="0"/>
              </a:rPr>
              <a:t>(</a:t>
            </a:r>
            <a:r>
              <a:rPr lang="it-IT" sz="1400" dirty="0">
                <a:solidFill>
                  <a:srgbClr val="2A00FF"/>
                </a:solidFill>
                <a:latin typeface="Consolas" panose="020B0609020204030204" pitchFamily="49" charset="0"/>
              </a:rPr>
              <a:t>"</a:t>
            </a:r>
            <a:r>
              <a:rPr lang="it-IT" sz="1400" dirty="0" err="1">
                <a:solidFill>
                  <a:srgbClr val="2A00FF"/>
                </a:solidFill>
                <a:latin typeface="Consolas" panose="020B0609020204030204" pitchFamily="49" charset="0"/>
              </a:rPr>
              <a:t>Disponiblità</a:t>
            </a:r>
            <a:r>
              <a:rPr lang="it-IT" sz="1400" dirty="0">
                <a:solidFill>
                  <a:srgbClr val="2A00FF"/>
                </a:solidFill>
                <a:latin typeface="Consolas" panose="020B0609020204030204" pitchFamily="49" charset="0"/>
              </a:rPr>
              <a:t>: "</a:t>
            </a:r>
            <a:r>
              <a:rPr lang="it-IT" sz="1400" dirty="0">
                <a:solidFill>
                  <a:srgbClr val="000000"/>
                </a:solidFill>
                <a:latin typeface="Consolas" panose="020B0609020204030204" pitchFamily="49" charset="0"/>
              </a:rPr>
              <a:t> + </a:t>
            </a:r>
            <a:r>
              <a:rPr lang="it-IT" sz="1400" dirty="0" err="1">
                <a:solidFill>
                  <a:srgbClr val="7F0055"/>
                </a:solidFill>
                <a:latin typeface="Consolas" panose="020B0609020204030204" pitchFamily="49" charset="0"/>
              </a:rPr>
              <a:t>this</a:t>
            </a:r>
            <a:r>
              <a:rPr lang="it-IT" sz="1400" dirty="0" err="1">
                <a:solidFill>
                  <a:srgbClr val="000000"/>
                </a:solidFill>
                <a:latin typeface="Consolas" panose="020B0609020204030204" pitchFamily="49" charset="0"/>
              </a:rPr>
              <a:t>.</a:t>
            </a:r>
            <a:r>
              <a:rPr lang="it-IT" sz="1400" dirty="0" err="1">
                <a:solidFill>
                  <a:srgbClr val="0000C0"/>
                </a:solidFill>
                <a:latin typeface="Consolas" panose="020B0609020204030204" pitchFamily="49" charset="0"/>
              </a:rPr>
              <a:t>disponibilita</a:t>
            </a:r>
            <a:r>
              <a:rPr lang="it-IT" sz="1400" dirty="0">
                <a:solidFill>
                  <a:srgbClr val="000000"/>
                </a:solidFill>
                <a:latin typeface="Consolas" panose="020B0609020204030204" pitchFamily="49" charset="0"/>
              </a:rPr>
              <a:t> + </a:t>
            </a:r>
            <a:r>
              <a:rPr lang="it-IT" sz="1400" dirty="0">
                <a:solidFill>
                  <a:srgbClr val="2A00FF"/>
                </a:solidFill>
                <a:latin typeface="Consolas" panose="020B0609020204030204" pitchFamily="49" charset="0"/>
              </a:rPr>
              <a:t>" &lt; richiesta prelievo: "</a:t>
            </a:r>
            <a:r>
              <a:rPr lang="it-IT" sz="1400" dirty="0">
                <a:solidFill>
                  <a:srgbClr val="000000"/>
                </a:solidFill>
                <a:latin typeface="Consolas" panose="020B0609020204030204" pitchFamily="49" charset="0"/>
              </a:rPr>
              <a:t> + </a:t>
            </a:r>
            <a:r>
              <a:rPr lang="it-IT" sz="1400" dirty="0" err="1">
                <a:solidFill>
                  <a:srgbClr val="6A3E3E"/>
                </a:solidFill>
                <a:latin typeface="Consolas" panose="020B0609020204030204" pitchFamily="49" charset="0"/>
              </a:rPr>
              <a:t>value</a:t>
            </a:r>
            <a:r>
              <a:rPr lang="it-IT" sz="1400" dirty="0">
                <a:solidFill>
                  <a:srgbClr val="000000"/>
                </a:solidFill>
                <a:latin typeface="Consolas" panose="020B0609020204030204" pitchFamily="49" charset="0"/>
              </a:rPr>
              <a:t>);</a:t>
            </a:r>
          </a:p>
          <a:p>
            <a:pPr marL="0" indent="0" algn="l">
              <a:lnSpc>
                <a:spcPct val="100000"/>
              </a:lnSpc>
              <a:buNone/>
            </a:pPr>
            <a:endParaRPr lang="it-IT" sz="1400" dirty="0">
              <a:latin typeface="Consolas" panose="020B0609020204030204" pitchFamily="49" charset="0"/>
            </a:endParaRPr>
          </a:p>
          <a:p>
            <a:pPr marL="0" indent="0" algn="l">
              <a:lnSpc>
                <a:spcPct val="100000"/>
              </a:lnSpc>
              <a:buNone/>
            </a:pPr>
            <a:r>
              <a:rPr lang="it-IT" sz="1400" dirty="0">
                <a:solidFill>
                  <a:srgbClr val="7F0055"/>
                </a:solidFill>
                <a:latin typeface="Consolas" panose="020B0609020204030204" pitchFamily="49" charset="0"/>
              </a:rPr>
              <a:t>	</a:t>
            </a:r>
            <a:r>
              <a:rPr lang="it-IT" sz="1400" dirty="0" err="1">
                <a:solidFill>
                  <a:srgbClr val="7F0055"/>
                </a:solidFill>
                <a:latin typeface="Consolas" panose="020B0609020204030204" pitchFamily="49" charset="0"/>
              </a:rPr>
              <a:t>this</a:t>
            </a:r>
            <a:r>
              <a:rPr lang="it-IT" sz="1400" dirty="0" err="1">
                <a:solidFill>
                  <a:srgbClr val="000000"/>
                </a:solidFill>
                <a:latin typeface="Consolas" panose="020B0609020204030204" pitchFamily="49" charset="0"/>
              </a:rPr>
              <a:t>.</a:t>
            </a:r>
            <a:r>
              <a:rPr lang="it-IT" sz="1400" dirty="0" err="1">
                <a:solidFill>
                  <a:srgbClr val="0000C0"/>
                </a:solidFill>
                <a:latin typeface="Consolas" panose="020B0609020204030204" pitchFamily="49" charset="0"/>
              </a:rPr>
              <a:t>disponibilita</a:t>
            </a:r>
            <a:r>
              <a:rPr lang="it-IT" sz="1400" dirty="0">
                <a:solidFill>
                  <a:srgbClr val="000000"/>
                </a:solidFill>
                <a:latin typeface="Consolas" panose="020B0609020204030204" pitchFamily="49" charset="0"/>
              </a:rPr>
              <a:t> -= </a:t>
            </a:r>
            <a:r>
              <a:rPr lang="it-IT" sz="1400" dirty="0" err="1">
                <a:solidFill>
                  <a:srgbClr val="6A3E3E"/>
                </a:solidFill>
                <a:latin typeface="Consolas" panose="020B0609020204030204" pitchFamily="49" charset="0"/>
              </a:rPr>
              <a:t>value</a:t>
            </a:r>
            <a:r>
              <a:rPr lang="it-IT" sz="1400" dirty="0">
                <a:solidFill>
                  <a:srgbClr val="000000"/>
                </a:solidFill>
                <a:latin typeface="Consolas" panose="020B0609020204030204" pitchFamily="49" charset="0"/>
              </a:rPr>
              <a:t>;</a:t>
            </a:r>
          </a:p>
          <a:p>
            <a:pPr marL="0" indent="0" algn="l">
              <a:lnSpc>
                <a:spcPct val="100000"/>
              </a:lnSpc>
              <a:buNone/>
            </a:pPr>
            <a:r>
              <a:rPr lang="it-IT" sz="1400" dirty="0">
                <a:solidFill>
                  <a:srgbClr val="7F0055"/>
                </a:solidFill>
                <a:latin typeface="Consolas" panose="020B0609020204030204" pitchFamily="49" charset="0"/>
              </a:rPr>
              <a:t>	</a:t>
            </a:r>
            <a:r>
              <a:rPr lang="it-IT" sz="1400" dirty="0" err="1">
                <a:solidFill>
                  <a:srgbClr val="7F0055"/>
                </a:solidFill>
                <a:latin typeface="Consolas" panose="020B0609020204030204" pitchFamily="49" charset="0"/>
              </a:rPr>
              <a:t>return</a:t>
            </a:r>
            <a:r>
              <a:rPr lang="it-IT" sz="1400" dirty="0">
                <a:solidFill>
                  <a:srgbClr val="000000"/>
                </a:solidFill>
                <a:latin typeface="Consolas" panose="020B0609020204030204" pitchFamily="49" charset="0"/>
              </a:rPr>
              <a:t> </a:t>
            </a:r>
            <a:r>
              <a:rPr lang="it-IT" sz="1400" dirty="0" err="1">
                <a:solidFill>
                  <a:srgbClr val="7F0055"/>
                </a:solidFill>
                <a:latin typeface="Consolas" panose="020B0609020204030204" pitchFamily="49" charset="0"/>
              </a:rPr>
              <a:t>this</a:t>
            </a:r>
            <a:r>
              <a:rPr lang="it-IT" sz="1400" dirty="0" err="1">
                <a:solidFill>
                  <a:srgbClr val="000000"/>
                </a:solidFill>
                <a:latin typeface="Consolas" panose="020B0609020204030204" pitchFamily="49" charset="0"/>
              </a:rPr>
              <a:t>.</a:t>
            </a:r>
            <a:r>
              <a:rPr lang="it-IT" sz="1400" dirty="0" err="1">
                <a:solidFill>
                  <a:srgbClr val="0000C0"/>
                </a:solidFill>
                <a:latin typeface="Consolas" panose="020B0609020204030204" pitchFamily="49" charset="0"/>
              </a:rPr>
              <a:t>disponibilita</a:t>
            </a:r>
            <a:r>
              <a:rPr lang="it-IT" sz="1400" dirty="0">
                <a:solidFill>
                  <a:srgbClr val="000000"/>
                </a:solidFill>
                <a:latin typeface="Consolas" panose="020B0609020204030204" pitchFamily="49" charset="0"/>
              </a:rPr>
              <a:t>;</a:t>
            </a:r>
          </a:p>
          <a:p>
            <a:pPr marL="0" indent="0" algn="l">
              <a:lnSpc>
                <a:spcPct val="100000"/>
              </a:lnSpc>
              <a:buNone/>
            </a:pPr>
            <a:r>
              <a:rPr lang="it-IT" sz="1400" dirty="0">
                <a:solidFill>
                  <a:srgbClr val="000000"/>
                </a:solidFill>
                <a:latin typeface="Consolas" panose="020B0609020204030204" pitchFamily="49" charset="0"/>
              </a:rPr>
              <a:t>}</a:t>
            </a:r>
            <a:endParaRPr lang="it-IT" sz="1000" dirty="0">
              <a:solidFill>
                <a:srgbClr val="000000"/>
              </a:solidFill>
              <a:latin typeface="Inconsolata"/>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La clausola </a:t>
            </a:r>
            <a:r>
              <a:rPr lang="it-IT" altLang="it-IT" sz="1200" b="1" dirty="0" err="1">
                <a:latin typeface="Arial" panose="020B0604020202020204" pitchFamily="34" charset="0"/>
                <a:ea typeface="Times New Roman" panose="02020603050405020304" pitchFamily="18" charset="0"/>
              </a:rPr>
              <a:t>throws</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8587960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Gestione delle Eccezioni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dirty="0"/>
              <a:t>Le eccezioni vengono catturate quando vengono invocati i metodi che sono dichiarati con la clausola </a:t>
            </a:r>
            <a:r>
              <a:rPr lang="it-IT" dirty="0" err="1"/>
              <a:t>throws</a:t>
            </a:r>
            <a:r>
              <a:rPr lang="it-IT" dirty="0"/>
              <a:t>, per catturarle bisogna invocare il metodo in blocchi </a:t>
            </a:r>
            <a:r>
              <a:rPr lang="it-IT" b="1" dirty="0" err="1"/>
              <a:t>try</a:t>
            </a:r>
            <a:r>
              <a:rPr lang="it-IT" dirty="0"/>
              <a:t>, essi hanno la sintassi seguente:</a:t>
            </a:r>
          </a:p>
          <a:p>
            <a:pPr marL="0" indent="0" algn="l">
              <a:buNone/>
            </a:pPr>
            <a:r>
              <a:rPr lang="it-IT" sz="1400" dirty="0" err="1">
                <a:solidFill>
                  <a:srgbClr val="7F0055"/>
                </a:solidFill>
                <a:latin typeface="Consolas" panose="020B0609020204030204" pitchFamily="49" charset="0"/>
              </a:rPr>
              <a:t>try</a:t>
            </a:r>
            <a:r>
              <a:rPr lang="it-IT" sz="1400" dirty="0">
                <a:solidFill>
                  <a:srgbClr val="000000"/>
                </a:solidFill>
                <a:latin typeface="Consolas" panose="020B0609020204030204" pitchFamily="49" charset="0"/>
              </a:rPr>
              <a:t> {</a:t>
            </a:r>
          </a:p>
          <a:p>
            <a:pPr marL="0" indent="0" algn="l">
              <a:buNone/>
            </a:pPr>
            <a:r>
              <a:rPr lang="it-IT" sz="1400" dirty="0">
                <a:solidFill>
                  <a:srgbClr val="6A3E3E"/>
                </a:solidFill>
                <a:latin typeface="Consolas" panose="020B0609020204030204" pitchFamily="49" charset="0"/>
              </a:rPr>
              <a:t>	</a:t>
            </a:r>
            <a:r>
              <a:rPr lang="it-IT" sz="1400" dirty="0" err="1">
                <a:solidFill>
                  <a:srgbClr val="6A3E3E"/>
                </a:solidFill>
                <a:latin typeface="Consolas" panose="020B0609020204030204" pitchFamily="49" charset="0"/>
              </a:rPr>
              <a:t>portLucia</a:t>
            </a:r>
            <a:r>
              <a:rPr lang="it-IT" sz="1400" dirty="0" err="1">
                <a:solidFill>
                  <a:srgbClr val="000000"/>
                </a:solidFill>
                <a:latin typeface="Consolas" panose="020B0609020204030204" pitchFamily="49" charset="0"/>
              </a:rPr>
              <a:t>.preleva</a:t>
            </a:r>
            <a:r>
              <a:rPr lang="it-IT" sz="1400" dirty="0">
                <a:solidFill>
                  <a:srgbClr val="000000"/>
                </a:solidFill>
                <a:latin typeface="Consolas" panose="020B0609020204030204" pitchFamily="49" charset="0"/>
              </a:rPr>
              <a:t>(600);</a:t>
            </a:r>
          </a:p>
          <a:p>
            <a:pPr marL="0" indent="0" algn="l">
              <a:buNone/>
            </a:pPr>
            <a:r>
              <a:rPr lang="it-IT" sz="1400" dirty="0">
                <a:solidFill>
                  <a:srgbClr val="000000"/>
                </a:solidFill>
                <a:latin typeface="Consolas" panose="020B0609020204030204" pitchFamily="49" charset="0"/>
              </a:rPr>
              <a:t>} </a:t>
            </a:r>
            <a:r>
              <a:rPr lang="it-IT" sz="1400" dirty="0">
                <a:solidFill>
                  <a:srgbClr val="7F0055"/>
                </a:solidFill>
                <a:latin typeface="Consolas" panose="020B0609020204030204" pitchFamily="49" charset="0"/>
              </a:rPr>
              <a:t>catch</a:t>
            </a: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PortafoglioException</a:t>
            </a:r>
            <a:r>
              <a:rPr lang="it-IT" sz="1400" dirty="0">
                <a:solidFill>
                  <a:srgbClr val="000000"/>
                </a:solidFill>
                <a:latin typeface="Consolas" panose="020B0609020204030204" pitchFamily="49" charset="0"/>
              </a:rPr>
              <a:t> </a:t>
            </a:r>
            <a:r>
              <a:rPr lang="it-IT" sz="1400" dirty="0">
                <a:solidFill>
                  <a:srgbClr val="6A3E3E"/>
                </a:solidFill>
                <a:latin typeface="Consolas" panose="020B0609020204030204" pitchFamily="49" charset="0"/>
              </a:rPr>
              <a:t>e</a:t>
            </a:r>
            <a:r>
              <a:rPr lang="it-IT" sz="1400" dirty="0">
                <a:solidFill>
                  <a:srgbClr val="000000"/>
                </a:solidFill>
                <a:latin typeface="Consolas" panose="020B0609020204030204" pitchFamily="49" charset="0"/>
              </a:rPr>
              <a:t>) {</a:t>
            </a:r>
          </a:p>
          <a:p>
            <a:pPr marL="0" indent="0" algn="l">
              <a:buNone/>
            </a:pP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System.</a:t>
            </a:r>
            <a:r>
              <a:rPr lang="it-IT" sz="1400" i="1" dirty="0" err="1">
                <a:solidFill>
                  <a:srgbClr val="0000C0"/>
                </a:solidFill>
                <a:latin typeface="Consolas" panose="020B0609020204030204" pitchFamily="49" charset="0"/>
              </a:rPr>
              <a:t>out</a:t>
            </a:r>
            <a:r>
              <a:rPr lang="it-IT" sz="1400" i="1" dirty="0" err="1">
                <a:solidFill>
                  <a:srgbClr val="000000"/>
                </a:solidFill>
                <a:latin typeface="Consolas" panose="020B0609020204030204" pitchFamily="49" charset="0"/>
              </a:rPr>
              <a:t>.println</a:t>
            </a:r>
            <a:r>
              <a:rPr lang="it-IT" sz="1400" i="1" dirty="0">
                <a:solidFill>
                  <a:srgbClr val="000000"/>
                </a:solidFill>
                <a:latin typeface="Consolas" panose="020B0609020204030204" pitchFamily="49" charset="0"/>
              </a:rPr>
              <a:t>(</a:t>
            </a:r>
            <a:r>
              <a:rPr lang="it-IT" sz="1400" i="1" dirty="0">
                <a:solidFill>
                  <a:srgbClr val="2A00FF"/>
                </a:solidFill>
                <a:latin typeface="Consolas" panose="020B0609020204030204" pitchFamily="49" charset="0"/>
              </a:rPr>
              <a:t>"</a:t>
            </a:r>
            <a:r>
              <a:rPr lang="it-IT" sz="1400" i="1" dirty="0" err="1">
                <a:solidFill>
                  <a:srgbClr val="2A00FF"/>
                </a:solidFill>
                <a:latin typeface="Consolas" panose="020B0609020204030204" pitchFamily="49" charset="0"/>
              </a:rPr>
              <a:t>PortafoglioException</a:t>
            </a:r>
            <a:r>
              <a:rPr lang="it-IT" sz="1400" i="1" dirty="0">
                <a:solidFill>
                  <a:srgbClr val="2A00FF"/>
                </a:solidFill>
                <a:latin typeface="Consolas" panose="020B0609020204030204" pitchFamily="49" charset="0"/>
              </a:rPr>
              <a:t>: "</a:t>
            </a:r>
            <a:r>
              <a:rPr lang="it-IT" sz="1400" i="1" dirty="0">
                <a:solidFill>
                  <a:srgbClr val="000000"/>
                </a:solidFill>
                <a:latin typeface="Consolas" panose="020B0609020204030204" pitchFamily="49" charset="0"/>
              </a:rPr>
              <a:t> + </a:t>
            </a:r>
            <a:r>
              <a:rPr lang="it-IT" sz="1400" i="1" dirty="0" err="1">
                <a:solidFill>
                  <a:srgbClr val="6A3E3E"/>
                </a:solidFill>
                <a:latin typeface="Consolas" panose="020B0609020204030204" pitchFamily="49" charset="0"/>
              </a:rPr>
              <a:t>e</a:t>
            </a:r>
            <a:r>
              <a:rPr lang="it-IT" sz="1400" i="1" dirty="0" err="1">
                <a:solidFill>
                  <a:srgbClr val="000000"/>
                </a:solidFill>
                <a:latin typeface="Consolas" panose="020B0609020204030204" pitchFamily="49" charset="0"/>
              </a:rPr>
              <a:t>.getMessage</a:t>
            </a:r>
            <a:r>
              <a:rPr lang="it-IT" sz="1400" i="1" dirty="0">
                <a:solidFill>
                  <a:srgbClr val="000000"/>
                </a:solidFill>
                <a:latin typeface="Consolas" panose="020B0609020204030204" pitchFamily="49" charset="0"/>
              </a:rPr>
              <a:t>());</a:t>
            </a:r>
          </a:p>
          <a:p>
            <a:pPr marL="0" indent="0" algn="l">
              <a:buNone/>
            </a:pPr>
            <a:r>
              <a:rPr lang="it-IT" sz="1400" dirty="0">
                <a:solidFill>
                  <a:srgbClr val="000000"/>
                </a:solidFill>
                <a:latin typeface="Consolas" panose="020B0609020204030204" pitchFamily="49" charset="0"/>
              </a:rPr>
              <a:t>}</a:t>
            </a:r>
            <a:r>
              <a:rPr lang="it-IT" sz="1400" dirty="0" err="1">
                <a:solidFill>
                  <a:srgbClr val="7F0055"/>
                </a:solidFill>
                <a:latin typeface="Consolas" panose="020B0609020204030204" pitchFamily="49" charset="0"/>
              </a:rPr>
              <a:t>finally</a:t>
            </a:r>
            <a:r>
              <a:rPr lang="it-IT" sz="1400" dirty="0">
                <a:solidFill>
                  <a:srgbClr val="000000"/>
                </a:solidFill>
                <a:latin typeface="Consolas" panose="020B0609020204030204" pitchFamily="49" charset="0"/>
              </a:rPr>
              <a:t> {</a:t>
            </a:r>
          </a:p>
          <a:p>
            <a:pPr marL="0" indent="0" algn="l">
              <a:buNone/>
            </a:pP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System.</a:t>
            </a:r>
            <a:r>
              <a:rPr lang="it-IT" sz="1400" i="1" dirty="0" err="1">
                <a:solidFill>
                  <a:srgbClr val="0000C0"/>
                </a:solidFill>
                <a:latin typeface="Consolas" panose="020B0609020204030204" pitchFamily="49" charset="0"/>
              </a:rPr>
              <a:t>out</a:t>
            </a:r>
            <a:r>
              <a:rPr lang="it-IT" sz="1400" i="1" dirty="0" err="1">
                <a:solidFill>
                  <a:srgbClr val="000000"/>
                </a:solidFill>
                <a:latin typeface="Consolas" panose="020B0609020204030204" pitchFamily="49" charset="0"/>
              </a:rPr>
              <a:t>.println</a:t>
            </a:r>
            <a:r>
              <a:rPr lang="it-IT" sz="1400" i="1" dirty="0">
                <a:solidFill>
                  <a:srgbClr val="000000"/>
                </a:solidFill>
                <a:latin typeface="Consolas" panose="020B0609020204030204" pitchFamily="49" charset="0"/>
              </a:rPr>
              <a:t>(</a:t>
            </a:r>
            <a:r>
              <a:rPr lang="it-IT" sz="1400" i="1" dirty="0">
                <a:solidFill>
                  <a:srgbClr val="2A00FF"/>
                </a:solidFill>
                <a:latin typeface="Consolas" panose="020B0609020204030204" pitchFamily="49" charset="0"/>
              </a:rPr>
              <a:t>"FINE"</a:t>
            </a:r>
            <a:r>
              <a:rPr lang="it-IT" sz="1400" i="1" dirty="0">
                <a:solidFill>
                  <a:srgbClr val="000000"/>
                </a:solidFill>
                <a:latin typeface="Consolas" panose="020B0609020204030204" pitchFamily="49" charset="0"/>
              </a:rPr>
              <a:t>);</a:t>
            </a:r>
          </a:p>
          <a:p>
            <a:pPr marL="0" indent="0" algn="l">
              <a:buNone/>
            </a:pPr>
            <a:r>
              <a:rPr lang="it-IT" sz="1400" dirty="0">
                <a:solidFill>
                  <a:srgbClr val="000000"/>
                </a:solidFill>
                <a:latin typeface="Consolas" panose="020B0609020204030204" pitchFamily="49" charset="0"/>
              </a:rPr>
              <a:t>}</a:t>
            </a:r>
          </a:p>
          <a:p>
            <a:pPr marL="0" indent="0" algn="l">
              <a:buNone/>
            </a:pPr>
            <a:endParaRPr lang="it-IT" sz="1050" dirty="0">
              <a:solidFill>
                <a:srgbClr val="000000"/>
              </a:solidFill>
              <a:latin typeface="Inconsolata"/>
            </a:endParaRPr>
          </a:p>
          <a:p>
            <a:pPr marL="0" indent="0" algn="l" fontAlgn="base">
              <a:buNone/>
            </a:pPr>
            <a:r>
              <a:rPr lang="it-IT" dirty="0"/>
              <a:t>Se nel </a:t>
            </a:r>
            <a:r>
              <a:rPr lang="it-IT" dirty="0" err="1"/>
              <a:t>try</a:t>
            </a:r>
            <a:r>
              <a:rPr lang="it-IT" dirty="0"/>
              <a:t> è presente una clausola </a:t>
            </a:r>
            <a:r>
              <a:rPr lang="it-IT" b="1" dirty="0" err="1"/>
              <a:t>finally</a:t>
            </a:r>
            <a:r>
              <a:rPr lang="it-IT" dirty="0"/>
              <a:t>, il suo codice viene eseguito dopo aver completato tutte le altre operazioni del </a:t>
            </a:r>
            <a:r>
              <a:rPr lang="it-IT" dirty="0" err="1"/>
              <a:t>try</a:t>
            </a:r>
            <a:r>
              <a:rPr lang="it-IT" dirty="0"/>
              <a:t>, indipendentemente dal fatto che questa abbiano lanciato una eccezione o no.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Il gestore dell’eccezione </a:t>
            </a:r>
            <a:r>
              <a:rPr lang="it-IT" sz="1200" b="1" dirty="0" err="1">
                <a:latin typeface="Arial" panose="020B0604020202020204" pitchFamily="34" charset="0"/>
              </a:rPr>
              <a:t>try</a:t>
            </a:r>
            <a:r>
              <a:rPr lang="it-IT" sz="1200" b="1" dirty="0">
                <a:latin typeface="Arial" panose="020B0604020202020204" pitchFamily="34" charset="0"/>
              </a:rPr>
              <a:t>/catch</a:t>
            </a:r>
          </a:p>
        </p:txBody>
      </p:sp>
    </p:spTree>
    <p:extLst>
      <p:ext uri="{BB962C8B-B14F-4D97-AF65-F5344CB8AC3E}">
        <p14:creationId xmlns:p14="http://schemas.microsoft.com/office/powerpoint/2010/main" val="167362742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26</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dirty="0"/>
              <a:t>Re-implementiamo il programma </a:t>
            </a:r>
            <a:r>
              <a:rPr lang="it-IT" dirty="0" err="1"/>
              <a:t>HelloWorld</a:t>
            </a:r>
            <a:r>
              <a:rPr lang="it-IT" dirty="0"/>
              <a:t> precedente aggiungendo la gestione delle eccezioni.</a:t>
            </a:r>
          </a:p>
          <a:p>
            <a:pPr marL="0" indent="0" algn="l" fontAlgn="base">
              <a:buNone/>
            </a:pPr>
            <a:r>
              <a:rPr lang="it-IT" dirty="0"/>
              <a:t>Implementare l’acquisizione di 2 parametri </a:t>
            </a:r>
            <a:r>
              <a:rPr lang="it-IT" dirty="0" err="1"/>
              <a:t>args</a:t>
            </a:r>
            <a:r>
              <a:rPr lang="it-IT" dirty="0"/>
              <a:t>[0] e </a:t>
            </a:r>
            <a:r>
              <a:rPr lang="it-IT" dirty="0" err="1"/>
              <a:t>args</a:t>
            </a:r>
            <a:r>
              <a:rPr lang="it-IT" dirty="0"/>
              <a:t>[1] che saranno il vostro nome e cognome.</a:t>
            </a:r>
          </a:p>
          <a:p>
            <a:pPr marL="0" indent="0" algn="l" fontAlgn="base">
              <a:buNone/>
            </a:pPr>
            <a:r>
              <a:rPr lang="it-IT" dirty="0"/>
              <a:t>Catturiamo l’eccezione</a:t>
            </a:r>
          </a:p>
          <a:p>
            <a:pPr marL="0" indent="0" algn="l" fontAlgn="base">
              <a:buNone/>
            </a:pPr>
            <a:r>
              <a:rPr lang="it-IT" dirty="0" err="1">
                <a:solidFill>
                  <a:srgbClr val="000000"/>
                </a:solidFill>
                <a:latin typeface="Consolas" panose="020B0609020204030204" pitchFamily="49" charset="0"/>
              </a:rPr>
              <a:t>ArrayIndexOutOfBoundsException</a:t>
            </a:r>
            <a:endParaRPr lang="it-IT" dirty="0">
              <a:solidFill>
                <a:srgbClr val="000000"/>
              </a:solidFill>
              <a:latin typeface="Consolas" panose="020B0609020204030204" pitchFamily="49" charset="0"/>
            </a:endParaRPr>
          </a:p>
          <a:p>
            <a:pPr marL="0" indent="0" algn="l" fontAlgn="base">
              <a:buNone/>
            </a:pPr>
            <a:r>
              <a:rPr lang="it-IT" dirty="0"/>
              <a:t>nel caso non dovessero essere inseriti parametri in input.</a:t>
            </a:r>
          </a:p>
          <a:p>
            <a:pPr marL="0" indent="0" algn="l" fontAlgn="base">
              <a:buNone/>
            </a:pPr>
            <a:endParaRPr lang="it-IT" sz="1400" dirty="0"/>
          </a:p>
          <a:p>
            <a:pPr marL="0" indent="0" algn="l" fontAlgn="base">
              <a:buNone/>
            </a:pPr>
            <a:endParaRPr lang="it-IT" sz="1400" dirty="0"/>
          </a:p>
          <a:p>
            <a:pPr marL="0" indent="0" algn="l" fontAlgn="base">
              <a:buNone/>
            </a:pPr>
            <a:r>
              <a:rPr lang="it-IT" sz="1400" dirty="0"/>
              <a:t>Queste le 3 possibili stampe a video:</a:t>
            </a:r>
          </a:p>
          <a:p>
            <a:pPr fontAlgn="base"/>
            <a:r>
              <a:rPr lang="it-IT" dirty="0">
                <a:solidFill>
                  <a:srgbClr val="FF0000"/>
                </a:solidFill>
                <a:latin typeface="Consolas" panose="020B0609020204030204" pitchFamily="49" charset="0"/>
              </a:rPr>
              <a:t>Attenzione, non hai inserito il tuo nome</a:t>
            </a:r>
          </a:p>
          <a:p>
            <a:pPr fontAlgn="base"/>
            <a:r>
              <a:rPr lang="it-IT" dirty="0">
                <a:solidFill>
                  <a:srgbClr val="FF0000"/>
                </a:solidFill>
                <a:latin typeface="Consolas" panose="020B0609020204030204" pitchFamily="49" charset="0"/>
              </a:rPr>
              <a:t>Attenzione, non hai inserito il tuo cognome</a:t>
            </a:r>
          </a:p>
          <a:p>
            <a:pPr fontAlgn="base"/>
            <a:r>
              <a:rPr lang="it-IT" dirty="0">
                <a:solidFill>
                  <a:srgbClr val="000000"/>
                </a:solidFill>
                <a:latin typeface="Consolas" panose="020B0609020204030204" pitchFamily="49" charset="0"/>
              </a:rPr>
              <a:t>Ciao Mondo! Sono il primo programma di Tyler </a:t>
            </a:r>
            <a:r>
              <a:rPr lang="it-IT" dirty="0" err="1">
                <a:solidFill>
                  <a:srgbClr val="000000"/>
                </a:solidFill>
                <a:latin typeface="Consolas" panose="020B0609020204030204" pitchFamily="49" charset="0"/>
              </a:rPr>
              <a:t>Durden</a:t>
            </a:r>
            <a:endParaRPr lang="it-IT" dirty="0">
              <a:solidFill>
                <a:srgbClr val="000000"/>
              </a:solidFill>
              <a:latin typeface="Consolas" panose="020B0609020204030204" pitchFamily="49" charset="0"/>
            </a:endParaRPr>
          </a:p>
          <a:p>
            <a:pPr marL="0" indent="0" algn="l" fontAlgn="base">
              <a:buNone/>
            </a:pPr>
            <a:endParaRPr lang="it-IT" sz="1400" dirty="0">
              <a:solidFill>
                <a:srgbClr val="000000"/>
              </a:solidFill>
              <a:latin typeface="Consolas" panose="020B0609020204030204" pitchFamily="49" charset="0"/>
            </a:endParaRPr>
          </a:p>
          <a:p>
            <a:pPr marL="0" indent="0" algn="l" fontAlgn="base">
              <a:buNone/>
            </a:pP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Gestione delle Eccezioni</a:t>
            </a:r>
          </a:p>
        </p:txBody>
      </p:sp>
    </p:spTree>
    <p:extLst>
      <p:ext uri="{BB962C8B-B14F-4D97-AF65-F5344CB8AC3E}">
        <p14:creationId xmlns:p14="http://schemas.microsoft.com/office/powerpoint/2010/main" val="32887952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26</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fontAlgn="base">
              <a:buNone/>
            </a:pPr>
            <a:r>
              <a:rPr lang="it-IT" dirty="0"/>
              <a:t>Proviamo questa volta a gestire una eccezione tutta nostra: </a:t>
            </a:r>
            <a:r>
              <a:rPr lang="it-IT" dirty="0" err="1">
                <a:solidFill>
                  <a:srgbClr val="000000"/>
                </a:solidFill>
                <a:latin typeface="Consolas" panose="020B0609020204030204" pitchFamily="49" charset="0"/>
              </a:rPr>
              <a:t>EccezioneDatoNonInserito</a:t>
            </a:r>
            <a:r>
              <a:rPr lang="it-IT" dirty="0">
                <a:solidFill>
                  <a:srgbClr val="000000"/>
                </a:solidFill>
                <a:latin typeface="Consolas" panose="020B0609020204030204" pitchFamily="49" charset="0"/>
              </a:rPr>
              <a:t>(</a:t>
            </a:r>
            <a:r>
              <a:rPr lang="it-IT" dirty="0" err="1">
                <a:solidFill>
                  <a:srgbClr val="000000"/>
                </a:solidFill>
                <a:latin typeface="Consolas" panose="020B0609020204030204" pitchFamily="49" charset="0"/>
              </a:rPr>
              <a:t>String</a:t>
            </a:r>
            <a:r>
              <a:rPr lang="it-IT" dirty="0">
                <a:solidFill>
                  <a:srgbClr val="000000"/>
                </a:solidFill>
                <a:latin typeface="Consolas" panose="020B0609020204030204" pitchFamily="49" charset="0"/>
              </a:rPr>
              <a:t> </a:t>
            </a:r>
            <a:r>
              <a:rPr lang="it-IT" dirty="0">
                <a:solidFill>
                  <a:srgbClr val="6A3E3E"/>
                </a:solidFill>
                <a:latin typeface="Consolas" panose="020B0609020204030204" pitchFamily="49" charset="0"/>
              </a:rPr>
              <a:t>dato</a:t>
            </a:r>
            <a:r>
              <a:rPr lang="it-IT" dirty="0">
                <a:solidFill>
                  <a:srgbClr val="000000"/>
                </a:solidFill>
                <a:latin typeface="Consolas" panose="020B0609020204030204" pitchFamily="49" charset="0"/>
              </a:rPr>
              <a:t>)</a:t>
            </a:r>
            <a:endParaRPr lang="it-IT" sz="1400" dirty="0">
              <a:solidFill>
                <a:srgbClr val="000000"/>
              </a:solidFill>
              <a:latin typeface="Consolas" panose="020B0609020204030204" pitchFamily="49" charset="0"/>
            </a:endParaRPr>
          </a:p>
          <a:p>
            <a:pPr marL="0" indent="0" algn="l" fontAlgn="base">
              <a:buNone/>
            </a:pPr>
            <a:r>
              <a:rPr lang="it-IT" dirty="0"/>
              <a:t>che ci aiuti a sostituire la gestione dei messaggi all’interno dei catch precedenti.</a:t>
            </a:r>
          </a:p>
          <a:p>
            <a:pPr marL="0" indent="0" algn="l" fontAlgn="base">
              <a:buNone/>
            </a:pPr>
            <a:r>
              <a:rPr lang="it-IT" dirty="0"/>
              <a:t>Una volta rilevata la mancanza del dato (nome o cognome), viene rilanciata la nostra eccezione che si occuperà di scrivere il messaggio dell’esercizio precedente.</a:t>
            </a:r>
          </a:p>
          <a:p>
            <a:pPr marL="0" indent="0" algn="l" fontAlgn="base">
              <a:buNone/>
            </a:pPr>
            <a:r>
              <a:rPr lang="it-IT" dirty="0"/>
              <a:t>Il parametro dato del costruttore dovrà contenere il dato specifico non inserito ("nome" oppure "cognome")</a:t>
            </a:r>
          </a:p>
          <a:p>
            <a:pPr marL="0" indent="0" algn="l" fontAlgn="base">
              <a:buNone/>
            </a:pPr>
            <a:endParaRPr lang="it-IT" dirty="0"/>
          </a:p>
          <a:p>
            <a:pPr marL="0" indent="0" algn="l" fontAlgn="base">
              <a:buNone/>
            </a:pPr>
            <a:endParaRPr lang="it-IT" dirty="0"/>
          </a:p>
          <a:p>
            <a:pPr fontAlgn="base"/>
            <a:r>
              <a:rPr lang="it-IT" dirty="0">
                <a:solidFill>
                  <a:srgbClr val="FF0000"/>
                </a:solidFill>
                <a:latin typeface="Consolas" panose="020B0609020204030204" pitchFamily="49" charset="0"/>
              </a:rPr>
              <a:t>Attenzione, non hai inserito il tuo nome</a:t>
            </a:r>
          </a:p>
          <a:p>
            <a:pPr fontAlgn="base"/>
            <a:r>
              <a:rPr lang="it-IT" dirty="0">
                <a:solidFill>
                  <a:srgbClr val="FF0000"/>
                </a:solidFill>
                <a:latin typeface="Consolas" panose="020B0609020204030204" pitchFamily="49" charset="0"/>
              </a:rPr>
              <a:t>Attenzione, non hai inserito il tuo cognome</a:t>
            </a:r>
          </a:p>
          <a:p>
            <a:pPr marL="0" indent="0" algn="l" fontAlgn="base">
              <a:buNone/>
            </a:pPr>
            <a:endParaRPr lang="it-IT" dirty="0"/>
          </a:p>
          <a:p>
            <a:pPr marL="0" indent="0" algn="l" fontAlgn="base">
              <a:buNone/>
            </a:pPr>
            <a:endParaRPr lang="it-IT" dirty="0"/>
          </a:p>
          <a:p>
            <a:pPr marL="0" indent="0" algn="l" fontAlgn="base">
              <a:buNone/>
            </a:pPr>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Gestione delle Eccezioni</a:t>
            </a:r>
          </a:p>
        </p:txBody>
      </p:sp>
    </p:spTree>
    <p:extLst>
      <p:ext uri="{BB962C8B-B14F-4D97-AF65-F5344CB8AC3E}">
        <p14:creationId xmlns:p14="http://schemas.microsoft.com/office/powerpoint/2010/main" val="87030493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27</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Gestione delle Eccezioni</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Trasformiamo l’esercizio 23 in modo da:</a:t>
            </a:r>
          </a:p>
          <a:p>
            <a:r>
              <a:rPr lang="it-IT" sz="1400" dirty="0"/>
              <a:t>Spostare l’implementazione dell’interfaccia </a:t>
            </a:r>
            <a:r>
              <a:rPr lang="it-IT" sz="1400" dirty="0">
                <a:solidFill>
                  <a:srgbClr val="000000"/>
                </a:solidFill>
                <a:latin typeface="Consolas" panose="020B0609020204030204" pitchFamily="49" charset="0"/>
              </a:rPr>
              <a:t>Elettore </a:t>
            </a:r>
            <a:r>
              <a:rPr lang="it-IT" sz="1400" dirty="0"/>
              <a:t>sulla classe Cittadino.</a:t>
            </a:r>
          </a:p>
          <a:p>
            <a:r>
              <a:rPr lang="it-IT" sz="1400" dirty="0"/>
              <a:t>Gestire un possibile </a:t>
            </a:r>
            <a:r>
              <a:rPr lang="it-IT" sz="1400" dirty="0">
                <a:solidFill>
                  <a:srgbClr val="000000"/>
                </a:solidFill>
                <a:latin typeface="Consolas" panose="020B0609020204030204" pitchFamily="49" charset="0"/>
              </a:rPr>
              <a:t>vota(Opzione </a:t>
            </a:r>
            <a:r>
              <a:rPr lang="it-IT" sz="1400" dirty="0">
                <a:solidFill>
                  <a:srgbClr val="6A3E3E"/>
                </a:solidFill>
                <a:latin typeface="Consolas" panose="020B0609020204030204" pitchFamily="49" charset="0"/>
              </a:rPr>
              <a:t>scelta</a:t>
            </a:r>
            <a:r>
              <a:rPr lang="it-IT" sz="1400" dirty="0">
                <a:solidFill>
                  <a:srgbClr val="000000"/>
                </a:solidFill>
                <a:latin typeface="Consolas" panose="020B0609020204030204" pitchFamily="49" charset="0"/>
              </a:rPr>
              <a:t>)</a:t>
            </a:r>
            <a:r>
              <a:rPr lang="it-IT" sz="1100" dirty="0"/>
              <a:t> </a:t>
            </a:r>
            <a:r>
              <a:rPr lang="it-IT" sz="1400" dirty="0"/>
              <a:t>di un Minorenne con una eccezione </a:t>
            </a:r>
            <a:r>
              <a:rPr lang="it-IT" sz="1400" dirty="0" err="1">
                <a:solidFill>
                  <a:srgbClr val="000000"/>
                </a:solidFill>
                <a:latin typeface="Consolas" panose="020B0609020204030204" pitchFamily="49" charset="0"/>
              </a:rPr>
              <a:t>MinorenneException</a:t>
            </a:r>
            <a:r>
              <a:rPr lang="it-IT" sz="1400" dirty="0">
                <a:solidFill>
                  <a:srgbClr val="000000"/>
                </a:solidFill>
                <a:latin typeface="Consolas" panose="020B0609020204030204" pitchFamily="49" charset="0"/>
              </a:rPr>
              <a:t> </a:t>
            </a:r>
            <a:r>
              <a:rPr lang="it-IT" sz="1400" dirty="0"/>
              <a:t>che semplicemente restituisca a video un messaggio di errore di votazione.</a:t>
            </a:r>
          </a:p>
          <a:p>
            <a:r>
              <a:rPr lang="it-IT" sz="1400" dirty="0"/>
              <a:t>Il gestore dell’eccezione farà in modo che il programma non venga interrotto ma che continui fino alla restituzione dei risultati delle votazioni.</a:t>
            </a:r>
          </a:p>
          <a:p>
            <a:pPr marL="0" indent="0">
              <a:buNone/>
            </a:pPr>
            <a:r>
              <a:rPr lang="it-IT" sz="1400" dirty="0"/>
              <a:t>Esempio a video:</a:t>
            </a:r>
          </a:p>
          <a:p>
            <a:pPr marL="0" indent="0" algn="l">
              <a:lnSpc>
                <a:spcPct val="100000"/>
              </a:lnSpc>
              <a:buNone/>
            </a:pPr>
            <a:r>
              <a:rPr lang="it-IT" sz="900" dirty="0">
                <a:solidFill>
                  <a:srgbClr val="000000"/>
                </a:solidFill>
                <a:latin typeface="Consolas" panose="020B0609020204030204" pitchFamily="49" charset="0"/>
              </a:rPr>
              <a:t>Referendum: 'Vuoi la Monarchia o la Repubblica?' </a:t>
            </a:r>
          </a:p>
          <a:p>
            <a:pPr marL="0" indent="0" algn="l">
              <a:lnSpc>
                <a:spcPct val="100000"/>
              </a:lnSpc>
              <a:buNone/>
            </a:pPr>
            <a:r>
              <a:rPr lang="it-IT" sz="900" dirty="0">
                <a:solidFill>
                  <a:srgbClr val="FF0000"/>
                </a:solidFill>
                <a:latin typeface="Consolas" panose="020B0609020204030204" pitchFamily="49" charset="0"/>
              </a:rPr>
              <a:t>Il cittadino Peppa non ha potuto votare perché minorenne!</a:t>
            </a:r>
          </a:p>
          <a:p>
            <a:pPr marL="0" indent="0" algn="l">
              <a:lnSpc>
                <a:spcPct val="100000"/>
              </a:lnSpc>
              <a:buNone/>
            </a:pPr>
            <a:r>
              <a:rPr lang="it-IT" sz="900" dirty="0">
                <a:solidFill>
                  <a:srgbClr val="000000"/>
                </a:solidFill>
                <a:latin typeface="Consolas" panose="020B0609020204030204" pitchFamily="49" charset="0"/>
              </a:rPr>
              <a:t>Spoglio:</a:t>
            </a:r>
          </a:p>
          <a:p>
            <a:pPr marL="0" indent="0" algn="l">
              <a:lnSpc>
                <a:spcPct val="100000"/>
              </a:lnSpc>
              <a:buNone/>
            </a:pPr>
            <a:r>
              <a:rPr lang="it-IT" sz="900" dirty="0">
                <a:solidFill>
                  <a:srgbClr val="000000"/>
                </a:solidFill>
                <a:latin typeface="Consolas" panose="020B0609020204030204" pitchFamily="49" charset="0"/>
              </a:rPr>
              <a:t>MONARCHIA</a:t>
            </a:r>
          </a:p>
          <a:p>
            <a:pPr marL="0" indent="0" algn="l">
              <a:lnSpc>
                <a:spcPct val="100000"/>
              </a:lnSpc>
              <a:buNone/>
            </a:pPr>
            <a:r>
              <a:rPr lang="it-IT" sz="900" dirty="0">
                <a:solidFill>
                  <a:srgbClr val="000000"/>
                </a:solidFill>
                <a:latin typeface="Consolas" panose="020B0609020204030204" pitchFamily="49" charset="0"/>
              </a:rPr>
              <a:t>REPUBBLICA</a:t>
            </a:r>
          </a:p>
          <a:p>
            <a:pPr marL="0" indent="0" algn="l">
              <a:lnSpc>
                <a:spcPct val="100000"/>
              </a:lnSpc>
              <a:buNone/>
            </a:pPr>
            <a:r>
              <a:rPr lang="it-IT" sz="900" dirty="0">
                <a:solidFill>
                  <a:srgbClr val="000000"/>
                </a:solidFill>
                <a:latin typeface="Consolas" panose="020B0609020204030204" pitchFamily="49" charset="0"/>
              </a:rPr>
              <a:t>REPUBBLICA</a:t>
            </a:r>
          </a:p>
          <a:p>
            <a:pPr marL="0" indent="0" algn="l">
              <a:lnSpc>
                <a:spcPct val="100000"/>
              </a:lnSpc>
              <a:buNone/>
            </a:pPr>
            <a:r>
              <a:rPr lang="it-IT" sz="900" dirty="0">
                <a:solidFill>
                  <a:srgbClr val="000000"/>
                </a:solidFill>
                <a:latin typeface="Consolas" panose="020B0609020204030204" pitchFamily="49" charset="0"/>
              </a:rPr>
              <a:t>MONARCHIA</a:t>
            </a:r>
          </a:p>
          <a:p>
            <a:pPr marL="0" indent="0" algn="l">
              <a:lnSpc>
                <a:spcPct val="100000"/>
              </a:lnSpc>
              <a:buNone/>
            </a:pPr>
            <a:r>
              <a:rPr lang="it-IT" sz="900" dirty="0">
                <a:solidFill>
                  <a:srgbClr val="000000"/>
                </a:solidFill>
                <a:latin typeface="Consolas" panose="020B0609020204030204" pitchFamily="49" charset="0"/>
              </a:rPr>
              <a:t>Numero totale elettori:7</a:t>
            </a:r>
          </a:p>
          <a:p>
            <a:pPr marL="0" indent="0" algn="l">
              <a:lnSpc>
                <a:spcPct val="100000"/>
              </a:lnSpc>
              <a:buNone/>
            </a:pPr>
            <a:r>
              <a:rPr lang="it-IT" sz="900" dirty="0">
                <a:solidFill>
                  <a:srgbClr val="000000"/>
                </a:solidFill>
                <a:latin typeface="Consolas" panose="020B0609020204030204" pitchFamily="49" charset="0"/>
              </a:rPr>
              <a:t>Numero votanti:4</a:t>
            </a:r>
          </a:p>
          <a:p>
            <a:pPr marL="0" indent="0" algn="l">
              <a:lnSpc>
                <a:spcPct val="100000"/>
              </a:lnSpc>
              <a:buNone/>
            </a:pPr>
            <a:r>
              <a:rPr lang="it-IT" sz="900" dirty="0">
                <a:solidFill>
                  <a:srgbClr val="000000"/>
                </a:solidFill>
                <a:latin typeface="Consolas" panose="020B0609020204030204" pitchFamily="49" charset="0"/>
              </a:rPr>
              <a:t>Il cittadino Peppa non ha votato!</a:t>
            </a:r>
            <a:endParaRPr lang="it-IT" sz="900" dirty="0"/>
          </a:p>
          <a:p>
            <a:endParaRPr lang="it-IT" sz="1400" dirty="0"/>
          </a:p>
        </p:txBody>
      </p:sp>
    </p:spTree>
    <p:extLst>
      <p:ext uri="{BB962C8B-B14F-4D97-AF65-F5344CB8AC3E}">
        <p14:creationId xmlns:p14="http://schemas.microsoft.com/office/powerpoint/2010/main" val="256554631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lvl="0" fontAlgn="base">
              <a:buSzPts val="1000"/>
              <a:tabLst>
                <a:tab pos="457200" algn="l"/>
              </a:tabLst>
            </a:pPr>
            <a:r>
              <a:rPr lang="it-IT" sz="2800" dirty="0">
                <a:solidFill>
                  <a:srgbClr val="003548"/>
                </a:solidFill>
                <a:latin typeface="Calibri" panose="020F0502020204030204" pitchFamily="34" charset="0"/>
                <a:ea typeface="Calibri" panose="020F0502020204030204" pitchFamily="34" charset="0"/>
              </a:rPr>
              <a:t>Accenni di Input/Output</a:t>
            </a:r>
            <a:endParaRPr lang="it-IT" sz="2800" dirty="0">
              <a:solidFill>
                <a:srgbClr val="003548"/>
              </a:solidFill>
              <a:effectLst/>
              <a:latin typeface="Calibri" panose="020F0502020204030204" pitchFamily="34" charset="0"/>
              <a:ea typeface="Calibri" panose="020F0502020204030204" pitchFamily="34" charset="0"/>
            </a:endParaRP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r>
              <a:rPr lang="it-IT" dirty="0"/>
              <a:t>Stream</a:t>
            </a:r>
          </a:p>
          <a:p>
            <a:pPr lvl="1" fontAlgn="base"/>
            <a:r>
              <a:rPr lang="it-IT" dirty="0" err="1"/>
              <a:t>System.in</a:t>
            </a:r>
            <a:r>
              <a:rPr lang="it-IT" dirty="0"/>
              <a:t> (</a:t>
            </a:r>
            <a:r>
              <a:rPr lang="it-IT" dirty="0" err="1"/>
              <a:t>InputStream</a:t>
            </a:r>
            <a:r>
              <a:rPr lang="it-IT" dirty="0"/>
              <a:t>) canale di input per la lettura da tastiera</a:t>
            </a:r>
          </a:p>
          <a:p>
            <a:pPr lvl="1" fontAlgn="base"/>
            <a:r>
              <a:rPr lang="it-IT" dirty="0" err="1"/>
              <a:t>System.out</a:t>
            </a:r>
            <a:r>
              <a:rPr lang="it-IT" dirty="0"/>
              <a:t> (</a:t>
            </a:r>
            <a:r>
              <a:rPr lang="it-IT" dirty="0" err="1"/>
              <a:t>PrintStream</a:t>
            </a:r>
            <a:r>
              <a:rPr lang="it-IT" dirty="0"/>
              <a:t>) canale per la scrittura su console/terminale</a:t>
            </a:r>
          </a:p>
          <a:p>
            <a:pPr lvl="1" fontAlgn="base"/>
            <a:r>
              <a:rPr lang="it-IT" dirty="0" err="1"/>
              <a:t>System.err</a:t>
            </a:r>
            <a:r>
              <a:rPr lang="it-IT" dirty="0"/>
              <a:t> (</a:t>
            </a:r>
            <a:r>
              <a:rPr lang="it-IT" dirty="0" err="1"/>
              <a:t>PrintStream</a:t>
            </a:r>
            <a:r>
              <a:rPr lang="it-IT" dirty="0"/>
              <a:t>) per la produzione di testi di errore (su Eclipse in rosso)</a:t>
            </a:r>
          </a:p>
          <a:p>
            <a:pPr marL="0" indent="0" fontAlgn="base">
              <a:buNone/>
            </a:pPr>
            <a:endParaRPr lang="it-IT" dirty="0"/>
          </a:p>
          <a:p>
            <a:pPr fontAlgn="base"/>
            <a:r>
              <a:rPr lang="it-IT" dirty="0"/>
              <a:t>Due tipologie di stream</a:t>
            </a:r>
          </a:p>
          <a:p>
            <a:pPr lvl="1" fontAlgn="base"/>
            <a:r>
              <a:rPr lang="it-IT" dirty="0"/>
              <a:t>Caratteri (se i dati sono in formato testo)</a:t>
            </a:r>
          </a:p>
          <a:p>
            <a:pPr lvl="1" fontAlgn="base"/>
            <a:r>
              <a:rPr lang="it-IT" dirty="0"/>
              <a:t>Byte (se i dati sono in formato binario – ad esempio per la lettura/scrittura di file pdf, jpg, doc…)</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Il concetto di Stream</a:t>
            </a:r>
          </a:p>
        </p:txBody>
      </p:sp>
    </p:spTree>
    <p:extLst>
      <p:ext uri="{BB962C8B-B14F-4D97-AF65-F5344CB8AC3E}">
        <p14:creationId xmlns:p14="http://schemas.microsoft.com/office/powerpoint/2010/main" val="2677968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lvl="0" fontAlgn="base">
              <a:buSzPts val="1000"/>
              <a:tabLst>
                <a:tab pos="457200" algn="l"/>
              </a:tabLst>
            </a:pPr>
            <a:r>
              <a:rPr lang="it-IT" sz="2800" dirty="0">
                <a:solidFill>
                  <a:srgbClr val="003548"/>
                </a:solidFill>
                <a:latin typeface="Calibri" panose="020F0502020204030204" pitchFamily="34" charset="0"/>
                <a:ea typeface="Calibri" panose="020F0502020204030204" pitchFamily="34" charset="0"/>
              </a:rPr>
              <a:t>Input: Classe Scanner</a:t>
            </a:r>
            <a:endParaRPr lang="it-IT" sz="2800" dirty="0">
              <a:solidFill>
                <a:srgbClr val="003548"/>
              </a:solidFill>
              <a:effectLst/>
              <a:latin typeface="Calibri" panose="020F0502020204030204" pitchFamily="34" charset="0"/>
              <a:ea typeface="Calibri" panose="020F0502020204030204" pitchFamily="34" charset="0"/>
            </a:endParaRP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fontAlgn="base">
              <a:buNone/>
            </a:pPr>
            <a:endParaRPr lang="it-IT" sz="1400" dirty="0">
              <a:solidFill>
                <a:srgbClr val="7F0055"/>
              </a:solidFill>
              <a:latin typeface="Consolas" panose="020B0609020204030204" pitchFamily="49" charset="0"/>
            </a:endParaRPr>
          </a:p>
          <a:p>
            <a:pPr marL="0" indent="0" fontAlgn="base">
              <a:buNone/>
            </a:pPr>
            <a:r>
              <a:rPr lang="it-IT" sz="1400" dirty="0">
                <a:solidFill>
                  <a:srgbClr val="7F0055"/>
                </a:solidFill>
                <a:latin typeface="Consolas" panose="020B0609020204030204" pitchFamily="49" charset="0"/>
              </a:rPr>
              <a:t>import</a:t>
            </a:r>
            <a:r>
              <a:rPr lang="it-IT" sz="1400" dirty="0">
                <a:solidFill>
                  <a:srgbClr val="000000"/>
                </a:solidFill>
                <a:latin typeface="Consolas" panose="020B0609020204030204" pitchFamily="49" charset="0"/>
              </a:rPr>
              <a:t> </a:t>
            </a:r>
            <a:r>
              <a:rPr lang="it-IT" sz="1400" dirty="0" err="1">
                <a:solidFill>
                  <a:srgbClr val="000000"/>
                </a:solidFill>
                <a:latin typeface="Consolas" panose="020B0609020204030204" pitchFamily="49" charset="0"/>
              </a:rPr>
              <a:t>java.util.Scanner</a:t>
            </a:r>
            <a:r>
              <a:rPr lang="it-IT" sz="1400" dirty="0">
                <a:solidFill>
                  <a:srgbClr val="000000"/>
                </a:solidFill>
                <a:latin typeface="Consolas" panose="020B0609020204030204" pitchFamily="49" charset="0"/>
              </a:rPr>
              <a:t>;  				</a:t>
            </a:r>
            <a:r>
              <a:rPr lang="it-IT" sz="1400" dirty="0">
                <a:solidFill>
                  <a:schemeClr val="accent1">
                    <a:lumMod val="60000"/>
                    <a:lumOff val="40000"/>
                  </a:schemeClr>
                </a:solidFill>
                <a:latin typeface="Consolas" panose="020B0609020204030204" pitchFamily="49" charset="0"/>
              </a:rPr>
              <a:t>// importa la libreria</a:t>
            </a:r>
          </a:p>
          <a:p>
            <a:pPr marL="0" indent="0" fontAlgn="base">
              <a:buNone/>
            </a:pPr>
            <a:r>
              <a:rPr lang="it-IT" sz="1400" dirty="0">
                <a:solidFill>
                  <a:srgbClr val="000000"/>
                </a:solidFill>
                <a:latin typeface="Consolas" panose="020B0609020204030204" pitchFamily="49" charset="0"/>
              </a:rPr>
              <a:t>	</a:t>
            </a:r>
          </a:p>
          <a:p>
            <a:pPr marL="0" indent="0" fontAlgn="base">
              <a:buNone/>
            </a:pPr>
            <a:r>
              <a:rPr lang="en-US" sz="1400" dirty="0">
                <a:solidFill>
                  <a:srgbClr val="000000"/>
                </a:solidFill>
                <a:latin typeface="Consolas" panose="020B0609020204030204" pitchFamily="49" charset="0"/>
              </a:rPr>
              <a:t>Scanner </a:t>
            </a:r>
            <a:r>
              <a:rPr lang="en-US" sz="1400" dirty="0">
                <a:solidFill>
                  <a:srgbClr val="6A3E3E"/>
                </a:solidFill>
                <a:latin typeface="Consolas" panose="020B0609020204030204" pitchFamily="49" charset="0"/>
              </a:rPr>
              <a:t>input</a:t>
            </a:r>
            <a:r>
              <a:rPr lang="en-US" sz="1400" dirty="0">
                <a:solidFill>
                  <a:srgbClr val="000000"/>
                </a:solidFill>
                <a:latin typeface="Consolas" panose="020B0609020204030204" pitchFamily="49" charset="0"/>
              </a:rPr>
              <a:t> = </a:t>
            </a:r>
            <a:r>
              <a:rPr lang="en-US" sz="1400" dirty="0">
                <a:solidFill>
                  <a:srgbClr val="7F0055"/>
                </a:solidFill>
                <a:latin typeface="Consolas" panose="020B0609020204030204" pitchFamily="49" charset="0"/>
              </a:rPr>
              <a:t>new</a:t>
            </a:r>
            <a:r>
              <a:rPr lang="en-US" sz="1400" dirty="0">
                <a:solidFill>
                  <a:srgbClr val="000000"/>
                </a:solidFill>
                <a:latin typeface="Consolas" panose="020B0609020204030204" pitchFamily="49" charset="0"/>
              </a:rPr>
              <a:t> Scanner(System.</a:t>
            </a:r>
            <a:r>
              <a:rPr lang="en-US" sz="1400" dirty="0">
                <a:solidFill>
                  <a:srgbClr val="0000C0"/>
                </a:solidFill>
                <a:latin typeface="Consolas" panose="020B0609020204030204" pitchFamily="49" charset="0"/>
              </a:rPr>
              <a:t>in</a:t>
            </a:r>
            <a:r>
              <a:rPr lang="en-US" sz="1400" dirty="0">
                <a:solidFill>
                  <a:srgbClr val="000000"/>
                </a:solidFill>
                <a:latin typeface="Consolas" panose="020B0609020204030204" pitchFamily="49" charset="0"/>
              </a:rPr>
              <a:t>); 	</a:t>
            </a:r>
            <a:r>
              <a:rPr lang="it-IT" sz="1400" dirty="0">
                <a:solidFill>
                  <a:schemeClr val="accent1">
                    <a:lumMod val="60000"/>
                    <a:lumOff val="40000"/>
                  </a:schemeClr>
                </a:solidFill>
                <a:latin typeface="Consolas" panose="020B0609020204030204" pitchFamily="49" charset="0"/>
              </a:rPr>
              <a:t>// crea un oggetto scanner per la lettura da 									// tastiera</a:t>
            </a:r>
          </a:p>
          <a:p>
            <a:pPr marL="0" indent="0" fontAlgn="base">
              <a:buNone/>
            </a:pPr>
            <a:endParaRPr lang="en-US" sz="1400" dirty="0">
              <a:solidFill>
                <a:srgbClr val="000000"/>
              </a:solidFill>
              <a:latin typeface="Consolas" panose="020B0609020204030204" pitchFamily="49" charset="0"/>
            </a:endParaRPr>
          </a:p>
          <a:p>
            <a:pPr marL="0" indent="0" algn="l">
              <a:buNone/>
            </a:pPr>
            <a:r>
              <a:rPr lang="en-US" sz="1400" dirty="0">
                <a:solidFill>
                  <a:srgbClr val="000000"/>
                </a:solidFill>
                <a:latin typeface="Consolas" panose="020B0609020204030204" pitchFamily="49" charset="0"/>
              </a:rPr>
              <a:t>File </a:t>
            </a:r>
            <a:r>
              <a:rPr lang="en-US" sz="1400" dirty="0" err="1">
                <a:solidFill>
                  <a:srgbClr val="6A3E3E"/>
                </a:solidFill>
                <a:latin typeface="Consolas" panose="020B0609020204030204" pitchFamily="49" charset="0"/>
              </a:rPr>
              <a:t>file</a:t>
            </a:r>
            <a:r>
              <a:rPr lang="en-US" sz="1400" dirty="0">
                <a:solidFill>
                  <a:srgbClr val="000000"/>
                </a:solidFill>
                <a:latin typeface="Consolas" panose="020B0609020204030204" pitchFamily="49" charset="0"/>
              </a:rPr>
              <a:t> = </a:t>
            </a:r>
            <a:r>
              <a:rPr lang="en-US" sz="1400" dirty="0">
                <a:solidFill>
                  <a:srgbClr val="7F0055"/>
                </a:solidFill>
                <a:latin typeface="Consolas" panose="020B0609020204030204" pitchFamily="49" charset="0"/>
              </a:rPr>
              <a:t>new</a:t>
            </a:r>
            <a:r>
              <a:rPr lang="en-US" sz="1400" dirty="0">
                <a:solidFill>
                  <a:srgbClr val="000000"/>
                </a:solidFill>
                <a:latin typeface="Consolas" panose="020B0609020204030204" pitchFamily="49" charset="0"/>
              </a:rPr>
              <a:t> File(</a:t>
            </a:r>
            <a:r>
              <a:rPr lang="en-US" sz="1400" dirty="0">
                <a:solidFill>
                  <a:srgbClr val="2A00FF"/>
                </a:solidFill>
                <a:latin typeface="Consolas" panose="020B0609020204030204" pitchFamily="49" charset="0"/>
              </a:rPr>
              <a:t>"C:\\Users\\fdifeo\\Desktop\\input.txt"</a:t>
            </a:r>
            <a:r>
              <a:rPr lang="en-US" sz="1400" dirty="0">
                <a:solidFill>
                  <a:srgbClr val="000000"/>
                </a:solidFill>
                <a:latin typeface="Consolas" panose="020B0609020204030204" pitchFamily="49" charset="0"/>
              </a:rPr>
              <a:t>);</a:t>
            </a:r>
          </a:p>
          <a:p>
            <a:pPr marL="0" indent="0">
              <a:buNone/>
            </a:pPr>
            <a:r>
              <a:rPr lang="en-US" sz="1400" dirty="0">
                <a:solidFill>
                  <a:srgbClr val="000000"/>
                </a:solidFill>
                <a:latin typeface="Consolas" panose="020B0609020204030204" pitchFamily="49" charset="0"/>
              </a:rPr>
              <a:t>Scanner </a:t>
            </a:r>
            <a:r>
              <a:rPr lang="en-US" sz="1400" dirty="0">
                <a:solidFill>
                  <a:srgbClr val="6A3E3E"/>
                </a:solidFill>
                <a:latin typeface="Consolas" panose="020B0609020204030204" pitchFamily="49" charset="0"/>
              </a:rPr>
              <a:t>input</a:t>
            </a:r>
            <a:r>
              <a:rPr lang="en-US" sz="1400" dirty="0">
                <a:solidFill>
                  <a:srgbClr val="000000"/>
                </a:solidFill>
                <a:latin typeface="Consolas" panose="020B0609020204030204" pitchFamily="49" charset="0"/>
              </a:rPr>
              <a:t> = </a:t>
            </a:r>
            <a:r>
              <a:rPr lang="en-US" sz="1400" dirty="0">
                <a:solidFill>
                  <a:srgbClr val="7F0055"/>
                </a:solidFill>
                <a:latin typeface="Consolas" panose="020B0609020204030204" pitchFamily="49" charset="0"/>
              </a:rPr>
              <a:t>new</a:t>
            </a:r>
            <a:r>
              <a:rPr lang="en-US" sz="1400" dirty="0">
                <a:solidFill>
                  <a:srgbClr val="000000"/>
                </a:solidFill>
                <a:latin typeface="Consolas" panose="020B0609020204030204" pitchFamily="49" charset="0"/>
              </a:rPr>
              <a:t> Scanner(</a:t>
            </a:r>
            <a:r>
              <a:rPr lang="en-US" sz="1400" dirty="0">
                <a:solidFill>
                  <a:srgbClr val="6A3E3E"/>
                </a:solidFill>
                <a:latin typeface="Consolas" panose="020B0609020204030204" pitchFamily="49" charset="0"/>
              </a:rPr>
              <a:t>file</a:t>
            </a:r>
            <a:r>
              <a:rPr lang="en-US" sz="1400" dirty="0">
                <a:solidFill>
                  <a:srgbClr val="000000"/>
                </a:solidFill>
                <a:latin typeface="Consolas" panose="020B0609020204030204" pitchFamily="49" charset="0"/>
              </a:rPr>
              <a:t>);</a:t>
            </a:r>
            <a:r>
              <a:rPr lang="en-US" sz="1400" b="1" dirty="0">
                <a:solidFill>
                  <a:srgbClr val="000000"/>
                </a:solidFill>
                <a:latin typeface="Consolas" panose="020B0609020204030204" pitchFamily="49" charset="0"/>
              </a:rPr>
              <a:t>		</a:t>
            </a:r>
            <a:r>
              <a:rPr lang="it-IT" sz="1400" dirty="0">
                <a:solidFill>
                  <a:schemeClr val="accent1">
                    <a:lumMod val="60000"/>
                    <a:lumOff val="40000"/>
                  </a:schemeClr>
                </a:solidFill>
                <a:latin typeface="Consolas" panose="020B0609020204030204" pitchFamily="49" charset="0"/>
              </a:rPr>
              <a:t>// crea un oggetto scanner per la lettura da 									// file</a:t>
            </a:r>
          </a:p>
          <a:p>
            <a:pPr marL="0" indent="0" algn="l">
              <a:buNone/>
            </a:pPr>
            <a:endParaRPr lang="it-IT" sz="1400" dirty="0"/>
          </a:p>
          <a:p>
            <a:pPr marL="0" indent="0" algn="l">
              <a:buNone/>
            </a:pPr>
            <a:r>
              <a:rPr lang="it-IT" sz="1400" dirty="0" err="1">
                <a:solidFill>
                  <a:srgbClr val="7F0055"/>
                </a:solidFill>
                <a:latin typeface="Consolas" panose="020B0609020204030204" pitchFamily="49" charset="0"/>
              </a:rPr>
              <a:t>while</a:t>
            </a:r>
            <a:r>
              <a:rPr lang="it-IT" sz="1400" dirty="0">
                <a:solidFill>
                  <a:srgbClr val="000000"/>
                </a:solidFill>
                <a:latin typeface="Consolas" panose="020B0609020204030204" pitchFamily="49" charset="0"/>
              </a:rPr>
              <a:t>(</a:t>
            </a:r>
            <a:r>
              <a:rPr lang="it-IT" sz="1400" dirty="0" err="1">
                <a:solidFill>
                  <a:srgbClr val="6A3E3E"/>
                </a:solidFill>
                <a:latin typeface="Consolas" panose="020B0609020204030204" pitchFamily="49" charset="0"/>
              </a:rPr>
              <a:t>input</a:t>
            </a:r>
            <a:r>
              <a:rPr lang="it-IT" sz="1400" dirty="0" err="1">
                <a:solidFill>
                  <a:srgbClr val="000000"/>
                </a:solidFill>
                <a:latin typeface="Consolas" panose="020B0609020204030204" pitchFamily="49" charset="0"/>
              </a:rPr>
              <a:t>.hasNext</a:t>
            </a:r>
            <a:r>
              <a:rPr lang="it-IT" sz="1400" dirty="0">
                <a:solidFill>
                  <a:srgbClr val="000000"/>
                </a:solidFill>
                <a:latin typeface="Consolas" panose="020B0609020204030204" pitchFamily="49" charset="0"/>
              </a:rPr>
              <a:t>()){					</a:t>
            </a:r>
            <a:r>
              <a:rPr lang="it-IT" sz="1400" dirty="0">
                <a:solidFill>
                  <a:schemeClr val="accent1">
                    <a:lumMod val="60000"/>
                    <a:lumOff val="40000"/>
                  </a:schemeClr>
                </a:solidFill>
                <a:latin typeface="Consolas" panose="020B0609020204030204" pitchFamily="49" charset="0"/>
              </a:rPr>
              <a:t>// verifica che ci sia una riga da leggere</a:t>
            </a:r>
          </a:p>
          <a:p>
            <a:pPr marL="0" indent="0">
              <a:buNone/>
            </a:pPr>
            <a:r>
              <a:rPr lang="it-IT" sz="1400" dirty="0" err="1">
                <a:solidFill>
                  <a:srgbClr val="000000"/>
                </a:solidFill>
                <a:latin typeface="Consolas" panose="020B0609020204030204" pitchFamily="49" charset="0"/>
              </a:rPr>
              <a:t>String</a:t>
            </a:r>
            <a:r>
              <a:rPr lang="it-IT" sz="1400" dirty="0">
                <a:solidFill>
                  <a:srgbClr val="000000"/>
                </a:solidFill>
                <a:latin typeface="Consolas" panose="020B0609020204030204" pitchFamily="49" charset="0"/>
              </a:rPr>
              <a:t> </a:t>
            </a:r>
            <a:r>
              <a:rPr lang="it-IT" sz="1400" dirty="0">
                <a:solidFill>
                  <a:srgbClr val="6A3E3E"/>
                </a:solidFill>
                <a:latin typeface="Consolas" panose="020B0609020204030204" pitchFamily="49" charset="0"/>
              </a:rPr>
              <a:t>s</a:t>
            </a:r>
            <a:r>
              <a:rPr lang="it-IT" sz="1400" dirty="0">
                <a:solidFill>
                  <a:srgbClr val="000000"/>
                </a:solidFill>
                <a:latin typeface="Consolas" panose="020B0609020204030204" pitchFamily="49" charset="0"/>
              </a:rPr>
              <a:t> = </a:t>
            </a:r>
            <a:r>
              <a:rPr lang="it-IT" sz="1400" dirty="0" err="1">
                <a:solidFill>
                  <a:srgbClr val="000000"/>
                </a:solidFill>
                <a:latin typeface="Consolas" panose="020B0609020204030204" pitchFamily="49" charset="0"/>
              </a:rPr>
              <a:t>input.next</a:t>
            </a:r>
            <a:r>
              <a:rPr lang="it-IT" sz="1400" dirty="0">
                <a:solidFill>
                  <a:srgbClr val="000000"/>
                </a:solidFill>
                <a:latin typeface="Consolas" panose="020B0609020204030204" pitchFamily="49" charset="0"/>
              </a:rPr>
              <a:t>();				</a:t>
            </a:r>
            <a:r>
              <a:rPr lang="it-IT" sz="1400" dirty="0">
                <a:solidFill>
                  <a:schemeClr val="accent1">
                    <a:lumMod val="60000"/>
                    <a:lumOff val="40000"/>
                  </a:schemeClr>
                </a:solidFill>
                <a:latin typeface="Consolas" panose="020B0609020204030204" pitchFamily="49" charset="0"/>
              </a:rPr>
              <a:t>// legge una parola dallo scanner</a:t>
            </a:r>
          </a:p>
          <a:p>
            <a:pPr marL="0" indent="0" algn="l">
              <a:buNone/>
            </a:pPr>
            <a:endParaRPr lang="it-IT" sz="14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implementazione</a:t>
            </a:r>
          </a:p>
        </p:txBody>
      </p:sp>
    </p:spTree>
    <p:extLst>
      <p:ext uri="{BB962C8B-B14F-4D97-AF65-F5344CB8AC3E}">
        <p14:creationId xmlns:p14="http://schemas.microsoft.com/office/powerpoint/2010/main" val="287805329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lvl="0" fontAlgn="base">
              <a:buSzPts val="1000"/>
              <a:tabLst>
                <a:tab pos="457200" algn="l"/>
              </a:tabLst>
            </a:pPr>
            <a:r>
              <a:rPr lang="it-IT" sz="2800" dirty="0">
                <a:solidFill>
                  <a:srgbClr val="003548"/>
                </a:solidFill>
                <a:latin typeface="Calibri" panose="020F0502020204030204" pitchFamily="34" charset="0"/>
                <a:ea typeface="Calibri" panose="020F0502020204030204" pitchFamily="34" charset="0"/>
              </a:rPr>
              <a:t>Input: Classe Scanner</a:t>
            </a:r>
            <a:endParaRPr lang="it-IT" sz="2800" dirty="0">
              <a:solidFill>
                <a:srgbClr val="003548"/>
              </a:solidFill>
              <a:effectLst/>
              <a:latin typeface="Calibri" panose="020F0502020204030204" pitchFamily="34" charset="0"/>
              <a:ea typeface="Calibri" panose="020F0502020204030204" pitchFamily="34" charset="0"/>
            </a:endParaRP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r>
              <a:rPr lang="it-IT" dirty="0"/>
              <a:t>Diversi tipi di metodi oltre a </a:t>
            </a:r>
            <a:r>
              <a:rPr lang="it-IT" dirty="0" err="1"/>
              <a:t>next</a:t>
            </a:r>
            <a:r>
              <a:rPr lang="it-IT" dirty="0"/>
              <a:t>() che legge solo una parola fino allo spazio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I metodi di Scanner</a:t>
            </a:r>
          </a:p>
        </p:txBody>
      </p:sp>
      <p:graphicFrame>
        <p:nvGraphicFramePr>
          <p:cNvPr id="2" name="Tabella 1">
            <a:extLst>
              <a:ext uri="{FF2B5EF4-FFF2-40B4-BE49-F238E27FC236}">
                <a16:creationId xmlns:a16="http://schemas.microsoft.com/office/drawing/2014/main" id="{6412E4FD-92D6-4DE8-895E-62560E25148A}"/>
              </a:ext>
            </a:extLst>
          </p:cNvPr>
          <p:cNvGraphicFramePr>
            <a:graphicFrameLocks noGrp="1"/>
          </p:cNvGraphicFramePr>
          <p:nvPr>
            <p:extLst>
              <p:ext uri="{D42A27DB-BD31-4B8C-83A1-F6EECF244321}">
                <p14:modId xmlns:p14="http://schemas.microsoft.com/office/powerpoint/2010/main" val="1640844190"/>
              </p:ext>
            </p:extLst>
          </p:nvPr>
        </p:nvGraphicFramePr>
        <p:xfrm>
          <a:off x="384177" y="1708302"/>
          <a:ext cx="8391524" cy="2557568"/>
        </p:xfrm>
        <a:graphic>
          <a:graphicData uri="http://schemas.openxmlformats.org/drawingml/2006/table">
            <a:tbl>
              <a:tblPr/>
              <a:tblGrid>
                <a:gridCol w="2742200">
                  <a:extLst>
                    <a:ext uri="{9D8B030D-6E8A-4147-A177-3AD203B41FA5}">
                      <a16:colId xmlns:a16="http://schemas.microsoft.com/office/drawing/2014/main" val="2951876380"/>
                    </a:ext>
                  </a:extLst>
                </a:gridCol>
                <a:gridCol w="5649324">
                  <a:extLst>
                    <a:ext uri="{9D8B030D-6E8A-4147-A177-3AD203B41FA5}">
                      <a16:colId xmlns:a16="http://schemas.microsoft.com/office/drawing/2014/main" val="2348049153"/>
                    </a:ext>
                  </a:extLst>
                </a:gridCol>
              </a:tblGrid>
              <a:tr h="212396">
                <a:tc>
                  <a:txBody>
                    <a:bodyPr/>
                    <a:lstStyle/>
                    <a:p>
                      <a:pPr algn="l" fontAlgn="t"/>
                      <a:r>
                        <a:rPr lang="it-IT" sz="1600" dirty="0" err="1">
                          <a:effectLst/>
                        </a:rPr>
                        <a:t>nextBoolean</a:t>
                      </a:r>
                      <a:r>
                        <a:rPr lang="it-IT" sz="1600" dirty="0">
                          <a:effectLst/>
                        </a:rPr>
                        <a:t>()</a:t>
                      </a:r>
                    </a:p>
                  </a:txBody>
                  <a:tcPr marL="75856"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dirty="0" err="1">
                          <a:effectLst/>
                        </a:rPr>
                        <a:t>Legge</a:t>
                      </a:r>
                      <a:r>
                        <a:rPr lang="en-US" sz="1600" dirty="0">
                          <a:effectLst/>
                        </a:rPr>
                        <a:t> un </a:t>
                      </a:r>
                      <a:r>
                        <a:rPr lang="en-US" sz="1600" dirty="0" err="1">
                          <a:effectLst/>
                        </a:rPr>
                        <a:t>valore</a:t>
                      </a:r>
                      <a:r>
                        <a:rPr lang="en-US" sz="1600" dirty="0">
                          <a:effectLst/>
                        </a:rPr>
                        <a:t> </a:t>
                      </a:r>
                      <a:r>
                        <a:rPr lang="en-US" sz="1600" dirty="0" err="1">
                          <a:effectLst/>
                        </a:rPr>
                        <a:t>boolean</a:t>
                      </a:r>
                      <a:endParaRPr lang="en-US" sz="1600" dirty="0">
                        <a:effectLst/>
                      </a:endParaRPr>
                    </a:p>
                  </a:txBody>
                  <a:tcPr marL="37928"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2763025464"/>
                  </a:ext>
                </a:extLst>
              </a:tr>
              <a:tr h="212396">
                <a:tc>
                  <a:txBody>
                    <a:bodyPr/>
                    <a:lstStyle/>
                    <a:p>
                      <a:pPr algn="l" fontAlgn="t"/>
                      <a:r>
                        <a:rPr lang="it-IT" sz="1600">
                          <a:effectLst/>
                        </a:rPr>
                        <a:t>nextByte()</a:t>
                      </a:r>
                    </a:p>
                  </a:txBody>
                  <a:tcPr marL="75856"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dirty="0" err="1">
                          <a:effectLst/>
                        </a:rPr>
                        <a:t>Legge</a:t>
                      </a:r>
                      <a:r>
                        <a:rPr lang="en-US" sz="1600" dirty="0">
                          <a:effectLst/>
                        </a:rPr>
                        <a:t> un </a:t>
                      </a:r>
                      <a:r>
                        <a:rPr lang="en-US" sz="1600" dirty="0" err="1">
                          <a:effectLst/>
                        </a:rPr>
                        <a:t>valore</a:t>
                      </a:r>
                      <a:r>
                        <a:rPr lang="en-US" sz="1600" dirty="0">
                          <a:effectLst/>
                        </a:rPr>
                        <a:t> byte</a:t>
                      </a:r>
                    </a:p>
                  </a:txBody>
                  <a:tcPr marL="37928"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18641790"/>
                  </a:ext>
                </a:extLst>
              </a:tr>
              <a:tr h="212396">
                <a:tc>
                  <a:txBody>
                    <a:bodyPr/>
                    <a:lstStyle/>
                    <a:p>
                      <a:pPr algn="l" fontAlgn="t"/>
                      <a:r>
                        <a:rPr lang="it-IT" sz="1600">
                          <a:effectLst/>
                        </a:rPr>
                        <a:t>nextDouble()</a:t>
                      </a:r>
                    </a:p>
                  </a:txBody>
                  <a:tcPr marL="75856"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dirty="0" err="1">
                          <a:effectLst/>
                        </a:rPr>
                        <a:t>Legge</a:t>
                      </a:r>
                      <a:r>
                        <a:rPr lang="en-US" sz="1600" dirty="0">
                          <a:effectLst/>
                        </a:rPr>
                        <a:t> un </a:t>
                      </a:r>
                      <a:r>
                        <a:rPr lang="en-US" sz="1600" dirty="0" err="1">
                          <a:effectLst/>
                        </a:rPr>
                        <a:t>valore</a:t>
                      </a:r>
                      <a:r>
                        <a:rPr lang="en-US" sz="1600" dirty="0">
                          <a:effectLst/>
                        </a:rPr>
                        <a:t> double</a:t>
                      </a:r>
                    </a:p>
                  </a:txBody>
                  <a:tcPr marL="37928"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010644180"/>
                  </a:ext>
                </a:extLst>
              </a:tr>
              <a:tr h="212396">
                <a:tc>
                  <a:txBody>
                    <a:bodyPr/>
                    <a:lstStyle/>
                    <a:p>
                      <a:pPr algn="l" fontAlgn="t"/>
                      <a:r>
                        <a:rPr lang="it-IT" sz="1600">
                          <a:effectLst/>
                        </a:rPr>
                        <a:t>nextFloat()</a:t>
                      </a:r>
                    </a:p>
                  </a:txBody>
                  <a:tcPr marL="75856"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dirty="0" err="1">
                          <a:effectLst/>
                        </a:rPr>
                        <a:t>Legge</a:t>
                      </a:r>
                      <a:r>
                        <a:rPr lang="en-US" sz="1600" dirty="0">
                          <a:effectLst/>
                        </a:rPr>
                        <a:t> un </a:t>
                      </a:r>
                      <a:r>
                        <a:rPr lang="en-US" sz="1600" dirty="0" err="1">
                          <a:effectLst/>
                        </a:rPr>
                        <a:t>valore</a:t>
                      </a:r>
                      <a:r>
                        <a:rPr lang="en-US" sz="1600" dirty="0">
                          <a:effectLst/>
                        </a:rPr>
                        <a:t> float</a:t>
                      </a:r>
                    </a:p>
                  </a:txBody>
                  <a:tcPr marL="37928"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32793638"/>
                  </a:ext>
                </a:extLst>
              </a:tr>
              <a:tr h="212396">
                <a:tc>
                  <a:txBody>
                    <a:bodyPr/>
                    <a:lstStyle/>
                    <a:p>
                      <a:pPr algn="l" fontAlgn="t"/>
                      <a:r>
                        <a:rPr lang="it-IT" sz="1600">
                          <a:effectLst/>
                        </a:rPr>
                        <a:t>nextInt()</a:t>
                      </a:r>
                    </a:p>
                  </a:txBody>
                  <a:tcPr marL="75856"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dirty="0" err="1">
                          <a:effectLst/>
                        </a:rPr>
                        <a:t>Legge</a:t>
                      </a:r>
                      <a:r>
                        <a:rPr lang="en-US" sz="1600" dirty="0">
                          <a:effectLst/>
                        </a:rPr>
                        <a:t> un </a:t>
                      </a:r>
                      <a:r>
                        <a:rPr lang="en-US" sz="1600" dirty="0" err="1">
                          <a:effectLst/>
                        </a:rPr>
                        <a:t>valore</a:t>
                      </a:r>
                      <a:r>
                        <a:rPr lang="en-US" sz="1600" dirty="0">
                          <a:effectLst/>
                        </a:rPr>
                        <a:t> int</a:t>
                      </a:r>
                    </a:p>
                  </a:txBody>
                  <a:tcPr marL="37928"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519109669"/>
                  </a:ext>
                </a:extLst>
              </a:tr>
              <a:tr h="212396">
                <a:tc>
                  <a:txBody>
                    <a:bodyPr/>
                    <a:lstStyle/>
                    <a:p>
                      <a:pPr algn="l" fontAlgn="t"/>
                      <a:r>
                        <a:rPr lang="it-IT" sz="1600">
                          <a:effectLst/>
                        </a:rPr>
                        <a:t>nextLine()</a:t>
                      </a:r>
                    </a:p>
                  </a:txBody>
                  <a:tcPr marL="75856"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600" dirty="0" err="1">
                          <a:effectLst/>
                        </a:rPr>
                        <a:t>Legge</a:t>
                      </a:r>
                      <a:r>
                        <a:rPr lang="en-US" sz="1600" dirty="0">
                          <a:effectLst/>
                        </a:rPr>
                        <a:t> un </a:t>
                      </a:r>
                      <a:r>
                        <a:rPr lang="en-US" sz="1600" dirty="0" err="1">
                          <a:effectLst/>
                        </a:rPr>
                        <a:t>valore</a:t>
                      </a:r>
                      <a:r>
                        <a:rPr lang="en-US" sz="1600" dirty="0">
                          <a:effectLst/>
                        </a:rPr>
                        <a:t> String </a:t>
                      </a:r>
                    </a:p>
                  </a:txBody>
                  <a:tcPr marL="37928"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85406281"/>
                  </a:ext>
                </a:extLst>
              </a:tr>
              <a:tr h="212396">
                <a:tc>
                  <a:txBody>
                    <a:bodyPr/>
                    <a:lstStyle/>
                    <a:p>
                      <a:pPr algn="l" fontAlgn="t"/>
                      <a:r>
                        <a:rPr lang="it-IT" sz="1600">
                          <a:effectLst/>
                        </a:rPr>
                        <a:t>nextLong()</a:t>
                      </a:r>
                    </a:p>
                  </a:txBody>
                  <a:tcPr marL="75856"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600" dirty="0" err="1">
                          <a:effectLst/>
                        </a:rPr>
                        <a:t>Legge</a:t>
                      </a:r>
                      <a:r>
                        <a:rPr lang="en-US" sz="1600" dirty="0">
                          <a:effectLst/>
                        </a:rPr>
                        <a:t> un </a:t>
                      </a:r>
                      <a:r>
                        <a:rPr lang="en-US" sz="1600" dirty="0" err="1">
                          <a:effectLst/>
                        </a:rPr>
                        <a:t>valore</a:t>
                      </a:r>
                      <a:r>
                        <a:rPr lang="en-US" sz="1600" dirty="0">
                          <a:effectLst/>
                        </a:rPr>
                        <a:t> long</a:t>
                      </a:r>
                    </a:p>
                  </a:txBody>
                  <a:tcPr marL="37928"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970079891"/>
                  </a:ext>
                </a:extLst>
              </a:tr>
              <a:tr h="212396">
                <a:tc>
                  <a:txBody>
                    <a:bodyPr/>
                    <a:lstStyle/>
                    <a:p>
                      <a:pPr algn="l" fontAlgn="t"/>
                      <a:r>
                        <a:rPr lang="it-IT" sz="1600" dirty="0" err="1">
                          <a:effectLst/>
                        </a:rPr>
                        <a:t>nextShort</a:t>
                      </a:r>
                      <a:r>
                        <a:rPr lang="it-IT" sz="1600" dirty="0">
                          <a:effectLst/>
                        </a:rPr>
                        <a:t>()</a:t>
                      </a:r>
                    </a:p>
                  </a:txBody>
                  <a:tcPr marL="75856"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err="1">
                          <a:effectLst/>
                        </a:rPr>
                        <a:t>Legge</a:t>
                      </a:r>
                      <a:r>
                        <a:rPr lang="en-US" sz="1600" dirty="0">
                          <a:effectLst/>
                        </a:rPr>
                        <a:t> un </a:t>
                      </a:r>
                      <a:r>
                        <a:rPr lang="en-US" sz="1600" dirty="0" err="1">
                          <a:effectLst/>
                        </a:rPr>
                        <a:t>valore</a:t>
                      </a:r>
                      <a:r>
                        <a:rPr lang="en-US" sz="1600" dirty="0">
                          <a:effectLst/>
                        </a:rPr>
                        <a:t> short </a:t>
                      </a:r>
                    </a:p>
                  </a:txBody>
                  <a:tcPr marL="37928" marR="37928" marT="37928" marB="379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49736186"/>
                  </a:ext>
                </a:extLst>
              </a:tr>
            </a:tbl>
          </a:graphicData>
        </a:graphic>
      </p:graphicFrame>
    </p:spTree>
    <p:extLst>
      <p:ext uri="{BB962C8B-B14F-4D97-AF65-F5344CB8AC3E}">
        <p14:creationId xmlns:p14="http://schemas.microsoft.com/office/powerpoint/2010/main" val="126463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00000"/>
              </a:lnSpc>
            </a:pPr>
            <a:r>
              <a:rPr lang="it-IT" sz="2000" dirty="0"/>
              <a:t>Ereditarietà</a:t>
            </a:r>
          </a:p>
          <a:p>
            <a:pPr lvl="1">
              <a:lnSpc>
                <a:spcPct val="100000"/>
              </a:lnSpc>
            </a:pPr>
            <a:r>
              <a:rPr lang="it-IT" sz="1800" dirty="0"/>
              <a:t>Consente ad una classe di derivare da un’altra classe</a:t>
            </a:r>
          </a:p>
          <a:p>
            <a:pPr lvl="1">
              <a:lnSpc>
                <a:spcPct val="100000"/>
              </a:lnSpc>
            </a:pPr>
            <a:r>
              <a:rPr lang="it-IT" sz="1800" dirty="0"/>
              <a:t>La classe derivata eredita variabili e metodi della classe padre</a:t>
            </a:r>
          </a:p>
          <a:p>
            <a:pPr lvl="1">
              <a:lnSpc>
                <a:spcPct val="100000"/>
              </a:lnSpc>
            </a:pPr>
            <a:r>
              <a:rPr lang="it-IT" sz="1800" dirty="0"/>
              <a:t>La classe figlia può aggiungere al suo interno variabili e metodi propri</a:t>
            </a:r>
          </a:p>
          <a:p>
            <a:pPr marL="247650" lvl="1" indent="0">
              <a:lnSpc>
                <a:spcPct val="100000"/>
              </a:lnSpc>
              <a:buNone/>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Caratteristiche della programmazione ad oggetti</a:t>
            </a:r>
          </a:p>
        </p:txBody>
      </p:sp>
      <p:pic>
        <p:nvPicPr>
          <p:cNvPr id="4" name="Immagine 3">
            <a:extLst>
              <a:ext uri="{FF2B5EF4-FFF2-40B4-BE49-F238E27FC236}">
                <a16:creationId xmlns:a16="http://schemas.microsoft.com/office/drawing/2014/main" id="{D71DA492-313D-46B2-AE39-6EED25727E64}"/>
              </a:ext>
            </a:extLst>
          </p:cNvPr>
          <p:cNvPicPr>
            <a:picLocks noChangeAspect="1"/>
          </p:cNvPicPr>
          <p:nvPr/>
        </p:nvPicPr>
        <p:blipFill>
          <a:blip r:embed="rId3"/>
          <a:stretch>
            <a:fillRect/>
          </a:stretch>
        </p:blipFill>
        <p:spPr>
          <a:xfrm>
            <a:off x="4280888" y="2725679"/>
            <a:ext cx="4346922" cy="2264332"/>
          </a:xfrm>
          <a:prstGeom prst="rect">
            <a:avLst/>
          </a:prstGeom>
        </p:spPr>
      </p:pic>
    </p:spTree>
    <p:extLst>
      <p:ext uri="{BB962C8B-B14F-4D97-AF65-F5344CB8AC3E}">
        <p14:creationId xmlns:p14="http://schemas.microsoft.com/office/powerpoint/2010/main" val="245263067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28</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gn="l" fontAlgn="base">
              <a:buNone/>
            </a:pPr>
            <a:r>
              <a:rPr lang="it-IT" dirty="0"/>
              <a:t>Partiamo dall’esercizio 26.</a:t>
            </a:r>
          </a:p>
          <a:p>
            <a:pPr marL="0" indent="0" algn="l" fontAlgn="base">
              <a:buNone/>
            </a:pPr>
            <a:r>
              <a:rPr lang="it-IT" dirty="0"/>
              <a:t>Proviamo ad inserire nome e cognome da tastiera usando la classe Scanner.</a:t>
            </a:r>
          </a:p>
          <a:p>
            <a:pPr marL="0" indent="0" algn="l" fontAlgn="base">
              <a:buNone/>
            </a:pPr>
            <a:endParaRPr lang="it-IT" dirty="0"/>
          </a:p>
          <a:p>
            <a:pPr marL="0" indent="0" algn="l" fontAlgn="base">
              <a:buNone/>
            </a:pPr>
            <a:endParaRPr lang="it-IT" dirty="0"/>
          </a:p>
          <a:p>
            <a:pPr marL="0" indent="0" algn="l" fontAlgn="base">
              <a:buNone/>
            </a:pPr>
            <a:endParaRPr lang="it-IT" sz="1400" dirty="0"/>
          </a:p>
          <a:p>
            <a:pPr marL="0" indent="0" algn="l" fontAlgn="base">
              <a:buNone/>
            </a:pPr>
            <a:r>
              <a:rPr lang="it-IT" dirty="0"/>
              <a:t>Questo sarà l’output a video:</a:t>
            </a:r>
          </a:p>
          <a:p>
            <a:pPr marL="0" indent="0" algn="l">
              <a:buNone/>
            </a:pPr>
            <a:r>
              <a:rPr lang="it-IT" dirty="0">
                <a:solidFill>
                  <a:srgbClr val="000000"/>
                </a:solidFill>
                <a:latin typeface="Consolas" panose="020B0609020204030204" pitchFamily="49" charset="0"/>
              </a:rPr>
              <a:t>Scrivi il tuo nome: </a:t>
            </a:r>
            <a:r>
              <a:rPr lang="it-IT" dirty="0">
                <a:solidFill>
                  <a:srgbClr val="00C87D"/>
                </a:solidFill>
                <a:latin typeface="Consolas" panose="020B0609020204030204" pitchFamily="49" charset="0"/>
              </a:rPr>
              <a:t>Tyler</a:t>
            </a:r>
          </a:p>
          <a:p>
            <a:pPr marL="0" indent="0" algn="l">
              <a:buNone/>
            </a:pPr>
            <a:r>
              <a:rPr lang="it-IT" dirty="0">
                <a:solidFill>
                  <a:srgbClr val="000000"/>
                </a:solidFill>
                <a:latin typeface="Consolas" panose="020B0609020204030204" pitchFamily="49" charset="0"/>
              </a:rPr>
              <a:t>Scrivi il tuo cognome: </a:t>
            </a:r>
            <a:r>
              <a:rPr lang="it-IT" dirty="0" err="1">
                <a:solidFill>
                  <a:srgbClr val="00C87D"/>
                </a:solidFill>
                <a:latin typeface="Consolas" panose="020B0609020204030204" pitchFamily="49" charset="0"/>
              </a:rPr>
              <a:t>Durden</a:t>
            </a:r>
            <a:endParaRPr lang="it-IT" dirty="0">
              <a:solidFill>
                <a:srgbClr val="00C87D"/>
              </a:solidFill>
              <a:latin typeface="Consolas" panose="020B0609020204030204" pitchFamily="49" charset="0"/>
            </a:endParaRPr>
          </a:p>
          <a:p>
            <a:pPr marL="0" indent="0" fontAlgn="base">
              <a:buNone/>
            </a:pPr>
            <a:r>
              <a:rPr lang="it-IT" dirty="0">
                <a:solidFill>
                  <a:srgbClr val="000000"/>
                </a:solidFill>
                <a:latin typeface="Consolas" panose="020B0609020204030204" pitchFamily="49" charset="0"/>
              </a:rPr>
              <a:t>Ciao Mondo! Sono il primo programma di Tyler </a:t>
            </a:r>
            <a:r>
              <a:rPr lang="it-IT" dirty="0" err="1">
                <a:solidFill>
                  <a:srgbClr val="000000"/>
                </a:solidFill>
                <a:latin typeface="Consolas" panose="020B0609020204030204" pitchFamily="49" charset="0"/>
              </a:rPr>
              <a:t>Durden</a:t>
            </a:r>
            <a:endParaRPr lang="it-IT" dirty="0">
              <a:solidFill>
                <a:srgbClr val="000000"/>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Classe Scanner</a:t>
            </a:r>
          </a:p>
        </p:txBody>
      </p:sp>
    </p:spTree>
    <p:extLst>
      <p:ext uri="{BB962C8B-B14F-4D97-AF65-F5344CB8AC3E}">
        <p14:creationId xmlns:p14="http://schemas.microsoft.com/office/powerpoint/2010/main" val="92386617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28D496-7D87-4048-AFA9-B5B12BFAEC27}"/>
              </a:ext>
            </a:extLst>
          </p:cNvPr>
          <p:cNvSpPr>
            <a:spLocks noGrp="1"/>
          </p:cNvSpPr>
          <p:nvPr>
            <p:ph type="title"/>
          </p:nvPr>
        </p:nvSpPr>
        <p:spPr/>
        <p:txBody>
          <a:bodyPr/>
          <a:lstStyle/>
          <a:p>
            <a:r>
              <a:rPr lang="it-IT" dirty="0"/>
              <a:t>Fine</a:t>
            </a:r>
          </a:p>
        </p:txBody>
      </p:sp>
      <p:sp>
        <p:nvSpPr>
          <p:cNvPr id="5" name="Segnaposto numero diapositiva 4">
            <a:extLst>
              <a:ext uri="{FF2B5EF4-FFF2-40B4-BE49-F238E27FC236}">
                <a16:creationId xmlns:a16="http://schemas.microsoft.com/office/drawing/2014/main" id="{D688A267-CA9D-47D2-85A1-79B7064B0D02}"/>
              </a:ext>
            </a:extLst>
          </p:cNvPr>
          <p:cNvSpPr>
            <a:spLocks noGrp="1"/>
          </p:cNvSpPr>
          <p:nvPr>
            <p:ph type="sldNum" sz="quarter" idx="12"/>
          </p:nvPr>
        </p:nvSpPr>
        <p:spPr/>
        <p:txBody>
          <a:bodyPr/>
          <a:lstStyle/>
          <a:p>
            <a:fld id="{B9FDDA68-B387-8045-88AE-465C4BAB6CD1}" type="slidenum">
              <a:rPr lang="it-IT" smtClean="0"/>
              <a:t>181</a:t>
            </a:fld>
            <a:endParaRPr lang="it-IT"/>
          </a:p>
        </p:txBody>
      </p:sp>
      <p:sp>
        <p:nvSpPr>
          <p:cNvPr id="4" name="Segnaposto contenuto 3">
            <a:extLst>
              <a:ext uri="{FF2B5EF4-FFF2-40B4-BE49-F238E27FC236}">
                <a16:creationId xmlns:a16="http://schemas.microsoft.com/office/drawing/2014/main" id="{2387A910-50B7-415C-B3E5-EB30F9DEEFD2}"/>
              </a:ext>
            </a:extLst>
          </p:cNvPr>
          <p:cNvSpPr>
            <a:spLocks noGrp="1"/>
          </p:cNvSpPr>
          <p:nvPr>
            <p:ph sz="half" idx="1"/>
          </p:nvPr>
        </p:nvSpPr>
        <p:spPr>
          <a:xfrm>
            <a:off x="713362" y="2412460"/>
            <a:ext cx="7918314" cy="2192402"/>
          </a:xfrm>
        </p:spPr>
        <p:txBody>
          <a:bodyPr/>
          <a:lstStyle/>
          <a:p>
            <a:pPr marL="0" indent="0">
              <a:buNone/>
            </a:pPr>
            <a:r>
              <a:rPr lang="it-IT" sz="4400" b="1" dirty="0"/>
              <a:t>GRAZIE PER L’ATTENZIONE</a:t>
            </a:r>
          </a:p>
        </p:txBody>
      </p:sp>
    </p:spTree>
    <p:extLst>
      <p:ext uri="{BB962C8B-B14F-4D97-AF65-F5344CB8AC3E}">
        <p14:creationId xmlns:p14="http://schemas.microsoft.com/office/powerpoint/2010/main" val="28114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00000"/>
              </a:lnSpc>
            </a:pPr>
            <a:r>
              <a:rPr lang="it-IT" sz="2000" dirty="0"/>
              <a:t>Incapsulamento</a:t>
            </a:r>
          </a:p>
          <a:p>
            <a:pPr lvl="1">
              <a:lnSpc>
                <a:spcPct val="100000"/>
              </a:lnSpc>
            </a:pPr>
            <a:r>
              <a:rPr lang="it-IT" sz="1800" dirty="0"/>
              <a:t>Ogni oggetto contiene metodi e dati che può gestire privatamente</a:t>
            </a:r>
          </a:p>
          <a:p>
            <a:pPr lvl="1">
              <a:lnSpc>
                <a:spcPct val="100000"/>
              </a:lnSpc>
            </a:pPr>
            <a:r>
              <a:rPr lang="it-IT" sz="1800" dirty="0"/>
              <a:t>Gli altri oggetti possono richiedere servizi utilizzando le interfacce pubbliche dell’oggetto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Caratteristiche della programmazione ad oggetti</a:t>
            </a:r>
          </a:p>
        </p:txBody>
      </p:sp>
      <p:pic>
        <p:nvPicPr>
          <p:cNvPr id="3" name="Immagine 2">
            <a:extLst>
              <a:ext uri="{FF2B5EF4-FFF2-40B4-BE49-F238E27FC236}">
                <a16:creationId xmlns:a16="http://schemas.microsoft.com/office/drawing/2014/main" id="{210B562D-B781-4B68-AFB6-61F0D73AA2E0}"/>
              </a:ext>
            </a:extLst>
          </p:cNvPr>
          <p:cNvPicPr>
            <a:picLocks noChangeAspect="1"/>
          </p:cNvPicPr>
          <p:nvPr/>
        </p:nvPicPr>
        <p:blipFill>
          <a:blip r:embed="rId3"/>
          <a:stretch>
            <a:fillRect/>
          </a:stretch>
        </p:blipFill>
        <p:spPr>
          <a:xfrm>
            <a:off x="4429003" y="2466999"/>
            <a:ext cx="3414979" cy="2224829"/>
          </a:xfrm>
          <a:prstGeom prst="rect">
            <a:avLst/>
          </a:prstGeom>
        </p:spPr>
      </p:pic>
    </p:spTree>
    <p:extLst>
      <p:ext uri="{BB962C8B-B14F-4D97-AF65-F5344CB8AC3E}">
        <p14:creationId xmlns:p14="http://schemas.microsoft.com/office/powerpoint/2010/main" val="346242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B9CB7E-D5C2-4470-94D8-2C2CF67964F0}"/>
              </a:ext>
            </a:extLst>
          </p:cNvPr>
          <p:cNvSpPr>
            <a:spLocks noGrp="1"/>
          </p:cNvSpPr>
          <p:nvPr>
            <p:ph type="title"/>
          </p:nvPr>
        </p:nvSpPr>
        <p:spPr/>
        <p:txBody>
          <a:bodyPr/>
          <a:lstStyle/>
          <a:p>
            <a:r>
              <a:rPr lang="it-IT" dirty="0"/>
              <a:t>Esperienza dei partecipanti</a:t>
            </a:r>
          </a:p>
        </p:txBody>
      </p:sp>
      <p:sp>
        <p:nvSpPr>
          <p:cNvPr id="3" name="Segnaposto contenuto 2">
            <a:extLst>
              <a:ext uri="{FF2B5EF4-FFF2-40B4-BE49-F238E27FC236}">
                <a16:creationId xmlns:a16="http://schemas.microsoft.com/office/drawing/2014/main" id="{46DEC84C-28B0-4088-BAEE-756B30A15282}"/>
              </a:ext>
            </a:extLst>
          </p:cNvPr>
          <p:cNvSpPr>
            <a:spLocks noGrp="1"/>
          </p:cNvSpPr>
          <p:nvPr>
            <p:ph sz="half" idx="1"/>
          </p:nvPr>
        </p:nvSpPr>
        <p:spPr/>
        <p:txBody>
          <a:bodyPr/>
          <a:lstStyle/>
          <a:p>
            <a:endParaRPr lang="it-IT" dirty="0">
              <a:hlinkClick r:id="rId2"/>
            </a:endParaRPr>
          </a:p>
          <a:p>
            <a:endParaRPr lang="it-IT" dirty="0">
              <a:hlinkClick r:id="rId2"/>
            </a:endParaRPr>
          </a:p>
          <a:p>
            <a:r>
              <a:rPr lang="it-IT" dirty="0">
                <a:hlinkClick r:id="rId2"/>
              </a:rPr>
              <a:t>www.menti.com</a:t>
            </a:r>
            <a:endParaRPr lang="it-IT" dirty="0"/>
          </a:p>
          <a:p>
            <a:pPr marL="0" indent="0">
              <a:buNone/>
            </a:pPr>
            <a:r>
              <a:rPr lang="it-IT" dirty="0"/>
              <a:t>	codice: 88131970</a:t>
            </a:r>
          </a:p>
          <a:p>
            <a:pPr marL="0" indent="0">
              <a:buNone/>
            </a:pPr>
            <a:endParaRPr lang="it-IT" dirty="0"/>
          </a:p>
          <a:p>
            <a:pPr marL="0" indent="0">
              <a:buNone/>
            </a:pPr>
            <a:endParaRPr lang="it-IT" dirty="0"/>
          </a:p>
        </p:txBody>
      </p:sp>
      <p:sp>
        <p:nvSpPr>
          <p:cNvPr id="5" name="Segnaposto numero diapositiva 4">
            <a:extLst>
              <a:ext uri="{FF2B5EF4-FFF2-40B4-BE49-F238E27FC236}">
                <a16:creationId xmlns:a16="http://schemas.microsoft.com/office/drawing/2014/main" id="{D8F5A36C-9A18-4B0A-8B7E-CC4265C8F26E}"/>
              </a:ext>
            </a:extLst>
          </p:cNvPr>
          <p:cNvSpPr>
            <a:spLocks noGrp="1"/>
          </p:cNvSpPr>
          <p:nvPr>
            <p:ph type="sldNum" sz="quarter" idx="12"/>
          </p:nvPr>
        </p:nvSpPr>
        <p:spPr/>
        <p:txBody>
          <a:bodyPr/>
          <a:lstStyle/>
          <a:p>
            <a:fld id="{B9FDDA68-B387-8045-88AE-465C4BAB6CD1}" type="slidenum">
              <a:rPr lang="it-IT" smtClean="0"/>
              <a:t>2</a:t>
            </a:fld>
            <a:endParaRPr lang="it-IT"/>
          </a:p>
        </p:txBody>
      </p:sp>
    </p:spTree>
    <p:extLst>
      <p:ext uri="{BB962C8B-B14F-4D97-AF65-F5344CB8AC3E}">
        <p14:creationId xmlns:p14="http://schemas.microsoft.com/office/powerpoint/2010/main" val="9060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00000"/>
              </a:lnSpc>
            </a:pPr>
            <a:r>
              <a:rPr lang="it-IT" sz="2000" dirty="0"/>
              <a:t>Polimorfismo</a:t>
            </a:r>
          </a:p>
          <a:p>
            <a:pPr marL="247650" lvl="1" indent="0">
              <a:lnSpc>
                <a:spcPct val="100000"/>
              </a:lnSpc>
              <a:buNone/>
            </a:pPr>
            <a:r>
              <a:rPr lang="it-IT" sz="1800" dirty="0"/>
              <a:t>L’invocazione di uno stesso metodo può portare a scenari diversi in base a:</a:t>
            </a:r>
          </a:p>
          <a:p>
            <a:pPr lvl="1">
              <a:lnSpc>
                <a:spcPct val="100000"/>
              </a:lnSpc>
            </a:pPr>
            <a:r>
              <a:rPr lang="it-IT" sz="1800" dirty="0"/>
              <a:t>L’oggetto che richiama il metodo</a:t>
            </a:r>
          </a:p>
          <a:p>
            <a:pPr lvl="1">
              <a:lnSpc>
                <a:spcPct val="100000"/>
              </a:lnSpc>
            </a:pPr>
            <a:r>
              <a:rPr lang="it-IT" sz="1800" dirty="0"/>
              <a:t>I parametri passati come argomento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Caratteristiche della programmazione ad oggetti</a:t>
            </a:r>
          </a:p>
        </p:txBody>
      </p:sp>
      <p:pic>
        <p:nvPicPr>
          <p:cNvPr id="3" name="Immagine 2">
            <a:extLst>
              <a:ext uri="{FF2B5EF4-FFF2-40B4-BE49-F238E27FC236}">
                <a16:creationId xmlns:a16="http://schemas.microsoft.com/office/drawing/2014/main" id="{62A0D97B-06AC-441B-A6C3-8E999C8CFF5F}"/>
              </a:ext>
            </a:extLst>
          </p:cNvPr>
          <p:cNvPicPr>
            <a:picLocks noChangeAspect="1"/>
          </p:cNvPicPr>
          <p:nvPr/>
        </p:nvPicPr>
        <p:blipFill>
          <a:blip r:embed="rId3"/>
          <a:stretch>
            <a:fillRect/>
          </a:stretch>
        </p:blipFill>
        <p:spPr>
          <a:xfrm>
            <a:off x="5233796" y="2241889"/>
            <a:ext cx="3442419" cy="2276710"/>
          </a:xfrm>
          <a:prstGeom prst="rect">
            <a:avLst/>
          </a:prstGeom>
        </p:spPr>
      </p:pic>
    </p:spTree>
    <p:extLst>
      <p:ext uri="{BB962C8B-B14F-4D97-AF65-F5344CB8AC3E}">
        <p14:creationId xmlns:p14="http://schemas.microsoft.com/office/powerpoint/2010/main" val="335904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2" name="Segnaposto contenuto 1">
            <a:extLst>
              <a:ext uri="{FF2B5EF4-FFF2-40B4-BE49-F238E27FC236}">
                <a16:creationId xmlns:a16="http://schemas.microsoft.com/office/drawing/2014/main" id="{9D9A237B-5833-4A03-9E57-50C1F1B208E5}"/>
              </a:ext>
            </a:extLst>
          </p:cNvPr>
          <p:cNvSpPr>
            <a:spLocks noGrp="1"/>
          </p:cNvSpPr>
          <p:nvPr>
            <p:ph sz="half" idx="1"/>
          </p:nvPr>
        </p:nvSpPr>
        <p:spPr>
          <a:xfrm>
            <a:off x="374649" y="1312912"/>
            <a:ext cx="8383537" cy="3103446"/>
          </a:xfrm>
        </p:spPr>
        <p:txBody>
          <a:bodyPr/>
          <a:lstStyle/>
          <a:p>
            <a:pPr fontAlgn="base">
              <a:lnSpc>
                <a:spcPct val="100000"/>
              </a:lnSpc>
              <a:spcAft>
                <a:spcPts val="600"/>
              </a:spcAft>
            </a:pPr>
            <a:r>
              <a:rPr lang="it-IT" sz="1800" dirty="0"/>
              <a:t>Vicinanza al modello del mondo reale </a:t>
            </a:r>
          </a:p>
          <a:p>
            <a:pPr fontAlgn="base">
              <a:lnSpc>
                <a:spcPct val="100000"/>
              </a:lnSpc>
              <a:spcAft>
                <a:spcPts val="600"/>
              </a:spcAft>
            </a:pPr>
            <a:r>
              <a:rPr lang="it-IT" sz="1800" dirty="0"/>
              <a:t>Minori costi di sviluppo e manutenzione</a:t>
            </a:r>
          </a:p>
          <a:p>
            <a:pPr fontAlgn="base">
              <a:lnSpc>
                <a:spcPct val="100000"/>
              </a:lnSpc>
              <a:spcAft>
                <a:spcPts val="600"/>
              </a:spcAft>
            </a:pPr>
            <a:r>
              <a:rPr lang="it-IT" sz="1800" dirty="0"/>
              <a:t>Meno possibilità di errori</a:t>
            </a:r>
          </a:p>
          <a:p>
            <a:pPr fontAlgn="base">
              <a:lnSpc>
                <a:spcPct val="100000"/>
              </a:lnSpc>
              <a:spcAft>
                <a:spcPts val="600"/>
              </a:spcAft>
            </a:pPr>
            <a:r>
              <a:rPr lang="it-IT" sz="1800" dirty="0"/>
              <a:t>Riusabilità</a:t>
            </a:r>
          </a:p>
          <a:p>
            <a:pPr fontAlgn="base">
              <a:lnSpc>
                <a:spcPct val="100000"/>
              </a:lnSpc>
              <a:spcAft>
                <a:spcPts val="600"/>
              </a:spcAft>
            </a:pPr>
            <a:r>
              <a:rPr lang="it-IT" sz="1800" dirty="0"/>
              <a:t>Modularità</a:t>
            </a:r>
          </a:p>
          <a:p>
            <a:pPr fontAlgn="base">
              <a:lnSpc>
                <a:spcPct val="100000"/>
              </a:lnSpc>
              <a:spcAft>
                <a:spcPts val="600"/>
              </a:spcAft>
            </a:pPr>
            <a:r>
              <a:rPr lang="it-IT" sz="1800" dirty="0"/>
              <a:t>Estendibilità</a:t>
            </a:r>
          </a:p>
          <a:p>
            <a:pPr fontAlgn="base">
              <a:lnSpc>
                <a:spcPct val="100000"/>
              </a:lnSpc>
              <a:spcAft>
                <a:spcPts val="600"/>
              </a:spcAft>
            </a:pPr>
            <a:r>
              <a:rPr lang="it-IT" sz="1800" dirty="0"/>
              <a:t>Information </a:t>
            </a:r>
            <a:r>
              <a:rPr lang="it-IT" sz="1800" dirty="0" err="1"/>
              <a:t>Hiding</a:t>
            </a:r>
            <a:endParaRPr lang="it-IT" sz="1800" dirty="0"/>
          </a:p>
          <a:p>
            <a:pPr fontAlgn="base">
              <a:lnSpc>
                <a:spcPct val="100000"/>
              </a:lnSpc>
              <a:spcAft>
                <a:spcPts val="600"/>
              </a:spcAft>
            </a:pPr>
            <a:r>
              <a:rPr lang="it-IT" sz="1800" dirty="0"/>
              <a:t>Documentazione</a:t>
            </a:r>
          </a:p>
          <a:p>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Vantaggi del paradigma ad oggetti</a:t>
            </a:r>
          </a:p>
        </p:txBody>
      </p:sp>
    </p:spTree>
    <p:extLst>
      <p:ext uri="{BB962C8B-B14F-4D97-AF65-F5344CB8AC3E}">
        <p14:creationId xmlns:p14="http://schemas.microsoft.com/office/powerpoint/2010/main" val="318504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 JAVA</a:t>
            </a:r>
          </a:p>
        </p:txBody>
      </p:sp>
      <p:sp>
        <p:nvSpPr>
          <p:cNvPr id="4" name="Rettangolo 3"/>
          <p:cNvSpPr/>
          <p:nvPr/>
        </p:nvSpPr>
        <p:spPr>
          <a:xfrm>
            <a:off x="360509" y="1271752"/>
            <a:ext cx="5349153" cy="3344308"/>
          </a:xfrm>
          <a:prstGeom prst="rect">
            <a:avLst/>
          </a:prstGeom>
        </p:spPr>
        <p:txBody>
          <a:bodyPr wrap="square">
            <a:spAutoFit/>
          </a:bodyPr>
          <a:lstStyle/>
          <a:p>
            <a:pPr marL="177800" indent="-177800">
              <a:spcBef>
                <a:spcPct val="20000"/>
              </a:spcBef>
              <a:spcAft>
                <a:spcPts val="600"/>
              </a:spcAft>
              <a:buClr>
                <a:schemeClr val="bg1"/>
              </a:buClr>
              <a:buFont typeface="Arial"/>
              <a:buChar char="•"/>
            </a:pPr>
            <a:r>
              <a:rPr lang="it-IT" dirty="0">
                <a:latin typeface="+mn-lt"/>
                <a:ea typeface="+mn-ea"/>
                <a:cs typeface="+mn-cs"/>
              </a:rPr>
              <a:t>James </a:t>
            </a:r>
            <a:r>
              <a:rPr lang="it-IT" dirty="0" err="1">
                <a:latin typeface="+mn-lt"/>
                <a:ea typeface="+mn-ea"/>
                <a:cs typeface="+mn-cs"/>
              </a:rPr>
              <a:t>Gosling</a:t>
            </a:r>
            <a:r>
              <a:rPr lang="it-IT" dirty="0">
                <a:latin typeface="+mn-lt"/>
                <a:ea typeface="+mn-ea"/>
                <a:cs typeface="+mn-cs"/>
              </a:rPr>
              <a:t> e il Green Team</a:t>
            </a:r>
          </a:p>
          <a:p>
            <a:pPr marL="177800" indent="-177800">
              <a:spcBef>
                <a:spcPct val="20000"/>
              </a:spcBef>
              <a:spcAft>
                <a:spcPts val="600"/>
              </a:spcAft>
              <a:buClr>
                <a:schemeClr val="bg1"/>
              </a:buClr>
              <a:buFont typeface="Arial"/>
              <a:buChar char="•"/>
            </a:pPr>
            <a:r>
              <a:rPr lang="it-IT" dirty="0">
                <a:latin typeface="+mn-lt"/>
                <a:ea typeface="+mn-ea"/>
                <a:cs typeface="+mn-cs"/>
              </a:rPr>
              <a:t>1992 – </a:t>
            </a:r>
            <a:r>
              <a:rPr lang="it-IT" dirty="0" err="1">
                <a:latin typeface="+mn-lt"/>
                <a:ea typeface="+mn-ea"/>
                <a:cs typeface="+mn-cs"/>
              </a:rPr>
              <a:t>Oak</a:t>
            </a:r>
            <a:r>
              <a:rPr lang="it-IT" dirty="0">
                <a:latin typeface="+mn-lt"/>
                <a:ea typeface="+mn-ea"/>
                <a:cs typeface="+mn-cs"/>
              </a:rPr>
              <a:t> Project</a:t>
            </a:r>
          </a:p>
          <a:p>
            <a:pPr marL="177800" indent="-177800">
              <a:spcBef>
                <a:spcPct val="20000"/>
              </a:spcBef>
              <a:spcAft>
                <a:spcPts val="600"/>
              </a:spcAft>
              <a:buClr>
                <a:schemeClr val="bg1"/>
              </a:buClr>
              <a:buFont typeface="Arial"/>
              <a:buChar char="•"/>
            </a:pPr>
            <a:r>
              <a:rPr lang="it-IT" dirty="0">
                <a:latin typeface="+mn-lt"/>
                <a:ea typeface="+mn-ea"/>
                <a:cs typeface="+mn-cs"/>
              </a:rPr>
              <a:t>Progetto fallì</a:t>
            </a:r>
          </a:p>
          <a:p>
            <a:pPr marL="177800" indent="-177800">
              <a:spcBef>
                <a:spcPct val="20000"/>
              </a:spcBef>
              <a:spcAft>
                <a:spcPts val="600"/>
              </a:spcAft>
              <a:buClr>
                <a:schemeClr val="bg1"/>
              </a:buClr>
              <a:buFont typeface="Arial"/>
              <a:buChar char="•"/>
            </a:pPr>
            <a:r>
              <a:rPr lang="it-IT" dirty="0"/>
              <a:t>1994 – </a:t>
            </a:r>
            <a:r>
              <a:rPr lang="it-IT" dirty="0" err="1"/>
              <a:t>HotJava</a:t>
            </a:r>
            <a:r>
              <a:rPr lang="it-IT" dirty="0"/>
              <a:t> (web browser)</a:t>
            </a:r>
          </a:p>
          <a:p>
            <a:pPr marL="177800" indent="-177800">
              <a:spcBef>
                <a:spcPct val="20000"/>
              </a:spcBef>
              <a:spcAft>
                <a:spcPts val="600"/>
              </a:spcAft>
              <a:buClr>
                <a:schemeClr val="bg1"/>
              </a:buClr>
              <a:buFont typeface="Arial"/>
              <a:buChar char="•"/>
            </a:pPr>
            <a:r>
              <a:rPr lang="it-IT" dirty="0"/>
              <a:t>Netscape</a:t>
            </a:r>
          </a:p>
          <a:p>
            <a:pPr marL="177800" indent="-177800">
              <a:spcBef>
                <a:spcPct val="20000"/>
              </a:spcBef>
              <a:spcAft>
                <a:spcPts val="600"/>
              </a:spcAft>
              <a:buClr>
                <a:schemeClr val="bg1"/>
              </a:buClr>
              <a:buFont typeface="Arial"/>
              <a:buChar char="•"/>
            </a:pPr>
            <a:r>
              <a:rPr lang="it-IT" dirty="0"/>
              <a:t>1996 - Java 1.0</a:t>
            </a:r>
          </a:p>
          <a:p>
            <a:pPr marL="177800" indent="-177800">
              <a:spcBef>
                <a:spcPct val="20000"/>
              </a:spcBef>
              <a:spcAft>
                <a:spcPts val="600"/>
              </a:spcAft>
              <a:buClr>
                <a:schemeClr val="bg1"/>
              </a:buClr>
              <a:buFont typeface="Arial"/>
              <a:buChar char="•"/>
            </a:pPr>
            <a:endParaRPr lang="it-IT" dirty="0"/>
          </a:p>
          <a:p>
            <a:pPr marL="177800" indent="-177800">
              <a:spcBef>
                <a:spcPct val="20000"/>
              </a:spcBef>
              <a:spcAft>
                <a:spcPts val="600"/>
              </a:spcAft>
              <a:buClr>
                <a:schemeClr val="bg1"/>
              </a:buClr>
              <a:buFont typeface="Arial"/>
              <a:buChar char="•"/>
            </a:pPr>
            <a:endParaRPr lang="it-IT" dirty="0">
              <a:latin typeface="+mn-lt"/>
              <a:ea typeface="+mn-ea"/>
              <a:cs typeface="+mn-cs"/>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Background storico</a:t>
            </a:r>
          </a:p>
        </p:txBody>
      </p:sp>
      <p:pic>
        <p:nvPicPr>
          <p:cNvPr id="9" name="Immagine 8">
            <a:extLst>
              <a:ext uri="{FF2B5EF4-FFF2-40B4-BE49-F238E27FC236}">
                <a16:creationId xmlns:a16="http://schemas.microsoft.com/office/drawing/2014/main" id="{93980A33-B5FC-4F0B-8BF8-F28211BBB7C9}"/>
              </a:ext>
            </a:extLst>
          </p:cNvPr>
          <p:cNvPicPr>
            <a:picLocks noChangeAspect="1"/>
          </p:cNvPicPr>
          <p:nvPr/>
        </p:nvPicPr>
        <p:blipFill>
          <a:blip r:embed="rId3">
            <a:duotone>
              <a:schemeClr val="accent4">
                <a:shade val="45000"/>
                <a:satMod val="135000"/>
              </a:schemeClr>
              <a:prstClr val="white"/>
            </a:duotone>
          </a:blip>
          <a:stretch>
            <a:fillRect/>
          </a:stretch>
        </p:blipFill>
        <p:spPr>
          <a:xfrm>
            <a:off x="4187825" y="1163538"/>
            <a:ext cx="1788583" cy="774308"/>
          </a:xfrm>
          <a:prstGeom prst="rect">
            <a:avLst/>
          </a:prstGeom>
        </p:spPr>
      </p:pic>
      <p:pic>
        <p:nvPicPr>
          <p:cNvPr id="3" name="Immagine 2">
            <a:extLst>
              <a:ext uri="{FF2B5EF4-FFF2-40B4-BE49-F238E27FC236}">
                <a16:creationId xmlns:a16="http://schemas.microsoft.com/office/drawing/2014/main" id="{8D1DC14E-BAC9-4263-98DC-9AF2A6358245}"/>
              </a:ext>
            </a:extLst>
          </p:cNvPr>
          <p:cNvPicPr>
            <a:picLocks noChangeAspect="1"/>
          </p:cNvPicPr>
          <p:nvPr/>
        </p:nvPicPr>
        <p:blipFill>
          <a:blip r:embed="rId4"/>
          <a:stretch>
            <a:fillRect/>
          </a:stretch>
        </p:blipFill>
        <p:spPr>
          <a:xfrm>
            <a:off x="6101769" y="1862291"/>
            <a:ext cx="2681722" cy="1643177"/>
          </a:xfrm>
          <a:prstGeom prst="rect">
            <a:avLst/>
          </a:prstGeom>
        </p:spPr>
      </p:pic>
      <p:pic>
        <p:nvPicPr>
          <p:cNvPr id="2" name="Immagine 1">
            <a:extLst>
              <a:ext uri="{FF2B5EF4-FFF2-40B4-BE49-F238E27FC236}">
                <a16:creationId xmlns:a16="http://schemas.microsoft.com/office/drawing/2014/main" id="{7E25835C-42C2-4662-8BDF-990D74FB4CEE}"/>
              </a:ext>
            </a:extLst>
          </p:cNvPr>
          <p:cNvPicPr>
            <a:picLocks noChangeAspect="1"/>
          </p:cNvPicPr>
          <p:nvPr/>
        </p:nvPicPr>
        <p:blipFill>
          <a:blip r:embed="rId5"/>
          <a:stretch>
            <a:fillRect/>
          </a:stretch>
        </p:blipFill>
        <p:spPr>
          <a:xfrm>
            <a:off x="4280873" y="2576637"/>
            <a:ext cx="1408298" cy="1402202"/>
          </a:xfrm>
          <a:prstGeom prst="rect">
            <a:avLst/>
          </a:prstGeom>
        </p:spPr>
      </p:pic>
      <p:pic>
        <p:nvPicPr>
          <p:cNvPr id="8" name="Immagine 7">
            <a:extLst>
              <a:ext uri="{FF2B5EF4-FFF2-40B4-BE49-F238E27FC236}">
                <a16:creationId xmlns:a16="http://schemas.microsoft.com/office/drawing/2014/main" id="{630F3772-5526-4755-A7B1-AF923A0FDF2B}"/>
              </a:ext>
            </a:extLst>
          </p:cNvPr>
          <p:cNvPicPr>
            <a:picLocks noChangeAspect="1"/>
          </p:cNvPicPr>
          <p:nvPr/>
        </p:nvPicPr>
        <p:blipFill>
          <a:blip r:embed="rId6"/>
          <a:stretch>
            <a:fillRect/>
          </a:stretch>
        </p:blipFill>
        <p:spPr>
          <a:xfrm>
            <a:off x="5978101" y="4004200"/>
            <a:ext cx="2365453" cy="640135"/>
          </a:xfrm>
          <a:prstGeom prst="rect">
            <a:avLst/>
          </a:prstGeom>
        </p:spPr>
      </p:pic>
    </p:spTree>
    <p:extLst>
      <p:ext uri="{BB962C8B-B14F-4D97-AF65-F5344CB8AC3E}">
        <p14:creationId xmlns:p14="http://schemas.microsoft.com/office/powerpoint/2010/main" val="55478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Introduzione a JAVA</a:t>
            </a:r>
          </a:p>
        </p:txBody>
      </p:sp>
      <p:sp>
        <p:nvSpPr>
          <p:cNvPr id="20" name="Segnaposto contenuto 19">
            <a:extLst>
              <a:ext uri="{FF2B5EF4-FFF2-40B4-BE49-F238E27FC236}">
                <a16:creationId xmlns:a16="http://schemas.microsoft.com/office/drawing/2014/main" id="{0A33823C-5C51-474A-BF14-91C31D2920DE}"/>
              </a:ext>
            </a:extLst>
          </p:cNvPr>
          <p:cNvSpPr>
            <a:spLocks noGrp="1"/>
          </p:cNvSpPr>
          <p:nvPr>
            <p:ph sz="half" idx="1"/>
          </p:nvPr>
        </p:nvSpPr>
        <p:spPr>
          <a:xfrm>
            <a:off x="374650" y="1445532"/>
            <a:ext cx="4428578" cy="3159329"/>
          </a:xfrm>
        </p:spPr>
        <p:txBody>
          <a:bodyPr/>
          <a:lstStyle/>
          <a:p>
            <a:pPr>
              <a:lnSpc>
                <a:spcPct val="100000"/>
              </a:lnSpc>
            </a:pPr>
            <a:r>
              <a:rPr lang="it-IT" sz="1800" dirty="0"/>
              <a:t>Permettere la realizzazione di programmi non legati ad una architettura precisa</a:t>
            </a:r>
          </a:p>
          <a:p>
            <a:pPr marL="0" indent="0">
              <a:lnSpc>
                <a:spcPct val="100000"/>
              </a:lnSpc>
              <a:buNone/>
            </a:pPr>
            <a:endParaRPr lang="it-IT" sz="1800" dirty="0"/>
          </a:p>
          <a:p>
            <a:pPr marL="0" indent="0">
              <a:lnSpc>
                <a:spcPct val="100000"/>
              </a:lnSpc>
              <a:buNone/>
            </a:pPr>
            <a:endParaRPr lang="it-IT" sz="1800" dirty="0"/>
          </a:p>
          <a:p>
            <a:pPr>
              <a:lnSpc>
                <a:spcPct val="100000"/>
              </a:lnSpc>
            </a:pPr>
            <a:r>
              <a:rPr lang="it-IT" sz="1800" dirty="0"/>
              <a:t>Garantire maggiore semplicità rispetto al C++, per la scrittura e la gestione del codice, liberando il programmatore dall’onere della gestione della memoria (tramite puntatori)</a:t>
            </a:r>
          </a:p>
          <a:p>
            <a:endParaRPr lang="it-IT" sz="1800" dirty="0"/>
          </a:p>
        </p:txBody>
      </p:sp>
      <p:sp>
        <p:nvSpPr>
          <p:cNvPr id="18" name="Segnaposto contenuto 17">
            <a:extLst>
              <a:ext uri="{FF2B5EF4-FFF2-40B4-BE49-F238E27FC236}">
                <a16:creationId xmlns:a16="http://schemas.microsoft.com/office/drawing/2014/main" id="{B11C6B3E-6002-4834-996F-70B44FDD0A03}"/>
              </a:ext>
            </a:extLst>
          </p:cNvPr>
          <p:cNvSpPr>
            <a:spLocks noGrp="1"/>
          </p:cNvSpPr>
          <p:nvPr>
            <p:ph sz="half" idx="2"/>
          </p:nvPr>
        </p:nvSpPr>
        <p:spPr>
          <a:xfrm>
            <a:off x="5255172" y="1445532"/>
            <a:ext cx="3504910" cy="3159330"/>
          </a:xfrm>
        </p:spPr>
        <p:txBody>
          <a:bodyPr/>
          <a:lstStyle/>
          <a:p>
            <a:pPr marL="0" indent="0">
              <a:buNone/>
            </a:pPr>
            <a:r>
              <a:rPr lang="it-IT" b="1" dirty="0"/>
              <a:t>Java Virtual Machine</a:t>
            </a: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r>
              <a:rPr lang="it-IT" b="1" dirty="0"/>
              <a:t>Garbage Collection</a:t>
            </a:r>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 grandi novità di Java</a:t>
            </a:r>
          </a:p>
        </p:txBody>
      </p:sp>
    </p:spTree>
    <p:extLst>
      <p:ext uri="{BB962C8B-B14F-4D97-AF65-F5344CB8AC3E}">
        <p14:creationId xmlns:p14="http://schemas.microsoft.com/office/powerpoint/2010/main" val="221204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Introduzione a JAVA</a:t>
            </a:r>
          </a:p>
        </p:txBody>
      </p:sp>
      <p:sp>
        <p:nvSpPr>
          <p:cNvPr id="20" name="Segnaposto contenuto 19">
            <a:extLst>
              <a:ext uri="{FF2B5EF4-FFF2-40B4-BE49-F238E27FC236}">
                <a16:creationId xmlns:a16="http://schemas.microsoft.com/office/drawing/2014/main" id="{0A33823C-5C51-474A-BF14-91C31D2920DE}"/>
              </a:ext>
            </a:extLst>
          </p:cNvPr>
          <p:cNvSpPr>
            <a:spLocks noGrp="1"/>
          </p:cNvSpPr>
          <p:nvPr>
            <p:ph sz="half" idx="1"/>
          </p:nvPr>
        </p:nvSpPr>
        <p:spPr>
          <a:xfrm>
            <a:off x="374650" y="1276710"/>
            <a:ext cx="8383536" cy="3328152"/>
          </a:xfrm>
        </p:spPr>
        <p:txBody>
          <a:bodyPr/>
          <a:lstStyle/>
          <a:p>
            <a:pPr>
              <a:lnSpc>
                <a:spcPct val="100000"/>
              </a:lnSpc>
            </a:pPr>
            <a:r>
              <a:rPr lang="it-IT" sz="1800" dirty="0"/>
              <a:t>La memoria allocata che non è più necessaria dovrebbe essere deallocata</a:t>
            </a:r>
          </a:p>
          <a:p>
            <a:pPr>
              <a:lnSpc>
                <a:spcPct val="100000"/>
              </a:lnSpc>
            </a:pPr>
            <a:r>
              <a:rPr lang="it-IT" sz="1800" dirty="0"/>
              <a:t>In altri linguaggi, la </a:t>
            </a:r>
            <a:r>
              <a:rPr lang="it-IT" sz="1800" dirty="0" err="1"/>
              <a:t>deallocazione</a:t>
            </a:r>
            <a:r>
              <a:rPr lang="it-IT" sz="1800" dirty="0"/>
              <a:t> della memoria è responsabilità del programmatore</a:t>
            </a:r>
          </a:p>
          <a:p>
            <a:pPr>
              <a:lnSpc>
                <a:spcPct val="100000"/>
              </a:lnSpc>
            </a:pPr>
            <a:r>
              <a:rPr lang="it-IT" sz="1800" dirty="0"/>
              <a:t>Verifica e libera la memoria non più necessaria</a:t>
            </a:r>
          </a:p>
          <a:p>
            <a:pPr>
              <a:lnSpc>
                <a:spcPct val="100000"/>
              </a:lnSpc>
            </a:pPr>
            <a:r>
              <a:rPr lang="it-IT" sz="1800" dirty="0"/>
              <a:t>Viene eseguito automaticamente</a:t>
            </a:r>
          </a:p>
          <a:p>
            <a:pPr>
              <a:lnSpc>
                <a:spcPct val="100000"/>
              </a:lnSpc>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Garbage Collection</a:t>
            </a:r>
          </a:p>
        </p:txBody>
      </p:sp>
    </p:spTree>
    <p:extLst>
      <p:ext uri="{BB962C8B-B14F-4D97-AF65-F5344CB8AC3E}">
        <p14:creationId xmlns:p14="http://schemas.microsoft.com/office/powerpoint/2010/main" val="44041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Introduzione a JAVA</a:t>
            </a:r>
          </a:p>
        </p:txBody>
      </p:sp>
      <p:sp>
        <p:nvSpPr>
          <p:cNvPr id="20" name="Segnaposto contenuto 19">
            <a:extLst>
              <a:ext uri="{FF2B5EF4-FFF2-40B4-BE49-F238E27FC236}">
                <a16:creationId xmlns:a16="http://schemas.microsoft.com/office/drawing/2014/main" id="{0A33823C-5C51-474A-BF14-91C31D2920DE}"/>
              </a:ext>
            </a:extLst>
          </p:cNvPr>
          <p:cNvSpPr>
            <a:spLocks noGrp="1"/>
          </p:cNvSpPr>
          <p:nvPr>
            <p:ph sz="half" idx="1"/>
          </p:nvPr>
        </p:nvSpPr>
        <p:spPr>
          <a:xfrm>
            <a:off x="374650" y="1445532"/>
            <a:ext cx="4002648" cy="3159329"/>
          </a:xfrm>
        </p:spPr>
        <p:txBody>
          <a:bodyPr/>
          <a:lstStyle/>
          <a:p>
            <a:pPr>
              <a:lnSpc>
                <a:spcPct val="150000"/>
              </a:lnSpc>
            </a:pPr>
            <a:r>
              <a:rPr lang="it-IT" sz="1800" dirty="0"/>
              <a:t>Object </a:t>
            </a:r>
            <a:r>
              <a:rPr lang="it-IT" sz="1800" dirty="0" err="1"/>
              <a:t>Oriented</a:t>
            </a:r>
            <a:r>
              <a:rPr lang="it-IT" sz="1800" dirty="0"/>
              <a:t> nativo</a:t>
            </a:r>
          </a:p>
          <a:p>
            <a:pPr>
              <a:lnSpc>
                <a:spcPct val="150000"/>
              </a:lnSpc>
            </a:pPr>
            <a:r>
              <a:rPr lang="it-IT" sz="1800" dirty="0"/>
              <a:t>Sintassi semplice da imparare</a:t>
            </a:r>
          </a:p>
          <a:p>
            <a:pPr>
              <a:lnSpc>
                <a:spcPct val="150000"/>
              </a:lnSpc>
            </a:pPr>
            <a:r>
              <a:rPr lang="it-IT" sz="1800" dirty="0"/>
              <a:t>Indipendente dalla piattaforma</a:t>
            </a:r>
          </a:p>
          <a:p>
            <a:pPr>
              <a:lnSpc>
                <a:spcPct val="150000"/>
              </a:lnSpc>
            </a:pPr>
            <a:r>
              <a:rPr lang="it-IT" sz="1800" dirty="0"/>
              <a:t>Librerie native per il networking</a:t>
            </a:r>
          </a:p>
          <a:p>
            <a:pPr>
              <a:lnSpc>
                <a:spcPct val="150000"/>
              </a:lnSpc>
            </a:pPr>
            <a:r>
              <a:rPr lang="it-IT" sz="1800" dirty="0"/>
              <a:t>Progettato per eseguire codice remoto in modo SICURO</a:t>
            </a:r>
          </a:p>
          <a:p>
            <a:pPr>
              <a:lnSpc>
                <a:spcPct val="150000"/>
              </a:lnSpc>
            </a:pPr>
            <a:endParaRPr lang="it-IT" sz="1800" dirty="0"/>
          </a:p>
        </p:txBody>
      </p:sp>
      <p:sp>
        <p:nvSpPr>
          <p:cNvPr id="18" name="Segnaposto contenuto 17">
            <a:extLst>
              <a:ext uri="{FF2B5EF4-FFF2-40B4-BE49-F238E27FC236}">
                <a16:creationId xmlns:a16="http://schemas.microsoft.com/office/drawing/2014/main" id="{B11C6B3E-6002-4834-996F-70B44FDD0A03}"/>
              </a:ext>
            </a:extLst>
          </p:cNvPr>
          <p:cNvSpPr>
            <a:spLocks noGrp="1"/>
          </p:cNvSpPr>
          <p:nvPr>
            <p:ph sz="half" idx="2"/>
          </p:nvPr>
        </p:nvSpPr>
        <p:spPr>
          <a:xfrm>
            <a:off x="4183812" y="1445531"/>
            <a:ext cx="4576270" cy="3197917"/>
          </a:xfrm>
        </p:spPr>
        <p:txBody>
          <a:bodyPr/>
          <a:lstStyle/>
          <a:p>
            <a:pPr marL="0" indent="0">
              <a:lnSpc>
                <a:spcPct val="150000"/>
              </a:lnSpc>
              <a:buNone/>
            </a:pPr>
            <a:r>
              <a:rPr lang="it-IT" sz="1800" dirty="0"/>
              <a:t>Al contrario del C++</a:t>
            </a:r>
          </a:p>
          <a:p>
            <a:pPr marL="0" indent="0">
              <a:lnSpc>
                <a:spcPct val="150000"/>
              </a:lnSpc>
              <a:buNone/>
            </a:pPr>
            <a:r>
              <a:rPr lang="it-IT" sz="1800" dirty="0"/>
              <a:t>Molto simile al C</a:t>
            </a:r>
          </a:p>
          <a:p>
            <a:pPr marL="0" indent="0">
              <a:lnSpc>
                <a:spcPct val="150000"/>
              </a:lnSpc>
              <a:buNone/>
            </a:pPr>
            <a:r>
              <a:rPr lang="it-IT" sz="1800" dirty="0"/>
              <a:t>WORA</a:t>
            </a:r>
          </a:p>
          <a:p>
            <a:pPr marL="0" indent="0">
              <a:lnSpc>
                <a:spcPct val="150000"/>
              </a:lnSpc>
              <a:buNone/>
            </a:pPr>
            <a:r>
              <a:rPr lang="it-IT" sz="1800" dirty="0"/>
              <a:t>C++ deve adoperare librerie esterne</a:t>
            </a:r>
          </a:p>
          <a:p>
            <a:pPr marL="0" indent="0">
              <a:lnSpc>
                <a:spcPct val="150000"/>
              </a:lnSpc>
              <a:buNone/>
            </a:pPr>
            <a:r>
              <a:rPr lang="it-IT" sz="1800" dirty="0"/>
              <a:t>Subito adottato da sistemi bancari e Assicurazioni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Caratteristiche che lo portano al successo</a:t>
            </a:r>
          </a:p>
        </p:txBody>
      </p:sp>
    </p:spTree>
    <p:extLst>
      <p:ext uri="{BB962C8B-B14F-4D97-AF65-F5344CB8AC3E}">
        <p14:creationId xmlns:p14="http://schemas.microsoft.com/office/powerpoint/2010/main" val="38008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Introduzione a JAVA</a:t>
            </a:r>
          </a:p>
        </p:txBody>
      </p:sp>
      <p:sp>
        <p:nvSpPr>
          <p:cNvPr id="20" name="Segnaposto contenuto 19">
            <a:extLst>
              <a:ext uri="{FF2B5EF4-FFF2-40B4-BE49-F238E27FC236}">
                <a16:creationId xmlns:a16="http://schemas.microsoft.com/office/drawing/2014/main" id="{0A33823C-5C51-474A-BF14-91C31D2920DE}"/>
              </a:ext>
            </a:extLst>
          </p:cNvPr>
          <p:cNvSpPr>
            <a:spLocks noGrp="1"/>
          </p:cNvSpPr>
          <p:nvPr>
            <p:ph sz="half" idx="1"/>
          </p:nvPr>
        </p:nvSpPr>
        <p:spPr>
          <a:xfrm>
            <a:off x="374650" y="1445532"/>
            <a:ext cx="8385432" cy="3159329"/>
          </a:xfrm>
        </p:spPr>
        <p:txBody>
          <a:bodyPr/>
          <a:lstStyle/>
          <a:p>
            <a:pPr>
              <a:lnSpc>
                <a:spcPct val="100000"/>
              </a:lnSpc>
            </a:pPr>
            <a:r>
              <a:rPr lang="it-IT" sz="1800" dirty="0"/>
              <a:t>Realizzazione interfacce grafiche</a:t>
            </a:r>
          </a:p>
          <a:p>
            <a:pPr>
              <a:lnSpc>
                <a:spcPct val="100000"/>
              </a:lnSpc>
            </a:pPr>
            <a:r>
              <a:rPr lang="it-IT" sz="1800" dirty="0"/>
              <a:t>Gestione del Database</a:t>
            </a:r>
          </a:p>
          <a:p>
            <a:pPr>
              <a:lnSpc>
                <a:spcPct val="100000"/>
              </a:lnSpc>
            </a:pPr>
            <a:r>
              <a:rPr lang="it-IT" sz="1800" dirty="0"/>
              <a:t>Elaborazione lato Server (</a:t>
            </a:r>
            <a:r>
              <a:rPr lang="it-IT" sz="1800" dirty="0" err="1"/>
              <a:t>servlet</a:t>
            </a:r>
            <a:r>
              <a:rPr lang="it-IT" sz="1800" dirty="0"/>
              <a:t>)</a:t>
            </a:r>
          </a:p>
          <a:p>
            <a:pPr>
              <a:lnSpc>
                <a:spcPct val="100000"/>
              </a:lnSpc>
            </a:pPr>
            <a:r>
              <a:rPr lang="it-IT" sz="1800" dirty="0"/>
              <a:t>Gestione file multimediali</a:t>
            </a:r>
          </a:p>
          <a:p>
            <a:pPr>
              <a:lnSpc>
                <a:spcPct val="100000"/>
              </a:lnSpc>
            </a:pPr>
            <a:r>
              <a:rPr lang="it-IT" sz="1800" dirty="0"/>
              <a:t>Applicazioni per smartphone e tablet</a:t>
            </a:r>
          </a:p>
          <a:p>
            <a:pPr>
              <a:lnSpc>
                <a:spcPct val="100000"/>
              </a:lnSpc>
            </a:pPr>
            <a:r>
              <a:rPr lang="it-IT" sz="1800" dirty="0"/>
              <a:t>Programmazione di dispositivi e sistemi di ogni genere (apparati di rete, elettrodomestici…)</a:t>
            </a:r>
          </a:p>
          <a:p>
            <a:pPr>
              <a:lnSpc>
                <a:spcPct val="100000"/>
              </a:lnSpc>
            </a:pPr>
            <a:r>
              <a:rPr lang="it-IT" sz="1800" dirty="0"/>
              <a:t>…</a:t>
            </a:r>
          </a:p>
          <a:p>
            <a:pPr>
              <a:lnSpc>
                <a:spcPct val="100000"/>
              </a:lnSpc>
            </a:pPr>
            <a:r>
              <a:rPr lang="it-IT" sz="1800" dirty="0"/>
              <a:t>Miglior modo per imparare a programmare ad oggetti</a:t>
            </a:r>
          </a:p>
          <a:p>
            <a:pPr>
              <a:lnSpc>
                <a:spcPct val="100000"/>
              </a:lnSpc>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Oggi</a:t>
            </a:r>
          </a:p>
        </p:txBody>
      </p:sp>
    </p:spTree>
    <p:extLst>
      <p:ext uri="{BB962C8B-B14F-4D97-AF65-F5344CB8AC3E}">
        <p14:creationId xmlns:p14="http://schemas.microsoft.com/office/powerpoint/2010/main" val="1930684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Introduzione a JAVA</a:t>
            </a:r>
          </a:p>
        </p:txBody>
      </p:sp>
      <p:sp>
        <p:nvSpPr>
          <p:cNvPr id="20" name="Segnaposto contenuto 19">
            <a:extLst>
              <a:ext uri="{FF2B5EF4-FFF2-40B4-BE49-F238E27FC236}">
                <a16:creationId xmlns:a16="http://schemas.microsoft.com/office/drawing/2014/main" id="{0A33823C-5C51-474A-BF14-91C31D2920DE}"/>
              </a:ext>
            </a:extLst>
          </p:cNvPr>
          <p:cNvSpPr>
            <a:spLocks noGrp="1"/>
          </p:cNvSpPr>
          <p:nvPr>
            <p:ph sz="half" idx="1"/>
          </p:nvPr>
        </p:nvSpPr>
        <p:spPr>
          <a:xfrm>
            <a:off x="374650" y="1445532"/>
            <a:ext cx="4002648" cy="3159329"/>
          </a:xfrm>
        </p:spPr>
        <p:txBody>
          <a:bodyPr/>
          <a:lstStyle/>
          <a:p>
            <a:pPr>
              <a:lnSpc>
                <a:spcPct val="100000"/>
              </a:lnSpc>
            </a:pPr>
            <a:r>
              <a:rPr lang="it-IT" sz="1800" dirty="0"/>
              <a:t>JVM</a:t>
            </a:r>
          </a:p>
          <a:p>
            <a:pPr>
              <a:lnSpc>
                <a:spcPct val="100000"/>
              </a:lnSpc>
            </a:pPr>
            <a:endParaRPr lang="it-IT" sz="1800" dirty="0"/>
          </a:p>
          <a:p>
            <a:pPr>
              <a:lnSpc>
                <a:spcPct val="100000"/>
              </a:lnSpc>
            </a:pPr>
            <a:r>
              <a:rPr lang="it-IT" sz="1800" dirty="0"/>
              <a:t>JRE (Java Runtime Environment)</a:t>
            </a:r>
          </a:p>
          <a:p>
            <a:pPr>
              <a:lnSpc>
                <a:spcPct val="100000"/>
              </a:lnSpc>
            </a:pPr>
            <a:endParaRPr lang="it-IT" sz="1800" dirty="0"/>
          </a:p>
          <a:p>
            <a:pPr>
              <a:lnSpc>
                <a:spcPct val="100000"/>
              </a:lnSpc>
            </a:pPr>
            <a:endParaRPr lang="it-IT" sz="1800" dirty="0"/>
          </a:p>
          <a:p>
            <a:pPr>
              <a:lnSpc>
                <a:spcPct val="100000"/>
              </a:lnSpc>
            </a:pPr>
            <a:r>
              <a:rPr lang="it-IT" sz="1800" dirty="0"/>
              <a:t>JDK (Java </a:t>
            </a:r>
            <a:r>
              <a:rPr lang="it-IT" sz="1800" dirty="0" err="1"/>
              <a:t>Develoment</a:t>
            </a:r>
            <a:r>
              <a:rPr lang="it-IT" sz="1800" dirty="0"/>
              <a:t> Kit)</a:t>
            </a:r>
          </a:p>
          <a:p>
            <a:pPr>
              <a:lnSpc>
                <a:spcPct val="100000"/>
              </a:lnSpc>
            </a:pPr>
            <a:endParaRPr lang="it-IT" sz="1800" dirty="0"/>
          </a:p>
          <a:p>
            <a:pPr>
              <a:lnSpc>
                <a:spcPct val="100000"/>
              </a:lnSpc>
            </a:pPr>
            <a:endParaRPr lang="it-IT" sz="1800" dirty="0"/>
          </a:p>
          <a:p>
            <a:pPr>
              <a:lnSpc>
                <a:spcPct val="100000"/>
              </a:lnSpc>
            </a:pPr>
            <a:r>
              <a:rPr lang="it-IT" sz="1800" dirty="0"/>
              <a:t>Java SDK</a:t>
            </a:r>
          </a:p>
        </p:txBody>
      </p:sp>
      <p:sp>
        <p:nvSpPr>
          <p:cNvPr id="18" name="Segnaposto contenuto 17">
            <a:extLst>
              <a:ext uri="{FF2B5EF4-FFF2-40B4-BE49-F238E27FC236}">
                <a16:creationId xmlns:a16="http://schemas.microsoft.com/office/drawing/2014/main" id="{B11C6B3E-6002-4834-996F-70B44FDD0A03}"/>
              </a:ext>
            </a:extLst>
          </p:cNvPr>
          <p:cNvSpPr>
            <a:spLocks noGrp="1"/>
          </p:cNvSpPr>
          <p:nvPr>
            <p:ph sz="half" idx="2"/>
          </p:nvPr>
        </p:nvSpPr>
        <p:spPr>
          <a:xfrm>
            <a:off x="4377298" y="1445531"/>
            <a:ext cx="4382783" cy="3262655"/>
          </a:xfrm>
        </p:spPr>
        <p:txBody>
          <a:bodyPr/>
          <a:lstStyle/>
          <a:p>
            <a:pPr marL="0" indent="0">
              <a:buNone/>
            </a:pPr>
            <a:r>
              <a:rPr lang="it-IT" dirty="0"/>
              <a:t>Simulatore del processore Java in grado di interpretare il </a:t>
            </a:r>
            <a:r>
              <a:rPr lang="it-IT" dirty="0" err="1"/>
              <a:t>Bytecode</a:t>
            </a:r>
            <a:r>
              <a:rPr lang="it-IT" dirty="0"/>
              <a:t> generato dal codice</a:t>
            </a:r>
          </a:p>
          <a:p>
            <a:pPr marL="0" indent="0">
              <a:buNone/>
            </a:pPr>
            <a:endParaRPr lang="it-IT" sz="100" dirty="0"/>
          </a:p>
          <a:p>
            <a:pPr marL="0" indent="0">
              <a:buNone/>
            </a:pPr>
            <a:r>
              <a:rPr lang="it-IT" dirty="0"/>
              <a:t>JVM + le librerie standard (API) Java e un </a:t>
            </a:r>
            <a:r>
              <a:rPr lang="it-IT" dirty="0" err="1"/>
              <a:t>launcher</a:t>
            </a:r>
            <a:endParaRPr lang="it-IT" dirty="0"/>
          </a:p>
          <a:p>
            <a:pPr marL="0" indent="0">
              <a:buNone/>
            </a:pPr>
            <a:r>
              <a:rPr lang="it-IT" dirty="0"/>
              <a:t>C++ deve adoperare librerie esterne</a:t>
            </a:r>
          </a:p>
          <a:p>
            <a:pPr marL="0" indent="0">
              <a:buNone/>
            </a:pPr>
            <a:endParaRPr lang="it-IT" sz="100" dirty="0"/>
          </a:p>
          <a:p>
            <a:pPr marL="0" indent="0">
              <a:buNone/>
            </a:pPr>
            <a:r>
              <a:rPr lang="it-IT" dirty="0"/>
              <a:t>JRE + insieme degli strumenti per sviluppare (compilatore </a:t>
            </a:r>
            <a:r>
              <a:rPr lang="it-IT" dirty="0" err="1"/>
              <a:t>javac</a:t>
            </a:r>
            <a:r>
              <a:rPr lang="it-IT" dirty="0"/>
              <a:t>, debugger </a:t>
            </a:r>
            <a:r>
              <a:rPr lang="it-IT" dirty="0" err="1"/>
              <a:t>jdb</a:t>
            </a:r>
            <a:r>
              <a:rPr lang="it-IT" dirty="0"/>
              <a:t>, applet </a:t>
            </a:r>
            <a:r>
              <a:rPr lang="it-IT" dirty="0" err="1"/>
              <a:t>viewer</a:t>
            </a:r>
            <a:r>
              <a:rPr lang="it-IT" dirty="0"/>
              <a:t>, </a:t>
            </a:r>
            <a:r>
              <a:rPr lang="it-IT" dirty="0" err="1"/>
              <a:t>javadoc</a:t>
            </a:r>
            <a:r>
              <a:rPr lang="it-IT" dirty="0"/>
              <a:t>, </a:t>
            </a:r>
            <a:r>
              <a:rPr lang="it-IT" dirty="0" err="1"/>
              <a:t>jar</a:t>
            </a:r>
            <a:r>
              <a:rPr lang="it-IT" dirty="0"/>
              <a:t>…)</a:t>
            </a:r>
          </a:p>
          <a:p>
            <a:pPr marL="0" indent="0">
              <a:buNone/>
            </a:pPr>
            <a:endParaRPr lang="it-IT" sz="2400" dirty="0"/>
          </a:p>
          <a:p>
            <a:pPr marL="0" indent="0">
              <a:buNone/>
            </a:pPr>
            <a:r>
              <a:rPr lang="it-IT" dirty="0"/>
              <a:t>JDK + IDE (Eclipse, </a:t>
            </a:r>
            <a:r>
              <a:rPr lang="it-IT" dirty="0" err="1"/>
              <a:t>Netbeans</a:t>
            </a:r>
            <a:r>
              <a:rPr lang="it-IT" dirty="0"/>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Componenti della piattaforma</a:t>
            </a:r>
          </a:p>
        </p:txBody>
      </p:sp>
    </p:spTree>
    <p:extLst>
      <p:ext uri="{BB962C8B-B14F-4D97-AF65-F5344CB8AC3E}">
        <p14:creationId xmlns:p14="http://schemas.microsoft.com/office/powerpoint/2010/main" val="3452079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Introduzione a JAVA</a:t>
            </a:r>
          </a:p>
        </p:txBody>
      </p:sp>
      <p:sp>
        <p:nvSpPr>
          <p:cNvPr id="20" name="Segnaposto contenuto 19">
            <a:extLst>
              <a:ext uri="{FF2B5EF4-FFF2-40B4-BE49-F238E27FC236}">
                <a16:creationId xmlns:a16="http://schemas.microsoft.com/office/drawing/2014/main" id="{0A33823C-5C51-474A-BF14-91C31D2920DE}"/>
              </a:ext>
            </a:extLst>
          </p:cNvPr>
          <p:cNvSpPr>
            <a:spLocks noGrp="1"/>
          </p:cNvSpPr>
          <p:nvPr>
            <p:ph sz="half" idx="1"/>
          </p:nvPr>
        </p:nvSpPr>
        <p:spPr>
          <a:xfrm>
            <a:off x="374650" y="1445532"/>
            <a:ext cx="8385432" cy="3159329"/>
          </a:xfrm>
        </p:spPr>
        <p:txBody>
          <a:bodyPr/>
          <a:lstStyle/>
          <a:p>
            <a:pPr marL="0" indent="0">
              <a:lnSpc>
                <a:spcPct val="100000"/>
              </a:lnSpc>
              <a:buNone/>
            </a:pPr>
            <a:r>
              <a:rPr lang="it-IT" sz="1800" dirty="0"/>
              <a:t>Emulazione software di un’architettura hardware ideale in grado di eseguire </a:t>
            </a:r>
            <a:r>
              <a:rPr lang="it-IT" sz="1800" dirty="0" err="1"/>
              <a:t>bytecode</a:t>
            </a:r>
            <a:r>
              <a:rPr lang="it-IT" sz="1800" dirty="0"/>
              <a:t> in Java.</a:t>
            </a:r>
          </a:p>
          <a:p>
            <a:pPr marL="0" indent="0">
              <a:lnSpc>
                <a:spcPct val="100000"/>
              </a:lnSpc>
              <a:buNone/>
            </a:pPr>
            <a:r>
              <a:rPr lang="it-IT" sz="1800" dirty="0"/>
              <a:t>L’implementazione ed installazione della JVM non è a carico dell’utente.</a:t>
            </a:r>
          </a:p>
          <a:p>
            <a:pPr marL="0" indent="0">
              <a:lnSpc>
                <a:spcPct val="100000"/>
              </a:lnSpc>
              <a:buNone/>
            </a:pPr>
            <a:r>
              <a:rPr lang="it-IT" sz="1800" dirty="0"/>
              <a:t>Esegue i programmi tradotti in </a:t>
            </a:r>
            <a:r>
              <a:rPr lang="it-IT" sz="1800" dirty="0" err="1"/>
              <a:t>bytecode</a:t>
            </a: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Java Virtual Machine</a:t>
            </a:r>
          </a:p>
        </p:txBody>
      </p:sp>
      <p:pic>
        <p:nvPicPr>
          <p:cNvPr id="7" name="Immagine 6">
            <a:extLst>
              <a:ext uri="{FF2B5EF4-FFF2-40B4-BE49-F238E27FC236}">
                <a16:creationId xmlns:a16="http://schemas.microsoft.com/office/drawing/2014/main" id="{8621ACD4-FA60-4C9E-9FC6-0C58E31D64AC}"/>
              </a:ext>
            </a:extLst>
          </p:cNvPr>
          <p:cNvPicPr>
            <a:picLocks noChangeAspect="1"/>
          </p:cNvPicPr>
          <p:nvPr/>
        </p:nvPicPr>
        <p:blipFill>
          <a:blip r:embed="rId3"/>
          <a:stretch>
            <a:fillRect/>
          </a:stretch>
        </p:blipFill>
        <p:spPr>
          <a:xfrm>
            <a:off x="5037344" y="2537313"/>
            <a:ext cx="3256647" cy="2348419"/>
          </a:xfrm>
          <a:prstGeom prst="rect">
            <a:avLst/>
          </a:prstGeom>
        </p:spPr>
      </p:pic>
    </p:spTree>
    <p:extLst>
      <p:ext uri="{BB962C8B-B14F-4D97-AF65-F5344CB8AC3E}">
        <p14:creationId xmlns:p14="http://schemas.microsoft.com/office/powerpoint/2010/main" val="495040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Introduzione a JAVA</a:t>
            </a:r>
          </a:p>
        </p:txBody>
      </p:sp>
      <p:sp>
        <p:nvSpPr>
          <p:cNvPr id="20" name="Segnaposto contenuto 19">
            <a:extLst>
              <a:ext uri="{FF2B5EF4-FFF2-40B4-BE49-F238E27FC236}">
                <a16:creationId xmlns:a16="http://schemas.microsoft.com/office/drawing/2014/main" id="{0A33823C-5C51-474A-BF14-91C31D2920DE}"/>
              </a:ext>
            </a:extLst>
          </p:cNvPr>
          <p:cNvSpPr>
            <a:spLocks noGrp="1"/>
          </p:cNvSpPr>
          <p:nvPr>
            <p:ph sz="half" idx="1"/>
          </p:nvPr>
        </p:nvSpPr>
        <p:spPr>
          <a:xfrm>
            <a:off x="374650" y="1445532"/>
            <a:ext cx="8385432" cy="3159329"/>
          </a:xfrm>
        </p:spPr>
        <p:txBody>
          <a:bodyPr/>
          <a:lstStyle/>
          <a:p>
            <a:pPr marL="0" indent="0">
              <a:lnSpc>
                <a:spcPct val="150000"/>
              </a:lnSpc>
              <a:buNone/>
            </a:pPr>
            <a:r>
              <a:rPr lang="it-IT" sz="1800" dirty="0"/>
              <a:t>Ambiente di esecuzione per applicazioni scritte in linguaggio Java</a:t>
            </a:r>
          </a:p>
          <a:p>
            <a:pPr marL="0" indent="0">
              <a:lnSpc>
                <a:spcPct val="150000"/>
              </a:lnSpc>
              <a:buNone/>
            </a:pPr>
            <a:r>
              <a:rPr lang="it-IT" sz="1800" dirty="0"/>
              <a:t>Contiene:</a:t>
            </a:r>
          </a:p>
          <a:p>
            <a:pPr>
              <a:lnSpc>
                <a:spcPct val="150000"/>
              </a:lnSpc>
            </a:pPr>
            <a:r>
              <a:rPr lang="it-IT" sz="1800" dirty="0"/>
              <a:t>La JVM</a:t>
            </a:r>
          </a:p>
          <a:p>
            <a:pPr>
              <a:lnSpc>
                <a:spcPct val="150000"/>
              </a:lnSpc>
            </a:pPr>
            <a:r>
              <a:rPr lang="it-IT" sz="1800" dirty="0"/>
              <a:t>le librerie standard (API Java)</a:t>
            </a:r>
          </a:p>
          <a:p>
            <a:pPr>
              <a:lnSpc>
                <a:spcPct val="150000"/>
              </a:lnSpc>
            </a:pPr>
            <a:r>
              <a:rPr lang="it-IT" sz="1800" dirty="0"/>
              <a:t>un </a:t>
            </a:r>
            <a:r>
              <a:rPr lang="it-IT" sz="1800" dirty="0" err="1"/>
              <a:t>launcher</a:t>
            </a:r>
            <a:r>
              <a:rPr lang="it-IT" sz="1800" dirty="0"/>
              <a:t> per le applicazioni Java, necessario per avviare i programmi scritti in linguaggio Java e già compilati in </a:t>
            </a:r>
            <a:r>
              <a:rPr lang="it-IT" sz="1800" dirty="0" err="1"/>
              <a:t>bytecode</a:t>
            </a: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Java Runtime Environment</a:t>
            </a:r>
          </a:p>
        </p:txBody>
      </p:sp>
    </p:spTree>
    <p:extLst>
      <p:ext uri="{BB962C8B-B14F-4D97-AF65-F5344CB8AC3E}">
        <p14:creationId xmlns:p14="http://schemas.microsoft.com/office/powerpoint/2010/main" val="275916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Java</a:t>
            </a:r>
          </a:p>
        </p:txBody>
      </p:sp>
      <p:sp>
        <p:nvSpPr>
          <p:cNvPr id="4" name="Rettangolo 3"/>
          <p:cNvSpPr/>
          <p:nvPr/>
        </p:nvSpPr>
        <p:spPr>
          <a:xfrm>
            <a:off x="374650" y="1164661"/>
            <a:ext cx="8394701" cy="3195747"/>
          </a:xfrm>
          <a:prstGeom prst="rect">
            <a:avLst/>
          </a:prstGeom>
        </p:spPr>
        <p:txBody>
          <a:bodyPr wrap="square">
            <a:spAutoFit/>
          </a:bodyPr>
          <a:lstStyle/>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Più di 9 milioni di sviluppatori nel mondo</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Più di 1 miliardo di download all’anno</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Su più di 3 miliardi di dispositivi</a:t>
            </a:r>
          </a:p>
          <a:p>
            <a:pPr>
              <a:lnSpc>
                <a:spcPct val="150000"/>
              </a:lnSpc>
              <a:spcBef>
                <a:spcPct val="20000"/>
              </a:spcBef>
              <a:spcAft>
                <a:spcPts val="600"/>
              </a:spcAft>
              <a:buClr>
                <a:schemeClr val="bg1"/>
              </a:buClr>
            </a:pPr>
            <a:endParaRPr lang="it-IT" sz="1600" dirty="0">
              <a:latin typeface="+mn-lt"/>
              <a:ea typeface="+mn-ea"/>
              <a:cs typeface="+mn-cs"/>
            </a:endParaRPr>
          </a:p>
          <a:p>
            <a:pPr>
              <a:lnSpc>
                <a:spcPct val="150000"/>
              </a:lnSpc>
              <a:spcBef>
                <a:spcPct val="20000"/>
              </a:spcBef>
              <a:spcAft>
                <a:spcPts val="600"/>
              </a:spcAft>
              <a:buClr>
                <a:schemeClr val="bg1"/>
              </a:buClr>
            </a:pPr>
            <a:endParaRPr lang="it-IT" sz="1600" dirty="0">
              <a:latin typeface="+mn-lt"/>
              <a:ea typeface="+mn-ea"/>
              <a:cs typeface="+mn-cs"/>
            </a:endParaRP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Sul 97% dei PC</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Diffusione</a:t>
            </a:r>
          </a:p>
        </p:txBody>
      </p:sp>
      <p:pic>
        <p:nvPicPr>
          <p:cNvPr id="3" name="Immagine 2">
            <a:extLst>
              <a:ext uri="{FF2B5EF4-FFF2-40B4-BE49-F238E27FC236}">
                <a16:creationId xmlns:a16="http://schemas.microsoft.com/office/drawing/2014/main" id="{4E44E15C-2375-4F02-AC7F-15353D7EA7B4}"/>
              </a:ext>
            </a:extLst>
          </p:cNvPr>
          <p:cNvPicPr>
            <a:picLocks noChangeAspect="1"/>
          </p:cNvPicPr>
          <p:nvPr/>
        </p:nvPicPr>
        <p:blipFill>
          <a:blip r:embed="rId3"/>
          <a:stretch>
            <a:fillRect/>
          </a:stretch>
        </p:blipFill>
        <p:spPr>
          <a:xfrm>
            <a:off x="703579" y="2829403"/>
            <a:ext cx="4957917" cy="799778"/>
          </a:xfrm>
          <a:prstGeom prst="rect">
            <a:avLst/>
          </a:prstGeom>
        </p:spPr>
      </p:pic>
    </p:spTree>
    <p:extLst>
      <p:ext uri="{BB962C8B-B14F-4D97-AF65-F5344CB8AC3E}">
        <p14:creationId xmlns:p14="http://schemas.microsoft.com/office/powerpoint/2010/main" val="3555585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Introduzione a JAVA</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it-IT" sz="1200" b="1" dirty="0">
                <a:latin typeface="Arial" panose="020B0604020202020204" pitchFamily="34" charset="0"/>
              </a:rPr>
              <a:t>Java Development Kit</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8" name="Segnaposto contenuto 19">
            <a:extLst>
              <a:ext uri="{FF2B5EF4-FFF2-40B4-BE49-F238E27FC236}">
                <a16:creationId xmlns:a16="http://schemas.microsoft.com/office/drawing/2014/main" id="{8047F3EE-4A1B-4E48-BE6F-BB5014737D07}"/>
              </a:ext>
            </a:extLst>
          </p:cNvPr>
          <p:cNvSpPr txBox="1">
            <a:spLocks/>
          </p:cNvSpPr>
          <p:nvPr/>
        </p:nvSpPr>
        <p:spPr>
          <a:xfrm>
            <a:off x="374649" y="1254868"/>
            <a:ext cx="8211631" cy="3349993"/>
          </a:xfrm>
          <a:prstGeom prst="rect">
            <a:avLst/>
          </a:prstGeom>
        </p:spPr>
        <p:txBody>
          <a:bodyPr vert="horz" lIns="0" tIns="0" rIns="0" bIns="45720" rtlCol="0" anchor="t" anchorCtr="0">
            <a:noAutofit/>
          </a:bodyPr>
          <a:lstStyle>
            <a:lvl1pPr marL="177800" indent="-177800" algn="l" defTabSz="457200" rtl="0" eaLnBrk="1" latinLnBrk="0" hangingPunct="1">
              <a:lnSpc>
                <a:spcPts val="1720"/>
              </a:lnSpc>
              <a:spcBef>
                <a:spcPct val="20000"/>
              </a:spcBef>
              <a:buClr>
                <a:schemeClr val="bg1"/>
              </a:buClr>
              <a:buFont typeface="Arial"/>
              <a:buChar char="•"/>
              <a:defRPr sz="1600" kern="1200">
                <a:solidFill>
                  <a:schemeClr val="tx1"/>
                </a:solidFill>
                <a:latin typeface="+mn-lt"/>
                <a:ea typeface="+mn-ea"/>
                <a:cs typeface="+mn-cs"/>
              </a:defRPr>
            </a:lvl1pPr>
            <a:lvl2pPr marL="361950" indent="-184150" algn="l" defTabSz="361950" rtl="0" eaLnBrk="1" latinLnBrk="0" hangingPunct="1">
              <a:lnSpc>
                <a:spcPts val="1720"/>
              </a:lnSpc>
              <a:spcBef>
                <a:spcPct val="20000"/>
              </a:spcBef>
              <a:buClr>
                <a:schemeClr val="bg1"/>
              </a:buClr>
              <a:buFont typeface="Arial"/>
              <a:buChar char="–"/>
              <a:defRPr sz="1400" kern="1200">
                <a:solidFill>
                  <a:schemeClr val="tx1"/>
                </a:solidFill>
                <a:latin typeface="+mn-lt"/>
                <a:ea typeface="+mn-ea"/>
                <a:cs typeface="+mn-cs"/>
              </a:defRPr>
            </a:lvl2pPr>
            <a:lvl3pPr marL="539750" indent="-177800" algn="l" defTabSz="457200" rtl="0" eaLnBrk="1" latinLnBrk="0" hangingPunct="1">
              <a:lnSpc>
                <a:spcPts val="1720"/>
              </a:lnSpc>
              <a:spcBef>
                <a:spcPct val="20000"/>
              </a:spcBef>
              <a:buClr>
                <a:schemeClr val="bg1"/>
              </a:buClr>
              <a:buFont typeface="Arial"/>
              <a:buChar char="•"/>
              <a:tabLst/>
              <a:defRPr sz="1200" kern="1200">
                <a:solidFill>
                  <a:schemeClr val="tx1"/>
                </a:solidFill>
                <a:latin typeface="+mn-lt"/>
                <a:ea typeface="+mn-ea"/>
                <a:cs typeface="+mn-cs"/>
              </a:defRPr>
            </a:lvl3pPr>
            <a:lvl4pPr marL="806450" indent="-184150" algn="l" defTabSz="457200" rtl="0" eaLnBrk="1" latinLnBrk="0" hangingPunct="1">
              <a:lnSpc>
                <a:spcPts val="1720"/>
              </a:lnSpc>
              <a:spcBef>
                <a:spcPct val="20000"/>
              </a:spcBef>
              <a:buClr>
                <a:schemeClr val="bg1"/>
              </a:buClr>
              <a:buFont typeface="Arial"/>
              <a:buChar char="–"/>
              <a:defRPr sz="1100" kern="1200">
                <a:solidFill>
                  <a:schemeClr val="tx1"/>
                </a:solidFill>
                <a:latin typeface="+mn-lt"/>
                <a:ea typeface="+mn-ea"/>
                <a:cs typeface="+mn-cs"/>
              </a:defRPr>
            </a:lvl4pPr>
            <a:lvl5pPr marL="984250" indent="-177800" algn="l" defTabSz="457200" rtl="0" eaLnBrk="1" latinLnBrk="0" hangingPunct="1">
              <a:lnSpc>
                <a:spcPts val="1720"/>
              </a:lnSpc>
              <a:spcBef>
                <a:spcPct val="20000"/>
              </a:spcBef>
              <a:buClr>
                <a:schemeClr val="bg1"/>
              </a:buClr>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lnSpc>
                <a:spcPct val="100000"/>
              </a:lnSpc>
              <a:spcAft>
                <a:spcPts val="0"/>
              </a:spcAft>
              <a:buNone/>
            </a:pPr>
            <a:r>
              <a:rPr lang="it-IT" sz="1800" dirty="0"/>
              <a:t>Contiene:</a:t>
            </a:r>
          </a:p>
          <a:p>
            <a:pPr fontAlgn="auto">
              <a:lnSpc>
                <a:spcPct val="100000"/>
              </a:lnSpc>
              <a:spcAft>
                <a:spcPts val="0"/>
              </a:spcAft>
            </a:pPr>
            <a:r>
              <a:rPr lang="it-IT" sz="1800" dirty="0"/>
              <a:t>l’ambiente di esecuzione (JRE)</a:t>
            </a:r>
          </a:p>
          <a:p>
            <a:pPr fontAlgn="auto">
              <a:lnSpc>
                <a:spcPct val="100000"/>
              </a:lnSpc>
              <a:spcAft>
                <a:spcPts val="0"/>
              </a:spcAft>
            </a:pPr>
            <a:r>
              <a:rPr lang="it-IT" sz="1800" dirty="0"/>
              <a:t>strumenti utili agli sviluppatori:</a:t>
            </a:r>
          </a:p>
          <a:p>
            <a:pPr lvl="1" fontAlgn="auto">
              <a:spcAft>
                <a:spcPts val="0"/>
              </a:spcAft>
            </a:pPr>
            <a:r>
              <a:rPr lang="it-IT" b="1" dirty="0" err="1"/>
              <a:t>javac</a:t>
            </a:r>
            <a:r>
              <a:rPr lang="it-IT" dirty="0"/>
              <a:t> compilatore Java</a:t>
            </a:r>
          </a:p>
          <a:p>
            <a:pPr lvl="1" fontAlgn="auto">
              <a:spcAft>
                <a:spcPts val="0"/>
              </a:spcAft>
            </a:pPr>
            <a:r>
              <a:rPr lang="it-IT" b="1" dirty="0"/>
              <a:t>java</a:t>
            </a:r>
            <a:r>
              <a:rPr lang="it-IT" dirty="0"/>
              <a:t> interprete Java</a:t>
            </a:r>
          </a:p>
          <a:p>
            <a:pPr lvl="1" fontAlgn="auto">
              <a:spcAft>
                <a:spcPts val="0"/>
              </a:spcAft>
            </a:pPr>
            <a:r>
              <a:rPr lang="it-IT" b="1" dirty="0" err="1"/>
              <a:t>javadoc</a:t>
            </a:r>
            <a:r>
              <a:rPr lang="it-IT" dirty="0"/>
              <a:t> tool che analizza sintatticamente le dichiarazioni e i commenti presenti in un insieme di file sorgenti e produce un insieme di pagine HTML contenenti informazioni sulle classi, interfacce, costruttori e metodi utilizzati</a:t>
            </a:r>
          </a:p>
          <a:p>
            <a:pPr lvl="1" fontAlgn="auto">
              <a:spcAft>
                <a:spcPts val="0"/>
              </a:spcAft>
            </a:pPr>
            <a:r>
              <a:rPr lang="it-IT" b="1" dirty="0" err="1"/>
              <a:t>jar</a:t>
            </a:r>
            <a:r>
              <a:rPr lang="it-IT" dirty="0"/>
              <a:t> gestisce i file Java Archive un formato file indipendente dalla piattaforma che aggrega più file in un singolo pacchetto</a:t>
            </a:r>
          </a:p>
          <a:p>
            <a:pPr lvl="1" fontAlgn="auto">
              <a:spcAft>
                <a:spcPts val="0"/>
              </a:spcAft>
            </a:pPr>
            <a:r>
              <a:rPr lang="it-IT" b="1" dirty="0" err="1"/>
              <a:t>jdb</a:t>
            </a:r>
            <a:r>
              <a:rPr lang="it-IT" dirty="0"/>
              <a:t> rappresenta il debugger Java</a:t>
            </a:r>
          </a:p>
          <a:p>
            <a:pPr lvl="1" fontAlgn="auto">
              <a:spcAft>
                <a:spcPts val="0"/>
              </a:spcAft>
            </a:pPr>
            <a:r>
              <a:rPr lang="it-IT" b="1" dirty="0" err="1"/>
              <a:t>javap</a:t>
            </a:r>
            <a:r>
              <a:rPr lang="it-IT" dirty="0"/>
              <a:t> disassemblatore dei file class</a:t>
            </a:r>
          </a:p>
          <a:p>
            <a:pPr lvl="1" fontAlgn="auto">
              <a:spcAft>
                <a:spcPts val="0"/>
              </a:spcAft>
            </a:pPr>
            <a:r>
              <a:rPr lang="it-IT" dirty="0"/>
              <a:t>…</a:t>
            </a:r>
          </a:p>
        </p:txBody>
      </p:sp>
    </p:spTree>
    <p:extLst>
      <p:ext uri="{BB962C8B-B14F-4D97-AF65-F5344CB8AC3E}">
        <p14:creationId xmlns:p14="http://schemas.microsoft.com/office/powerpoint/2010/main" val="2824894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Installazione e configurazione di JAVA </a:t>
            </a:r>
            <a:br>
              <a:rPr lang="it-IT" sz="2800" dirty="0">
                <a:solidFill>
                  <a:srgbClr val="003548"/>
                </a:solidFill>
                <a:effectLst/>
                <a:latin typeface="Calibri" panose="020F0502020204030204" pitchFamily="34" charset="0"/>
                <a:ea typeface="Calibri" panose="020F0502020204030204" pitchFamily="34" charset="0"/>
              </a:rPr>
            </a:br>
            <a:endParaRPr lang="it-IT" dirty="0"/>
          </a:p>
        </p:txBody>
      </p:sp>
      <p:sp>
        <p:nvSpPr>
          <p:cNvPr id="20" name="Segnaposto contenuto 19">
            <a:extLst>
              <a:ext uri="{FF2B5EF4-FFF2-40B4-BE49-F238E27FC236}">
                <a16:creationId xmlns:a16="http://schemas.microsoft.com/office/drawing/2014/main" id="{0A33823C-5C51-474A-BF14-91C31D2920DE}"/>
              </a:ext>
            </a:extLst>
          </p:cNvPr>
          <p:cNvSpPr>
            <a:spLocks noGrp="1"/>
          </p:cNvSpPr>
          <p:nvPr>
            <p:ph sz="half" idx="1"/>
          </p:nvPr>
        </p:nvSpPr>
        <p:spPr>
          <a:xfrm>
            <a:off x="374650" y="1313794"/>
            <a:ext cx="8385432" cy="3291068"/>
          </a:xfrm>
        </p:spPr>
        <p:txBody>
          <a:bodyPr/>
          <a:lstStyle/>
          <a:p>
            <a:pPr>
              <a:lnSpc>
                <a:spcPct val="150000"/>
              </a:lnSpc>
            </a:pPr>
            <a:r>
              <a:rPr lang="it-IT" sz="1800" dirty="0"/>
              <a:t>Java Standard Edition (Java SE)</a:t>
            </a:r>
          </a:p>
          <a:p>
            <a:pPr marL="0" indent="0">
              <a:lnSpc>
                <a:spcPct val="150000"/>
              </a:lnSpc>
              <a:buNone/>
            </a:pPr>
            <a:r>
              <a:rPr lang="it-IT" sz="1800" dirty="0"/>
              <a:t>	</a:t>
            </a:r>
            <a:r>
              <a:rPr lang="it-IT" sz="1800" dirty="0">
                <a:hlinkClick r:id="rId3"/>
              </a:rPr>
              <a:t>https://www.oracle.com/java/technologies/javase-downloads.html</a:t>
            </a:r>
            <a:endParaRPr lang="it-IT" sz="1800" dirty="0"/>
          </a:p>
          <a:p>
            <a:pPr marL="0" indent="0">
              <a:lnSpc>
                <a:spcPct val="150000"/>
              </a:lnSpc>
              <a:buNone/>
            </a:pPr>
            <a:endParaRPr lang="it-IT" sz="1800" dirty="0"/>
          </a:p>
          <a:p>
            <a:pPr>
              <a:lnSpc>
                <a:spcPct val="150000"/>
              </a:lnSpc>
            </a:pPr>
            <a:r>
              <a:rPr lang="it-IT" sz="1800" dirty="0"/>
              <a:t>Java Enterprise Edition (Java EE) è una specifica correlata che comprende tutte le classi in Java SE, oltre ad un numero di classi che sono più utili per i programmi che girano su server di postazioni di lavoro</a:t>
            </a:r>
          </a:p>
          <a:p>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JDK</a:t>
            </a:r>
          </a:p>
        </p:txBody>
      </p:sp>
    </p:spTree>
    <p:extLst>
      <p:ext uri="{BB962C8B-B14F-4D97-AF65-F5344CB8AC3E}">
        <p14:creationId xmlns:p14="http://schemas.microsoft.com/office/powerpoint/2010/main" val="725807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Ambiente di sviluppo Eclipse</a:t>
            </a:r>
          </a:p>
        </p:txBody>
      </p:sp>
      <p:sp>
        <p:nvSpPr>
          <p:cNvPr id="7" name="Segnaposto contenuto 6">
            <a:extLst>
              <a:ext uri="{FF2B5EF4-FFF2-40B4-BE49-F238E27FC236}">
                <a16:creationId xmlns:a16="http://schemas.microsoft.com/office/drawing/2014/main" id="{45D15DEC-EF5F-47A7-AAAD-C0C1DFD33F06}"/>
              </a:ext>
            </a:extLst>
          </p:cNvPr>
          <p:cNvSpPr>
            <a:spLocks noGrp="1"/>
          </p:cNvSpPr>
          <p:nvPr>
            <p:ph sz="half" idx="2"/>
          </p:nvPr>
        </p:nvSpPr>
        <p:spPr>
          <a:xfrm>
            <a:off x="368300" y="1347313"/>
            <a:ext cx="8308772" cy="3257550"/>
          </a:xfrm>
        </p:spPr>
        <p:txBody>
          <a:bodyPr/>
          <a:lstStyle/>
          <a:p>
            <a:pPr marL="0" indent="0">
              <a:lnSpc>
                <a:spcPct val="150000"/>
              </a:lnSpc>
              <a:buNone/>
            </a:pPr>
            <a:r>
              <a:rPr lang="it-IT" sz="1800" dirty="0"/>
              <a:t>Ambiente di sviluppo integrato (IDE) multi-linguaggio e multipiattaforma (</a:t>
            </a:r>
            <a:r>
              <a:rPr lang="en-US" sz="1800" dirty="0"/>
              <a:t>Linux, Mac OS, Solaris, Windows)</a:t>
            </a:r>
            <a:endParaRPr lang="it-IT" sz="1800" dirty="0"/>
          </a:p>
          <a:p>
            <a:pPr>
              <a:lnSpc>
                <a:spcPct val="150000"/>
              </a:lnSpc>
            </a:pPr>
            <a:r>
              <a:rPr lang="it-IT" sz="1800" dirty="0"/>
              <a:t>Libero</a:t>
            </a:r>
          </a:p>
          <a:p>
            <a:pPr>
              <a:lnSpc>
                <a:spcPct val="150000"/>
              </a:lnSpc>
            </a:pPr>
            <a:r>
              <a:rPr lang="it-IT" sz="1800" dirty="0"/>
              <a:t>Scritto in Java</a:t>
            </a:r>
          </a:p>
          <a:p>
            <a:pPr>
              <a:lnSpc>
                <a:spcPct val="150000"/>
              </a:lnSpc>
            </a:pPr>
            <a:r>
              <a:rPr lang="it-IT" sz="1800" dirty="0"/>
              <a:t>Non include JRE</a:t>
            </a:r>
          </a:p>
          <a:p>
            <a:pPr>
              <a:lnSpc>
                <a:spcPct val="150000"/>
              </a:lnSpc>
            </a:pPr>
            <a:r>
              <a:rPr lang="it-IT" sz="1800" dirty="0">
                <a:hlinkClick r:id="rId3"/>
              </a:rPr>
              <a:t>https://www.eclipse.org/downloads/</a:t>
            </a:r>
            <a:endParaRPr lang="it-IT" sz="1800" dirty="0"/>
          </a:p>
          <a:p>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Eclipse</a:t>
            </a:r>
          </a:p>
        </p:txBody>
      </p:sp>
    </p:spTree>
    <p:extLst>
      <p:ext uri="{BB962C8B-B14F-4D97-AF65-F5344CB8AC3E}">
        <p14:creationId xmlns:p14="http://schemas.microsoft.com/office/powerpoint/2010/main" val="3150060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76545" y="212454"/>
            <a:ext cx="8383537" cy="394336"/>
          </a:xfrm>
        </p:spPr>
        <p:txBody>
          <a:bodyPr/>
          <a:lstStyle/>
          <a:p>
            <a:r>
              <a:rPr lang="it-IT" dirty="0"/>
              <a:t>Installazione e configurazione di JAVA </a:t>
            </a:r>
            <a:br>
              <a:rPr lang="it-IT" sz="2800" dirty="0">
                <a:solidFill>
                  <a:srgbClr val="003548"/>
                </a:solidFill>
                <a:effectLst/>
                <a:latin typeface="Calibri" panose="020F0502020204030204" pitchFamily="34" charset="0"/>
                <a:ea typeface="Calibri" panose="020F0502020204030204" pitchFamily="34" charset="0"/>
              </a:rPr>
            </a:br>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Hello World</a:t>
            </a:r>
          </a:p>
        </p:txBody>
      </p:sp>
      <p:sp>
        <p:nvSpPr>
          <p:cNvPr id="8" name="Segnaposto contenuto 19">
            <a:extLst>
              <a:ext uri="{FF2B5EF4-FFF2-40B4-BE49-F238E27FC236}">
                <a16:creationId xmlns:a16="http://schemas.microsoft.com/office/drawing/2014/main" id="{F5E37C3B-A1A9-406C-938F-1507801C4EE4}"/>
              </a:ext>
            </a:extLst>
          </p:cNvPr>
          <p:cNvSpPr txBox="1">
            <a:spLocks/>
          </p:cNvSpPr>
          <p:nvPr/>
        </p:nvSpPr>
        <p:spPr>
          <a:xfrm>
            <a:off x="374650" y="1258112"/>
            <a:ext cx="8537833" cy="3499150"/>
          </a:xfrm>
          <a:prstGeom prst="rect">
            <a:avLst/>
          </a:prstGeom>
        </p:spPr>
        <p:txBody>
          <a:bodyPr vert="horz" lIns="0" tIns="0" rIns="0" bIns="45720" rtlCol="0" anchor="t" anchorCtr="0">
            <a:noAutofit/>
          </a:bodyPr>
          <a:lstStyle>
            <a:lvl1pPr marL="177800" indent="-177800" algn="l" defTabSz="457200" rtl="0" eaLnBrk="1" latinLnBrk="0" hangingPunct="1">
              <a:lnSpc>
                <a:spcPts val="1720"/>
              </a:lnSpc>
              <a:spcBef>
                <a:spcPct val="20000"/>
              </a:spcBef>
              <a:buClr>
                <a:schemeClr val="bg1"/>
              </a:buClr>
              <a:buFont typeface="Arial"/>
              <a:buChar char="•"/>
              <a:defRPr sz="1600" kern="1200">
                <a:solidFill>
                  <a:schemeClr val="tx1"/>
                </a:solidFill>
                <a:latin typeface="+mn-lt"/>
                <a:ea typeface="+mn-ea"/>
                <a:cs typeface="+mn-cs"/>
              </a:defRPr>
            </a:lvl1pPr>
            <a:lvl2pPr marL="361950" indent="-184150" algn="l" defTabSz="361950" rtl="0" eaLnBrk="1" latinLnBrk="0" hangingPunct="1">
              <a:lnSpc>
                <a:spcPts val="1720"/>
              </a:lnSpc>
              <a:spcBef>
                <a:spcPct val="20000"/>
              </a:spcBef>
              <a:buClr>
                <a:schemeClr val="bg1"/>
              </a:buClr>
              <a:buFont typeface="Arial"/>
              <a:buChar char="–"/>
              <a:defRPr sz="1400" kern="1200">
                <a:solidFill>
                  <a:schemeClr val="tx1"/>
                </a:solidFill>
                <a:latin typeface="+mn-lt"/>
                <a:ea typeface="+mn-ea"/>
                <a:cs typeface="+mn-cs"/>
              </a:defRPr>
            </a:lvl2pPr>
            <a:lvl3pPr marL="539750" indent="-177800" algn="l" defTabSz="457200" rtl="0" eaLnBrk="1" latinLnBrk="0" hangingPunct="1">
              <a:lnSpc>
                <a:spcPts val="1720"/>
              </a:lnSpc>
              <a:spcBef>
                <a:spcPct val="20000"/>
              </a:spcBef>
              <a:buClr>
                <a:schemeClr val="bg1"/>
              </a:buClr>
              <a:buFont typeface="Arial"/>
              <a:buChar char="•"/>
              <a:tabLst/>
              <a:defRPr sz="1200" kern="1200">
                <a:solidFill>
                  <a:schemeClr val="tx1"/>
                </a:solidFill>
                <a:latin typeface="+mn-lt"/>
                <a:ea typeface="+mn-ea"/>
                <a:cs typeface="+mn-cs"/>
              </a:defRPr>
            </a:lvl3pPr>
            <a:lvl4pPr marL="806450" indent="-184150" algn="l" defTabSz="457200" rtl="0" eaLnBrk="1" latinLnBrk="0" hangingPunct="1">
              <a:lnSpc>
                <a:spcPts val="1720"/>
              </a:lnSpc>
              <a:spcBef>
                <a:spcPct val="20000"/>
              </a:spcBef>
              <a:buClr>
                <a:schemeClr val="bg1"/>
              </a:buClr>
              <a:buFont typeface="Arial"/>
              <a:buChar char="–"/>
              <a:defRPr sz="1100" kern="1200">
                <a:solidFill>
                  <a:schemeClr val="tx1"/>
                </a:solidFill>
                <a:latin typeface="+mn-lt"/>
                <a:ea typeface="+mn-ea"/>
                <a:cs typeface="+mn-cs"/>
              </a:defRPr>
            </a:lvl4pPr>
            <a:lvl5pPr marL="984250" indent="-177800" algn="l" defTabSz="457200" rtl="0" eaLnBrk="1" latinLnBrk="0" hangingPunct="1">
              <a:lnSpc>
                <a:spcPts val="1720"/>
              </a:lnSpc>
              <a:spcBef>
                <a:spcPct val="20000"/>
              </a:spcBef>
              <a:buClr>
                <a:schemeClr val="bg1"/>
              </a:buClr>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fontAlgn="auto">
              <a:spcAft>
                <a:spcPts val="0"/>
              </a:spcAft>
              <a:buFont typeface="Arial"/>
              <a:buNone/>
            </a:pPr>
            <a:endParaRPr lang="it-IT" sz="2000" dirty="0">
              <a:solidFill>
                <a:srgbClr val="0077AA"/>
              </a:solidFill>
              <a:latin typeface="Consolas" panose="020B0609020204030204" pitchFamily="49" charset="0"/>
            </a:endParaRPr>
          </a:p>
          <a:p>
            <a:pPr marL="0" indent="0" fontAlgn="auto">
              <a:spcAft>
                <a:spcPts val="0"/>
              </a:spcAft>
              <a:buFont typeface="Arial"/>
              <a:buNone/>
            </a:pPr>
            <a:r>
              <a:rPr lang="it-IT" sz="2000" dirty="0">
                <a:solidFill>
                  <a:srgbClr val="0077AA"/>
                </a:solidFill>
                <a:latin typeface="Consolas" panose="020B0609020204030204" pitchFamily="49" charset="0"/>
              </a:rPr>
              <a:t>public</a:t>
            </a:r>
            <a:r>
              <a:rPr lang="it-IT" sz="2000" dirty="0">
                <a:solidFill>
                  <a:srgbClr val="000000"/>
                </a:solidFill>
                <a:latin typeface="Consolas" panose="020B0609020204030204" pitchFamily="49" charset="0"/>
              </a:rPr>
              <a:t> </a:t>
            </a:r>
            <a:r>
              <a:rPr lang="it-IT" sz="2000" dirty="0">
                <a:solidFill>
                  <a:srgbClr val="0077AA"/>
                </a:solidFill>
                <a:latin typeface="Consolas" panose="020B0609020204030204" pitchFamily="49" charset="0"/>
              </a:rPr>
              <a:t>class</a:t>
            </a:r>
            <a:r>
              <a:rPr lang="it-IT" sz="2000" dirty="0">
                <a:solidFill>
                  <a:srgbClr val="000000"/>
                </a:solidFill>
                <a:latin typeface="Consolas" panose="020B0609020204030204" pitchFamily="49" charset="0"/>
              </a:rPr>
              <a:t> </a:t>
            </a:r>
            <a:r>
              <a:rPr lang="it-IT" sz="2000" dirty="0" err="1">
                <a:solidFill>
                  <a:srgbClr val="DD4A68"/>
                </a:solidFill>
                <a:latin typeface="Consolas" panose="020B0609020204030204" pitchFamily="49" charset="0"/>
              </a:rPr>
              <a:t>HelloWorld</a:t>
            </a:r>
            <a:r>
              <a:rPr lang="it-IT" sz="2000" dirty="0">
                <a:solidFill>
                  <a:srgbClr val="000000"/>
                </a:solidFill>
                <a:latin typeface="Consolas" panose="020B0609020204030204" pitchFamily="49" charset="0"/>
              </a:rPr>
              <a:t> </a:t>
            </a:r>
            <a:r>
              <a:rPr lang="it-IT" sz="2000" dirty="0">
                <a:solidFill>
                  <a:srgbClr val="999999"/>
                </a:solidFill>
                <a:latin typeface="Consolas" panose="020B0609020204030204" pitchFamily="49" charset="0"/>
              </a:rPr>
              <a:t>{</a:t>
            </a:r>
            <a:endParaRPr lang="it-IT" sz="2000" dirty="0">
              <a:solidFill>
                <a:srgbClr val="000000"/>
              </a:solidFill>
              <a:latin typeface="Consolas" panose="020B0609020204030204" pitchFamily="49" charset="0"/>
            </a:endParaRPr>
          </a:p>
          <a:p>
            <a:pPr marL="0" indent="0" fontAlgn="auto">
              <a:spcAft>
                <a:spcPts val="0"/>
              </a:spcAft>
              <a:buFont typeface="Arial"/>
              <a:buNone/>
            </a:pPr>
            <a:r>
              <a:rPr lang="it-IT" sz="2000" dirty="0">
                <a:solidFill>
                  <a:srgbClr val="000000"/>
                </a:solidFill>
                <a:latin typeface="Consolas" panose="020B0609020204030204" pitchFamily="49" charset="0"/>
              </a:rPr>
              <a:t>	</a:t>
            </a:r>
            <a:r>
              <a:rPr lang="it-IT" sz="2000" dirty="0">
                <a:solidFill>
                  <a:srgbClr val="0077AA"/>
                </a:solidFill>
                <a:latin typeface="Consolas" panose="020B0609020204030204" pitchFamily="49" charset="0"/>
              </a:rPr>
              <a:t>public</a:t>
            </a:r>
            <a:r>
              <a:rPr lang="it-IT" sz="2000" dirty="0">
                <a:solidFill>
                  <a:srgbClr val="000000"/>
                </a:solidFill>
                <a:latin typeface="Consolas" panose="020B0609020204030204" pitchFamily="49" charset="0"/>
              </a:rPr>
              <a:t> </a:t>
            </a:r>
            <a:r>
              <a:rPr lang="it-IT" sz="2000" dirty="0" err="1">
                <a:solidFill>
                  <a:srgbClr val="0077AA"/>
                </a:solidFill>
                <a:latin typeface="Consolas" panose="020B0609020204030204" pitchFamily="49" charset="0"/>
              </a:rPr>
              <a:t>static</a:t>
            </a:r>
            <a:r>
              <a:rPr lang="it-IT" sz="2000" dirty="0">
                <a:solidFill>
                  <a:srgbClr val="000000"/>
                </a:solidFill>
                <a:latin typeface="Consolas" panose="020B0609020204030204" pitchFamily="49" charset="0"/>
              </a:rPr>
              <a:t> </a:t>
            </a:r>
            <a:r>
              <a:rPr lang="it-IT" sz="2000" dirty="0" err="1">
                <a:solidFill>
                  <a:srgbClr val="0077AA"/>
                </a:solidFill>
                <a:latin typeface="Consolas" panose="020B0609020204030204" pitchFamily="49" charset="0"/>
              </a:rPr>
              <a:t>void</a:t>
            </a:r>
            <a:r>
              <a:rPr lang="it-IT" sz="2000" dirty="0">
                <a:solidFill>
                  <a:srgbClr val="000000"/>
                </a:solidFill>
                <a:latin typeface="Consolas" panose="020B0609020204030204" pitchFamily="49" charset="0"/>
              </a:rPr>
              <a:t> </a:t>
            </a:r>
            <a:r>
              <a:rPr lang="it-IT" sz="2000" dirty="0" err="1">
                <a:solidFill>
                  <a:srgbClr val="DD4A68"/>
                </a:solidFill>
                <a:latin typeface="Consolas" panose="020B0609020204030204" pitchFamily="49" charset="0"/>
              </a:rPr>
              <a:t>main</a:t>
            </a:r>
            <a:r>
              <a:rPr lang="it-IT" sz="2000" dirty="0">
                <a:solidFill>
                  <a:srgbClr val="999999"/>
                </a:solidFill>
                <a:latin typeface="Consolas" panose="020B0609020204030204" pitchFamily="49" charset="0"/>
              </a:rPr>
              <a:t>(</a:t>
            </a:r>
            <a:r>
              <a:rPr lang="it-IT" sz="2000" dirty="0" err="1">
                <a:solidFill>
                  <a:srgbClr val="000000"/>
                </a:solidFill>
                <a:latin typeface="Consolas" panose="020B0609020204030204" pitchFamily="49" charset="0"/>
              </a:rPr>
              <a:t>String</a:t>
            </a:r>
            <a:r>
              <a:rPr lang="it-IT" sz="2000" dirty="0">
                <a:solidFill>
                  <a:srgbClr val="999999"/>
                </a:solidFill>
                <a:latin typeface="Consolas" panose="020B0609020204030204" pitchFamily="49" charset="0"/>
              </a:rPr>
              <a:t>[]</a:t>
            </a:r>
            <a:r>
              <a:rPr lang="it-IT" sz="2000" dirty="0">
                <a:solidFill>
                  <a:srgbClr val="000000"/>
                </a:solidFill>
                <a:latin typeface="Consolas" panose="020B0609020204030204" pitchFamily="49" charset="0"/>
              </a:rPr>
              <a:t> </a:t>
            </a:r>
            <a:r>
              <a:rPr lang="it-IT" sz="2000" dirty="0" err="1">
                <a:solidFill>
                  <a:srgbClr val="000000"/>
                </a:solidFill>
                <a:latin typeface="Consolas" panose="020B0609020204030204" pitchFamily="49" charset="0"/>
              </a:rPr>
              <a:t>args</a:t>
            </a:r>
            <a:r>
              <a:rPr lang="it-IT" sz="2000" dirty="0">
                <a:solidFill>
                  <a:srgbClr val="999999"/>
                </a:solidFill>
                <a:latin typeface="Consolas" panose="020B0609020204030204" pitchFamily="49" charset="0"/>
              </a:rPr>
              <a:t>)</a:t>
            </a:r>
            <a:r>
              <a:rPr lang="it-IT" sz="2000" dirty="0">
                <a:solidFill>
                  <a:srgbClr val="000000"/>
                </a:solidFill>
                <a:latin typeface="Consolas" panose="020B0609020204030204" pitchFamily="49" charset="0"/>
              </a:rPr>
              <a:t> </a:t>
            </a:r>
            <a:r>
              <a:rPr lang="it-IT" sz="2000" dirty="0">
                <a:solidFill>
                  <a:srgbClr val="999999"/>
                </a:solidFill>
                <a:latin typeface="Consolas" panose="020B0609020204030204" pitchFamily="49" charset="0"/>
              </a:rPr>
              <a:t>{</a:t>
            </a:r>
            <a:endParaRPr lang="it-IT" sz="2000" dirty="0">
              <a:solidFill>
                <a:srgbClr val="000000"/>
              </a:solidFill>
              <a:latin typeface="Consolas" panose="020B0609020204030204" pitchFamily="49" charset="0"/>
            </a:endParaRPr>
          </a:p>
          <a:p>
            <a:pPr marL="0" indent="0" fontAlgn="auto">
              <a:spcAft>
                <a:spcPts val="0"/>
              </a:spcAft>
              <a:buFont typeface="Arial"/>
              <a:buNone/>
            </a:pPr>
            <a:r>
              <a:rPr lang="it-IT" sz="2000" dirty="0">
                <a:solidFill>
                  <a:srgbClr val="000000"/>
                </a:solidFill>
                <a:latin typeface="Consolas" panose="020B0609020204030204" pitchFamily="49" charset="0"/>
              </a:rPr>
              <a:t>	</a:t>
            </a:r>
            <a:r>
              <a:rPr lang="it-IT" sz="2000" dirty="0" err="1">
                <a:solidFill>
                  <a:srgbClr val="000000"/>
                </a:solidFill>
                <a:latin typeface="Consolas" panose="020B0609020204030204" pitchFamily="49" charset="0"/>
              </a:rPr>
              <a:t>System</a:t>
            </a:r>
            <a:r>
              <a:rPr lang="it-IT" sz="2000" dirty="0" err="1">
                <a:solidFill>
                  <a:srgbClr val="999999"/>
                </a:solidFill>
                <a:latin typeface="Consolas" panose="020B0609020204030204" pitchFamily="49" charset="0"/>
              </a:rPr>
              <a:t>.</a:t>
            </a:r>
            <a:r>
              <a:rPr lang="it-IT" sz="2000" dirty="0" err="1">
                <a:solidFill>
                  <a:srgbClr val="000000"/>
                </a:solidFill>
                <a:latin typeface="Consolas" panose="020B0609020204030204" pitchFamily="49" charset="0"/>
              </a:rPr>
              <a:t>out</a:t>
            </a:r>
            <a:r>
              <a:rPr lang="it-IT" sz="2000" dirty="0" err="1">
                <a:solidFill>
                  <a:srgbClr val="999999"/>
                </a:solidFill>
                <a:latin typeface="Consolas" panose="020B0609020204030204" pitchFamily="49" charset="0"/>
              </a:rPr>
              <a:t>.</a:t>
            </a:r>
            <a:r>
              <a:rPr lang="it-IT" sz="2000" dirty="0" err="1">
                <a:solidFill>
                  <a:srgbClr val="DD4A68"/>
                </a:solidFill>
                <a:latin typeface="Consolas" panose="020B0609020204030204" pitchFamily="49" charset="0"/>
              </a:rPr>
              <a:t>println</a:t>
            </a:r>
            <a:r>
              <a:rPr lang="it-IT" sz="2000" dirty="0">
                <a:solidFill>
                  <a:srgbClr val="999999"/>
                </a:solidFill>
                <a:latin typeface="Consolas" panose="020B0609020204030204" pitchFamily="49" charset="0"/>
              </a:rPr>
              <a:t>(</a:t>
            </a:r>
            <a:r>
              <a:rPr lang="it-IT" sz="2000" dirty="0">
                <a:solidFill>
                  <a:srgbClr val="669900"/>
                </a:solidFill>
                <a:latin typeface="Consolas" panose="020B0609020204030204" pitchFamily="49" charset="0"/>
              </a:rPr>
              <a:t>"Hello World"</a:t>
            </a:r>
            <a:r>
              <a:rPr lang="it-IT" sz="2000" dirty="0">
                <a:solidFill>
                  <a:srgbClr val="999999"/>
                </a:solidFill>
                <a:latin typeface="Consolas" panose="020B0609020204030204" pitchFamily="49" charset="0"/>
              </a:rPr>
              <a:t>);</a:t>
            </a:r>
            <a:r>
              <a:rPr lang="it-IT" sz="2000" dirty="0">
                <a:solidFill>
                  <a:srgbClr val="000000"/>
                </a:solidFill>
                <a:latin typeface="Consolas" panose="020B0609020204030204" pitchFamily="49" charset="0"/>
              </a:rPr>
              <a:t> </a:t>
            </a:r>
          </a:p>
          <a:p>
            <a:pPr marL="0" indent="0" fontAlgn="auto">
              <a:spcAft>
                <a:spcPts val="0"/>
              </a:spcAft>
              <a:buFont typeface="Arial"/>
              <a:buNone/>
            </a:pPr>
            <a:r>
              <a:rPr lang="it-IT" sz="2000" dirty="0">
                <a:solidFill>
                  <a:srgbClr val="999999"/>
                </a:solidFill>
                <a:latin typeface="Consolas" panose="020B0609020204030204" pitchFamily="49" charset="0"/>
              </a:rPr>
              <a:t>	}</a:t>
            </a:r>
            <a:r>
              <a:rPr lang="it-IT" sz="2000" dirty="0">
                <a:solidFill>
                  <a:srgbClr val="000000"/>
                </a:solidFill>
                <a:latin typeface="Consolas" panose="020B0609020204030204" pitchFamily="49" charset="0"/>
              </a:rPr>
              <a:t> </a:t>
            </a:r>
          </a:p>
          <a:p>
            <a:pPr marL="0" indent="0" fontAlgn="auto">
              <a:spcAft>
                <a:spcPts val="0"/>
              </a:spcAft>
              <a:buFont typeface="Arial"/>
              <a:buNone/>
            </a:pPr>
            <a:r>
              <a:rPr lang="it-IT" sz="2000" dirty="0">
                <a:solidFill>
                  <a:srgbClr val="999999"/>
                </a:solidFill>
                <a:latin typeface="Consolas" panose="020B0609020204030204" pitchFamily="49" charset="0"/>
              </a:rPr>
              <a:t>}</a:t>
            </a:r>
          </a:p>
          <a:p>
            <a:pPr marL="0" indent="0" fontAlgn="auto">
              <a:spcAft>
                <a:spcPts val="0"/>
              </a:spcAft>
              <a:buFont typeface="Arial"/>
              <a:buNone/>
            </a:pPr>
            <a:endParaRPr lang="it-IT" sz="1800" dirty="0">
              <a:solidFill>
                <a:srgbClr val="999999"/>
              </a:solidFill>
              <a:latin typeface="Consolas" panose="020B0609020204030204" pitchFamily="49" charset="0"/>
            </a:endParaRPr>
          </a:p>
          <a:p>
            <a:pPr marL="0" indent="0" fontAlgn="auto">
              <a:spcAft>
                <a:spcPts val="0"/>
              </a:spcAft>
              <a:buFont typeface="Arial"/>
              <a:buNone/>
            </a:pPr>
            <a:endParaRPr lang="it-IT" sz="1800" dirty="0">
              <a:solidFill>
                <a:srgbClr val="999999"/>
              </a:solidFill>
              <a:latin typeface="Consolas" panose="020B0609020204030204" pitchFamily="49" charset="0"/>
            </a:endParaRPr>
          </a:p>
          <a:p>
            <a:pPr marL="0" indent="0" fontAlgn="auto">
              <a:spcAft>
                <a:spcPts val="0"/>
              </a:spcAft>
              <a:buFont typeface="Arial"/>
              <a:buNone/>
            </a:pPr>
            <a:endParaRPr lang="it-IT" sz="1800"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414355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Ambiente di sviluppo Eclipse</a:t>
            </a:r>
          </a:p>
        </p:txBody>
      </p:sp>
      <p:pic>
        <p:nvPicPr>
          <p:cNvPr id="8" name="Segnaposto contenuto 7">
            <a:extLst>
              <a:ext uri="{FF2B5EF4-FFF2-40B4-BE49-F238E27FC236}">
                <a16:creationId xmlns:a16="http://schemas.microsoft.com/office/drawing/2014/main" id="{80B9D775-B0E7-4AE9-AC53-BD8ED6E10876}"/>
              </a:ext>
            </a:extLst>
          </p:cNvPr>
          <p:cNvPicPr>
            <a:picLocks noGrp="1" noChangeAspect="1"/>
          </p:cNvPicPr>
          <p:nvPr>
            <p:ph sz="half" idx="2"/>
          </p:nvPr>
        </p:nvPicPr>
        <p:blipFill>
          <a:blip r:embed="rId3"/>
          <a:stretch>
            <a:fillRect/>
          </a:stretch>
        </p:blipFill>
        <p:spPr>
          <a:xfrm>
            <a:off x="1368641" y="1331981"/>
            <a:ext cx="6093704" cy="3257550"/>
          </a:xfrm>
        </p:spPr>
      </p:pic>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Le librerie</a:t>
            </a:r>
          </a:p>
        </p:txBody>
      </p:sp>
    </p:spTree>
    <p:extLst>
      <p:ext uri="{BB962C8B-B14F-4D97-AF65-F5344CB8AC3E}">
        <p14:creationId xmlns:p14="http://schemas.microsoft.com/office/powerpoint/2010/main" val="3734760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01</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Classe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r>
              <a:rPr lang="it-IT" sz="1800" dirty="0"/>
              <a:t>Sviluppare una classe Es01 che restituisca a video la stringa</a:t>
            </a:r>
          </a:p>
          <a:p>
            <a:pPr marL="0" indent="0">
              <a:buNone/>
            </a:pPr>
            <a:r>
              <a:rPr lang="it-IT" sz="1800" dirty="0">
                <a:solidFill>
                  <a:srgbClr val="000000"/>
                </a:solidFill>
                <a:latin typeface="Consolas" panose="020B0609020204030204" pitchFamily="49" charset="0"/>
              </a:rPr>
              <a:t>"Ciao &lt;</a:t>
            </a:r>
            <a:r>
              <a:rPr lang="it-IT" sz="1800" dirty="0" err="1">
                <a:solidFill>
                  <a:srgbClr val="000000"/>
                </a:solidFill>
                <a:latin typeface="Consolas" panose="020B0609020204030204" pitchFamily="49" charset="0"/>
              </a:rPr>
              <a:t>Tuo_Nome</a:t>
            </a:r>
            <a:r>
              <a:rPr lang="it-IT" sz="1800" dirty="0">
                <a:solidFill>
                  <a:srgbClr val="000000"/>
                </a:solidFill>
                <a:latin typeface="Consolas" panose="020B0609020204030204" pitchFamily="49" charset="0"/>
              </a:rPr>
              <a:t>&gt;"</a:t>
            </a:r>
          </a:p>
          <a:p>
            <a:r>
              <a:rPr lang="it-IT" sz="1800" dirty="0"/>
              <a:t>Generare il </a:t>
            </a:r>
            <a:r>
              <a:rPr lang="it-IT" sz="1800" dirty="0" err="1"/>
              <a:t>jar</a:t>
            </a:r>
            <a:r>
              <a:rPr lang="it-IT" sz="1800" dirty="0"/>
              <a:t> Ciao.jar ed eseguire il programma tramite la stringa:</a:t>
            </a:r>
          </a:p>
          <a:p>
            <a:pPr marL="0" indent="0">
              <a:buNone/>
            </a:pPr>
            <a:r>
              <a:rPr lang="es-ES" sz="1800" dirty="0">
                <a:solidFill>
                  <a:srgbClr val="000000"/>
                </a:solidFill>
                <a:latin typeface="Consolas" panose="020B0609020204030204" pitchFamily="49" charset="0"/>
              </a:rPr>
              <a:t>java -</a:t>
            </a:r>
            <a:r>
              <a:rPr lang="es-ES" sz="1800" dirty="0" err="1">
                <a:solidFill>
                  <a:srgbClr val="000000"/>
                </a:solidFill>
                <a:latin typeface="Consolas" panose="020B0609020204030204" pitchFamily="49" charset="0"/>
              </a:rPr>
              <a:t>cp</a:t>
            </a:r>
            <a:r>
              <a:rPr lang="es-ES" sz="1800" dirty="0">
                <a:solidFill>
                  <a:srgbClr val="000000"/>
                </a:solidFill>
                <a:latin typeface="Consolas" panose="020B0609020204030204" pitchFamily="49" charset="0"/>
              </a:rPr>
              <a:t> Ciao.jar Es00</a:t>
            </a:r>
          </a:p>
          <a:p>
            <a:pPr marL="0" indent="0">
              <a:buNone/>
            </a:pPr>
            <a:endParaRPr lang="es-ES" sz="1800" dirty="0">
              <a:solidFill>
                <a:srgbClr val="000000"/>
              </a:solidFill>
              <a:latin typeface="Consolas" panose="020B0609020204030204" pitchFamily="49" charset="0"/>
            </a:endParaRPr>
          </a:p>
          <a:p>
            <a:pPr marL="0" indent="0">
              <a:buNone/>
            </a:pPr>
            <a:endParaRPr lang="es-ES" sz="1800" dirty="0">
              <a:solidFill>
                <a:srgbClr val="000000"/>
              </a:solidFill>
              <a:latin typeface="Consolas" panose="020B0609020204030204" pitchFamily="49" charset="0"/>
            </a:endParaRPr>
          </a:p>
          <a:p>
            <a:r>
              <a:rPr lang="es-ES" sz="1800" dirty="0"/>
              <a:t>Modificare la </a:t>
            </a:r>
            <a:r>
              <a:rPr lang="es-ES" sz="1800" dirty="0" err="1"/>
              <a:t>classe</a:t>
            </a:r>
            <a:r>
              <a:rPr lang="es-ES" sz="1800" dirty="0"/>
              <a:t> in modo che </a:t>
            </a:r>
            <a:r>
              <a:rPr lang="es-ES" sz="1800" dirty="0" err="1"/>
              <a:t>riceva</a:t>
            </a:r>
            <a:r>
              <a:rPr lang="es-ES" sz="1800" dirty="0"/>
              <a:t> tramite </a:t>
            </a:r>
            <a:r>
              <a:rPr lang="es-ES" sz="1800" dirty="0" err="1"/>
              <a:t>parametro</a:t>
            </a:r>
            <a:r>
              <a:rPr lang="es-ES" sz="1800" dirty="0"/>
              <a:t> (</a:t>
            </a:r>
            <a:r>
              <a:rPr lang="es-ES" sz="1800" dirty="0" err="1"/>
              <a:t>args</a:t>
            </a:r>
            <a:r>
              <a:rPr lang="es-ES" sz="1800" dirty="0"/>
              <a:t>[0]) una </a:t>
            </a:r>
            <a:r>
              <a:rPr lang="es-ES" sz="1800" dirty="0" err="1"/>
              <a:t>stringa</a:t>
            </a:r>
            <a:r>
              <a:rPr lang="es-ES" sz="1800" dirty="0"/>
              <a:t> </a:t>
            </a:r>
            <a:r>
              <a:rPr lang="es-ES" sz="1800" dirty="0" err="1"/>
              <a:t>contenente</a:t>
            </a:r>
            <a:r>
              <a:rPr lang="es-ES" sz="1800" dirty="0"/>
              <a:t> </a:t>
            </a:r>
            <a:r>
              <a:rPr lang="es-ES" sz="1800" dirty="0" err="1"/>
              <a:t>il</a:t>
            </a:r>
            <a:r>
              <a:rPr lang="es-ES" sz="1800" dirty="0"/>
              <a:t> </a:t>
            </a:r>
            <a:r>
              <a:rPr lang="es-ES" sz="1800" dirty="0">
                <a:solidFill>
                  <a:srgbClr val="000000"/>
                </a:solidFill>
                <a:latin typeface="Consolas" panose="020B0609020204030204" pitchFamily="49" charset="0"/>
              </a:rPr>
              <a:t>&lt;</a:t>
            </a:r>
            <a:r>
              <a:rPr lang="es-ES" sz="1800" dirty="0" err="1">
                <a:solidFill>
                  <a:srgbClr val="000000"/>
                </a:solidFill>
                <a:latin typeface="Consolas" panose="020B0609020204030204" pitchFamily="49" charset="0"/>
              </a:rPr>
              <a:t>Tuo_Nome</a:t>
            </a:r>
            <a:r>
              <a:rPr lang="es-ES" sz="1800" dirty="0">
                <a:solidFill>
                  <a:srgbClr val="000000"/>
                </a:solidFill>
                <a:latin typeface="Consolas" panose="020B0609020204030204" pitchFamily="49" charset="0"/>
              </a:rPr>
              <a:t>&gt;</a:t>
            </a:r>
            <a:r>
              <a:rPr lang="es-ES" sz="1800" dirty="0"/>
              <a:t>.</a:t>
            </a:r>
          </a:p>
          <a:p>
            <a:r>
              <a:rPr lang="es-ES" sz="1800" dirty="0"/>
              <a:t>Generare </a:t>
            </a:r>
            <a:r>
              <a:rPr lang="es-ES" sz="1800" dirty="0" err="1"/>
              <a:t>il</a:t>
            </a:r>
            <a:r>
              <a:rPr lang="es-ES" sz="1800" dirty="0"/>
              <a:t> </a:t>
            </a:r>
            <a:r>
              <a:rPr lang="es-ES" sz="1800" dirty="0" err="1"/>
              <a:t>jar</a:t>
            </a:r>
            <a:r>
              <a:rPr lang="es-ES" sz="1800" dirty="0"/>
              <a:t> Ciao.jar </a:t>
            </a:r>
            <a:r>
              <a:rPr lang="es-ES" sz="1800" dirty="0" err="1"/>
              <a:t>ed</a:t>
            </a:r>
            <a:r>
              <a:rPr lang="es-ES" sz="1800" dirty="0"/>
              <a:t> </a:t>
            </a:r>
            <a:r>
              <a:rPr lang="es-ES" sz="1800" dirty="0" err="1"/>
              <a:t>eseguire</a:t>
            </a:r>
            <a:r>
              <a:rPr lang="es-ES" sz="1800" dirty="0"/>
              <a:t> </a:t>
            </a:r>
            <a:r>
              <a:rPr lang="es-ES" sz="1800" dirty="0" err="1"/>
              <a:t>il</a:t>
            </a:r>
            <a:r>
              <a:rPr lang="es-ES" sz="1800" dirty="0"/>
              <a:t> </a:t>
            </a:r>
            <a:r>
              <a:rPr lang="es-ES" sz="1800" dirty="0" err="1"/>
              <a:t>programma</a:t>
            </a:r>
            <a:r>
              <a:rPr lang="es-ES" sz="1800" dirty="0"/>
              <a:t> tramite la </a:t>
            </a:r>
            <a:r>
              <a:rPr lang="es-ES" sz="1800" dirty="0" err="1"/>
              <a:t>stringa</a:t>
            </a:r>
            <a:r>
              <a:rPr lang="es-ES" sz="1800" dirty="0"/>
              <a:t>:</a:t>
            </a:r>
          </a:p>
          <a:p>
            <a:pPr marL="0" indent="0">
              <a:buNone/>
            </a:pPr>
            <a:r>
              <a:rPr lang="es-ES" sz="1800" dirty="0">
                <a:solidFill>
                  <a:srgbClr val="000000"/>
                </a:solidFill>
                <a:latin typeface="Consolas" panose="020B0609020204030204" pitchFamily="49" charset="0"/>
              </a:rPr>
              <a:t>java -</a:t>
            </a:r>
            <a:r>
              <a:rPr lang="es-ES" sz="1800" dirty="0" err="1">
                <a:solidFill>
                  <a:srgbClr val="000000"/>
                </a:solidFill>
                <a:latin typeface="Consolas" panose="020B0609020204030204" pitchFamily="49" charset="0"/>
              </a:rPr>
              <a:t>cp</a:t>
            </a:r>
            <a:r>
              <a:rPr lang="es-ES" sz="1800" dirty="0">
                <a:solidFill>
                  <a:srgbClr val="000000"/>
                </a:solidFill>
                <a:latin typeface="Consolas" panose="020B0609020204030204" pitchFamily="49" charset="0"/>
              </a:rPr>
              <a:t> Ciao.jar Es00 </a:t>
            </a:r>
            <a:r>
              <a:rPr lang="es-ES" sz="1800" dirty="0" err="1">
                <a:solidFill>
                  <a:srgbClr val="000000"/>
                </a:solidFill>
                <a:latin typeface="Consolas" panose="020B0609020204030204" pitchFamily="49" charset="0"/>
              </a:rPr>
              <a:t>Tuo_Nome</a:t>
            </a:r>
            <a:endParaRPr lang="es-ES" sz="1800" dirty="0">
              <a:solidFill>
                <a:srgbClr val="000000"/>
              </a:solidFill>
              <a:latin typeface="Consolas" panose="020B0609020204030204" pitchFamily="49" charset="0"/>
            </a:endParaRPr>
          </a:p>
          <a:p>
            <a:pPr marL="0" indent="0">
              <a:buNone/>
            </a:pPr>
            <a:endParaRPr lang="es-ES" sz="1800" dirty="0"/>
          </a:p>
        </p:txBody>
      </p:sp>
    </p:spTree>
    <p:extLst>
      <p:ext uri="{BB962C8B-B14F-4D97-AF65-F5344CB8AC3E}">
        <p14:creationId xmlns:p14="http://schemas.microsoft.com/office/powerpoint/2010/main" val="2523372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Variabili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Dichiarazione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lnSpc>
                <a:spcPct val="150000"/>
              </a:lnSpc>
              <a:buNone/>
            </a:pPr>
            <a:r>
              <a:rPr lang="it-IT" sz="1800" dirty="0"/>
              <a:t>Coppia composta da</a:t>
            </a:r>
          </a:p>
          <a:p>
            <a:pPr>
              <a:lnSpc>
                <a:spcPct val="150000"/>
              </a:lnSpc>
            </a:pPr>
            <a:r>
              <a:rPr lang="it-IT" sz="1800" dirty="0"/>
              <a:t>un nome simbolico (</a:t>
            </a:r>
            <a:r>
              <a:rPr lang="it-IT" sz="1800" b="1" dirty="0"/>
              <a:t>identificatore</a:t>
            </a:r>
            <a:r>
              <a:rPr lang="it-IT" sz="1800" dirty="0"/>
              <a:t>)</a:t>
            </a:r>
          </a:p>
          <a:p>
            <a:pPr>
              <a:lnSpc>
                <a:spcPct val="150000"/>
              </a:lnSpc>
            </a:pPr>
            <a:r>
              <a:rPr lang="it-IT" sz="1800" dirty="0"/>
              <a:t>un indirizzo di memoria destinato a contenere una determinata quantità, detta comunemente </a:t>
            </a:r>
            <a:r>
              <a:rPr lang="it-IT" sz="1800" b="1" dirty="0"/>
              <a:t>valore</a:t>
            </a:r>
            <a:r>
              <a:rPr lang="it-IT" sz="1800" dirty="0"/>
              <a:t> della variabile</a:t>
            </a:r>
          </a:p>
          <a:p>
            <a:pPr>
              <a:lnSpc>
                <a:spcPct val="150000"/>
              </a:lnSpc>
            </a:pPr>
            <a:endParaRPr lang="it-IT" sz="1800" dirty="0">
              <a:solidFill>
                <a:srgbClr val="000000"/>
              </a:solidFill>
              <a:latin typeface="Inconsolata"/>
            </a:endParaRPr>
          </a:p>
          <a:p>
            <a:pPr marL="0" indent="0">
              <a:lnSpc>
                <a:spcPct val="150000"/>
              </a:lnSpc>
              <a:buNone/>
            </a:pPr>
            <a:r>
              <a:rPr lang="it-IT" dirty="0">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public</a:t>
            </a:r>
            <a:r>
              <a:rPr lang="it-IT" dirty="0" err="1">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protected</a:t>
            </a:r>
            <a:r>
              <a:rPr lang="it-IT" dirty="0" err="1">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private</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 </a:t>
            </a:r>
            <a:r>
              <a:rPr lang="it-IT" dirty="0">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static</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 </a:t>
            </a:r>
            <a:r>
              <a:rPr lang="it-IT" dirty="0">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final</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 Tipo </a:t>
            </a:r>
            <a:r>
              <a:rPr lang="it-IT" b="0" i="0" dirty="0">
                <a:solidFill>
                  <a:srgbClr val="DF331C"/>
                </a:solidFill>
                <a:effectLst/>
                <a:latin typeface="Consolas" panose="020B0609020204030204" pitchFamily="49" charset="0"/>
              </a:rPr>
              <a:t>identificatore</a:t>
            </a:r>
            <a:r>
              <a:rPr lang="it-IT" b="0" i="0" dirty="0">
                <a:solidFill>
                  <a:srgbClr val="000000"/>
                </a:solidFill>
                <a:effectLst/>
                <a:latin typeface="Consolas" panose="020B0609020204030204" pitchFamily="49" charset="0"/>
              </a:rPr>
              <a:t> </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 valore</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a:t>
            </a:r>
            <a:endParaRPr lang="it-IT" b="0" i="0" dirty="0">
              <a:solidFill>
                <a:srgbClr val="000000"/>
              </a:solidFill>
              <a:effectLst/>
              <a:latin typeface="Inconsolata"/>
            </a:endParaRPr>
          </a:p>
          <a:p>
            <a:endParaRPr lang="it-IT" sz="1800" dirty="0"/>
          </a:p>
        </p:txBody>
      </p:sp>
    </p:spTree>
    <p:extLst>
      <p:ext uri="{BB962C8B-B14F-4D97-AF65-F5344CB8AC3E}">
        <p14:creationId xmlns:p14="http://schemas.microsoft.com/office/powerpoint/2010/main" val="3179741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Variabili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Tipizzazione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50000"/>
              </a:lnSpc>
            </a:pPr>
            <a:r>
              <a:rPr lang="it-IT" sz="1800" dirty="0"/>
              <a:t>Tipizzazione statica (specificare a priori cosa deve contenere una variabile)</a:t>
            </a:r>
          </a:p>
          <a:p>
            <a:pPr>
              <a:lnSpc>
                <a:spcPct val="150000"/>
              </a:lnSpc>
            </a:pPr>
            <a:r>
              <a:rPr lang="it-IT" sz="1800" dirty="0"/>
              <a:t>Per far ciò basta dichiarare una variabile prima di utilizzarla, se non lo facciamo il linguaggio non la riconosce.</a:t>
            </a:r>
          </a:p>
          <a:p>
            <a:endParaRPr lang="it-IT" dirty="0"/>
          </a:p>
        </p:txBody>
      </p:sp>
    </p:spTree>
    <p:extLst>
      <p:ext uri="{BB962C8B-B14F-4D97-AF65-F5344CB8AC3E}">
        <p14:creationId xmlns:p14="http://schemas.microsoft.com/office/powerpoint/2010/main" val="258704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Variabili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Variabili locali</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00000"/>
              </a:lnSpc>
            </a:pPr>
            <a:r>
              <a:rPr lang="it-IT" sz="1800" dirty="0"/>
              <a:t>La dichiarazione avviene all’interno di un metodo.</a:t>
            </a:r>
          </a:p>
          <a:p>
            <a:pPr>
              <a:lnSpc>
                <a:spcPct val="100000"/>
              </a:lnSpc>
            </a:pPr>
            <a:r>
              <a:rPr lang="it-IT" sz="1800" dirty="0"/>
              <a:t>Sono create quando un metodo viene chiamato e scompaiono (vengono cancellate dalla memoria) quando il metodo termina.</a:t>
            </a:r>
          </a:p>
          <a:p>
            <a:pPr>
              <a:lnSpc>
                <a:spcPct val="100000"/>
              </a:lnSpc>
            </a:pPr>
            <a:r>
              <a:rPr lang="it-IT" sz="1800" dirty="0"/>
              <a:t>Può essere utilizzata solamente all’interno del metodo stesso e non possono essere utilizzate prima della loro inizializzazione.</a:t>
            </a:r>
          </a:p>
          <a:p>
            <a:pPr>
              <a:lnSpc>
                <a:spcPct val="100000"/>
              </a:lnSpc>
            </a:pPr>
            <a:r>
              <a:rPr lang="it-IT" sz="1800" dirty="0"/>
              <a:t>Scope</a:t>
            </a:r>
          </a:p>
          <a:p>
            <a:endParaRPr lang="it-IT" dirty="0"/>
          </a:p>
          <a:p>
            <a:pPr marL="0" indent="0">
              <a:buNone/>
            </a:pPr>
            <a:r>
              <a:rPr lang="en-US" dirty="0">
                <a:solidFill>
                  <a:srgbClr val="000000"/>
                </a:solidFill>
                <a:latin typeface="Consolas" panose="020B0609020204030204" pitchFamily="49" charset="0"/>
              </a:rPr>
              <a:t>void add(long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a:t>
            </a:r>
          </a:p>
          <a:p>
            <a:pPr marL="0" indent="0">
              <a:buNone/>
            </a:pPr>
            <a:r>
              <a:rPr lang="en-US" dirty="0">
                <a:solidFill>
                  <a:srgbClr val="000000"/>
                </a:solidFill>
                <a:latin typeface="Consolas" panose="020B0609020204030204" pitchFamily="49" charset="0"/>
              </a:rPr>
              <a:t>	long j;  // </a:t>
            </a:r>
            <a:r>
              <a:rPr lang="en-US" dirty="0" err="1">
                <a:solidFill>
                  <a:srgbClr val="000000"/>
                </a:solidFill>
                <a:latin typeface="Consolas" panose="020B0609020204030204" pitchFamily="49" charset="0"/>
              </a:rPr>
              <a:t>errore</a:t>
            </a:r>
            <a:r>
              <a:rPr lang="en-US" dirty="0">
                <a:solidFill>
                  <a:srgbClr val="000000"/>
                </a:solidFill>
                <a:latin typeface="Consolas" panose="020B0609020204030204" pitchFamily="49" charset="0"/>
              </a:rPr>
              <a:t>: var j non </a:t>
            </a:r>
            <a:r>
              <a:rPr lang="en-US" dirty="0" err="1">
                <a:solidFill>
                  <a:srgbClr val="000000"/>
                </a:solidFill>
                <a:latin typeface="Consolas" panose="020B0609020204030204" pitchFamily="49" charset="0"/>
              </a:rPr>
              <a:t>inizializzata</a:t>
            </a:r>
            <a:endParaRPr lang="en-US" dirty="0">
              <a:solidFill>
                <a:srgbClr val="000000"/>
              </a:solidFill>
              <a:latin typeface="Consolas" panose="020B0609020204030204" pitchFamily="49" charset="0"/>
            </a:endParaRPr>
          </a:p>
          <a:p>
            <a:pPr marL="0" indent="0">
              <a:buNone/>
            </a:pPr>
            <a:r>
              <a:rPr lang="en-US" dirty="0">
                <a:solidFill>
                  <a:srgbClr val="000000"/>
                </a:solidFill>
                <a:latin typeface="Consolas" panose="020B0609020204030204" pitchFamily="49" charset="0"/>
              </a:rPr>
              <a:t>	j = j +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a:t>
            </a:r>
          </a:p>
          <a:p>
            <a:pPr marL="0" indent="0">
              <a:buNone/>
            </a:pPr>
            <a:r>
              <a:rPr lang="en-US" dirty="0">
                <a:solidFill>
                  <a:srgbClr val="000000"/>
                </a:solidFill>
                <a:latin typeface="Consolas" panose="020B0609020204030204" pitchFamily="49" charset="0"/>
              </a:rPr>
              <a:t>}</a:t>
            </a:r>
            <a:endParaRPr lang="it-IT"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064640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Variabili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Variabili di istanza</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00000"/>
              </a:lnSpc>
            </a:pPr>
            <a:r>
              <a:rPr lang="it-IT" sz="1800" dirty="0"/>
              <a:t>Sono dichiarate all’interno di una classe ma all’esterno di ogni metodo</a:t>
            </a:r>
          </a:p>
          <a:p>
            <a:pPr>
              <a:lnSpc>
                <a:spcPct val="100000"/>
              </a:lnSpc>
            </a:pPr>
            <a:r>
              <a:rPr lang="it-IT" sz="1800" dirty="0"/>
              <a:t>Hanno come scope l’intero corpo della classe in cui sono dichiarati, compresi i metodi della classe stessa. Quindi sono visibili all’interno di tutti i metodi della classe.</a:t>
            </a:r>
          </a:p>
          <a:p>
            <a:pPr>
              <a:lnSpc>
                <a:spcPct val="100000"/>
              </a:lnSpc>
            </a:pPr>
            <a:r>
              <a:rPr lang="it-IT" sz="1800" dirty="0"/>
              <a:t>Può succedere che una variabile locale in un metodo (oppure il parametro di un metodo) abbia lo stesso nome (identificatore) di una variabile di istanza. In questo caso ha la precedenza la variabile più specifica, cioè la variabile locale o il parametro.</a:t>
            </a:r>
          </a:p>
          <a:p>
            <a:pPr>
              <a:lnSpc>
                <a:spcPct val="100000"/>
              </a:lnSpc>
            </a:pPr>
            <a:endParaRPr lang="it-IT" sz="1800" dirty="0"/>
          </a:p>
          <a:p>
            <a:pPr marL="0" indent="0">
              <a:lnSpc>
                <a:spcPct val="100000"/>
              </a:lnSpc>
              <a:buNone/>
            </a:pPr>
            <a:r>
              <a:rPr lang="it-IT" sz="1800" dirty="0">
                <a:solidFill>
                  <a:srgbClr val="999999"/>
                </a:solidFill>
                <a:latin typeface="Consolas" panose="020B0609020204030204" pitchFamily="49" charset="0"/>
              </a:rPr>
              <a:t>[</a:t>
            </a:r>
            <a:r>
              <a:rPr lang="it-IT" sz="1800" dirty="0" err="1">
                <a:solidFill>
                  <a:srgbClr val="0077AA"/>
                </a:solidFill>
                <a:latin typeface="Consolas" panose="020B0609020204030204" pitchFamily="49" charset="0"/>
              </a:rPr>
              <a:t>public</a:t>
            </a:r>
            <a:r>
              <a:rPr lang="it-IT" sz="1800" dirty="0" err="1">
                <a:solidFill>
                  <a:srgbClr val="999999"/>
                </a:solidFill>
                <a:latin typeface="Consolas" panose="020B0609020204030204" pitchFamily="49" charset="0"/>
              </a:rPr>
              <a:t>|</a:t>
            </a:r>
            <a:r>
              <a:rPr lang="it-IT" sz="1800" dirty="0" err="1">
                <a:solidFill>
                  <a:srgbClr val="0077AA"/>
                </a:solidFill>
                <a:latin typeface="Consolas" panose="020B0609020204030204" pitchFamily="49" charset="0"/>
              </a:rPr>
              <a:t>protected</a:t>
            </a:r>
            <a:r>
              <a:rPr lang="it-IT" sz="1800" dirty="0" err="1">
                <a:solidFill>
                  <a:srgbClr val="999999"/>
                </a:solidFill>
                <a:latin typeface="Consolas" panose="020B0609020204030204" pitchFamily="49" charset="0"/>
              </a:rPr>
              <a:t>|</a:t>
            </a:r>
            <a:r>
              <a:rPr lang="it-IT" sz="1800" dirty="0" err="1">
                <a:solidFill>
                  <a:srgbClr val="0077AA"/>
                </a:solidFill>
                <a:latin typeface="Consolas" panose="020B0609020204030204" pitchFamily="49" charset="0"/>
              </a:rPr>
              <a:t>private</a:t>
            </a:r>
            <a:r>
              <a:rPr lang="it-IT" sz="1800" dirty="0">
                <a:solidFill>
                  <a:srgbClr val="999999"/>
                </a:solidFill>
                <a:latin typeface="Consolas" panose="020B0609020204030204" pitchFamily="49" charset="0"/>
              </a:rPr>
              <a:t>]</a:t>
            </a:r>
            <a:r>
              <a:rPr lang="it-IT" sz="1800" b="0" i="0" dirty="0">
                <a:solidFill>
                  <a:srgbClr val="000000"/>
                </a:solidFill>
                <a:effectLst/>
                <a:latin typeface="Consolas" panose="020B0609020204030204" pitchFamily="49" charset="0"/>
              </a:rPr>
              <a:t> Tipo </a:t>
            </a:r>
            <a:r>
              <a:rPr lang="it-IT" sz="1800" b="0" i="0" dirty="0">
                <a:solidFill>
                  <a:srgbClr val="DF331C"/>
                </a:solidFill>
                <a:effectLst/>
                <a:latin typeface="Consolas" panose="020B0609020204030204" pitchFamily="49" charset="0"/>
              </a:rPr>
              <a:t>identificatore</a:t>
            </a:r>
            <a:r>
              <a:rPr lang="it-IT" sz="1800" b="0" i="0" dirty="0">
                <a:solidFill>
                  <a:srgbClr val="000000"/>
                </a:solidFill>
                <a:effectLst/>
                <a:latin typeface="Consolas" panose="020B0609020204030204" pitchFamily="49" charset="0"/>
              </a:rPr>
              <a:t> </a:t>
            </a:r>
            <a:r>
              <a:rPr lang="it-IT" sz="1800" dirty="0">
                <a:solidFill>
                  <a:srgbClr val="999999"/>
                </a:solidFill>
                <a:latin typeface="Consolas" panose="020B0609020204030204" pitchFamily="49" charset="0"/>
              </a:rPr>
              <a:t>[</a:t>
            </a:r>
            <a:r>
              <a:rPr lang="it-IT" sz="1800" b="0" i="0" dirty="0">
                <a:solidFill>
                  <a:srgbClr val="000000"/>
                </a:solidFill>
                <a:effectLst/>
                <a:latin typeface="Consolas" panose="020B0609020204030204" pitchFamily="49" charset="0"/>
              </a:rPr>
              <a:t>= valore</a:t>
            </a:r>
            <a:r>
              <a:rPr lang="it-IT" sz="1800" dirty="0">
                <a:solidFill>
                  <a:srgbClr val="999999"/>
                </a:solidFill>
                <a:latin typeface="Consolas" panose="020B0609020204030204" pitchFamily="49" charset="0"/>
              </a:rPr>
              <a:t>]</a:t>
            </a:r>
            <a:r>
              <a:rPr lang="it-IT" sz="1800" b="0" i="0" dirty="0">
                <a:solidFill>
                  <a:srgbClr val="000000"/>
                </a:solidFill>
                <a:effectLst/>
                <a:latin typeface="Consolas" panose="020B0609020204030204" pitchFamily="49" charset="0"/>
              </a:rPr>
              <a:t>;</a:t>
            </a:r>
            <a:endParaRPr lang="it-IT" sz="1800" b="0" i="0" dirty="0">
              <a:solidFill>
                <a:srgbClr val="000000"/>
              </a:solidFill>
              <a:effectLst/>
              <a:latin typeface="Inconsolata"/>
            </a:endParaRPr>
          </a:p>
          <a:p>
            <a:pPr marL="0" indent="0">
              <a:lnSpc>
                <a:spcPct val="100000"/>
              </a:lnSpc>
              <a:buNone/>
            </a:pPr>
            <a:endParaRPr lang="it-IT" sz="1800" dirty="0"/>
          </a:p>
        </p:txBody>
      </p:sp>
    </p:spTree>
    <p:extLst>
      <p:ext uri="{BB962C8B-B14F-4D97-AF65-F5344CB8AC3E}">
        <p14:creationId xmlns:p14="http://schemas.microsoft.com/office/powerpoint/2010/main" val="88758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Java</a:t>
            </a:r>
          </a:p>
        </p:txBody>
      </p:sp>
      <p:sp>
        <p:nvSpPr>
          <p:cNvPr id="4" name="Rettangolo 3"/>
          <p:cNvSpPr/>
          <p:nvPr/>
        </p:nvSpPr>
        <p:spPr>
          <a:xfrm>
            <a:off x="979250" y="1549236"/>
            <a:ext cx="5366466" cy="1754326"/>
          </a:xfrm>
          <a:prstGeom prst="rect">
            <a:avLst/>
          </a:prstGeom>
        </p:spPr>
        <p:txBody>
          <a:bodyPr wrap="square">
            <a:spAutoFit/>
          </a:bodyPr>
          <a:lstStyle/>
          <a:p>
            <a:pPr algn="l"/>
            <a:r>
              <a:rPr lang="it-IT" b="1" dirty="0"/>
              <a:t>…</a:t>
            </a:r>
            <a:r>
              <a:rPr lang="it-IT" dirty="0"/>
              <a:t>linguaggio di programmazione </a:t>
            </a:r>
            <a:r>
              <a:rPr lang="it-IT" b="1" dirty="0"/>
              <a:t>ad alto livello</a:t>
            </a:r>
            <a:r>
              <a:rPr lang="it-IT" dirty="0"/>
              <a:t>, </a:t>
            </a:r>
            <a:r>
              <a:rPr lang="it-IT" b="1" dirty="0"/>
              <a:t>orientato agli oggetti </a:t>
            </a:r>
            <a:r>
              <a:rPr lang="it-IT" dirty="0"/>
              <a:t>[…] specificamente progettato per essere il più possibile</a:t>
            </a:r>
            <a:r>
              <a:rPr lang="it-IT" b="1" dirty="0"/>
              <a:t> indipendente </a:t>
            </a:r>
            <a:r>
              <a:rPr lang="it-IT" dirty="0"/>
              <a:t>dalla piattaforma hardware di esecuzione (tramite compilazione in </a:t>
            </a:r>
            <a:r>
              <a:rPr lang="it-IT" b="1" dirty="0" err="1"/>
              <a:t>bytecode</a:t>
            </a:r>
            <a:r>
              <a:rPr lang="it-IT" dirty="0"/>
              <a:t> prima e </a:t>
            </a:r>
            <a:r>
              <a:rPr lang="it-IT" b="1" dirty="0"/>
              <a:t>interpretazione</a:t>
            </a:r>
            <a:r>
              <a:rPr lang="it-IT" dirty="0"/>
              <a:t> poi da parte di una </a:t>
            </a:r>
            <a:r>
              <a:rPr lang="it-IT" b="1" dirty="0"/>
              <a:t>JVM</a:t>
            </a:r>
            <a:r>
              <a:rPr lang="it-IT" dirty="0"/>
              <a:t>) …</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Wikipedia</a:t>
            </a:r>
          </a:p>
        </p:txBody>
      </p:sp>
      <p:pic>
        <p:nvPicPr>
          <p:cNvPr id="10" name="Immagine 9">
            <a:extLst>
              <a:ext uri="{FF2B5EF4-FFF2-40B4-BE49-F238E27FC236}">
                <a16:creationId xmlns:a16="http://schemas.microsoft.com/office/drawing/2014/main" id="{537CBF90-997B-425D-8B83-F7AD23EE2C8B}"/>
              </a:ext>
            </a:extLst>
          </p:cNvPr>
          <p:cNvPicPr>
            <a:picLocks noChangeAspect="1"/>
          </p:cNvPicPr>
          <p:nvPr/>
        </p:nvPicPr>
        <p:blipFill>
          <a:blip r:embed="rId3">
            <a:duotone>
              <a:schemeClr val="accent4">
                <a:shade val="45000"/>
                <a:satMod val="135000"/>
              </a:schemeClr>
              <a:prstClr val="white"/>
            </a:duotone>
          </a:blip>
          <a:stretch>
            <a:fillRect/>
          </a:stretch>
        </p:blipFill>
        <p:spPr>
          <a:xfrm>
            <a:off x="7344017" y="1229587"/>
            <a:ext cx="1313965" cy="2294271"/>
          </a:xfrm>
          <a:prstGeom prst="rect">
            <a:avLst/>
          </a:prstGeom>
        </p:spPr>
      </p:pic>
      <p:pic>
        <p:nvPicPr>
          <p:cNvPr id="14" name="Immagine 13">
            <a:extLst>
              <a:ext uri="{FF2B5EF4-FFF2-40B4-BE49-F238E27FC236}">
                <a16:creationId xmlns:a16="http://schemas.microsoft.com/office/drawing/2014/main" id="{9F724F78-BF66-4704-8BA1-7A4E2BC35E04}"/>
              </a:ext>
            </a:extLst>
          </p:cNvPr>
          <p:cNvPicPr>
            <a:picLocks noChangeAspect="1"/>
          </p:cNvPicPr>
          <p:nvPr/>
        </p:nvPicPr>
        <p:blipFill>
          <a:blip r:embed="rId4">
            <a:duotone>
              <a:schemeClr val="accent4">
                <a:shade val="45000"/>
                <a:satMod val="135000"/>
              </a:schemeClr>
              <a:prstClr val="white"/>
            </a:duotone>
          </a:blip>
          <a:stretch>
            <a:fillRect/>
          </a:stretch>
        </p:blipFill>
        <p:spPr>
          <a:xfrm>
            <a:off x="378648" y="1284305"/>
            <a:ext cx="624094" cy="551430"/>
          </a:xfrm>
          <a:prstGeom prst="rect">
            <a:avLst/>
          </a:prstGeom>
        </p:spPr>
      </p:pic>
      <p:pic>
        <p:nvPicPr>
          <p:cNvPr id="16" name="Immagine 15">
            <a:extLst>
              <a:ext uri="{FF2B5EF4-FFF2-40B4-BE49-F238E27FC236}">
                <a16:creationId xmlns:a16="http://schemas.microsoft.com/office/drawing/2014/main" id="{ACEBFE74-DDC2-44BF-BDB0-D62DA76E25ED}"/>
              </a:ext>
            </a:extLst>
          </p:cNvPr>
          <p:cNvPicPr>
            <a:picLocks noChangeAspect="1"/>
          </p:cNvPicPr>
          <p:nvPr/>
        </p:nvPicPr>
        <p:blipFill>
          <a:blip r:embed="rId5">
            <a:duotone>
              <a:schemeClr val="accent4">
                <a:shade val="45000"/>
                <a:satMod val="135000"/>
              </a:schemeClr>
              <a:prstClr val="white"/>
            </a:duotone>
          </a:blip>
          <a:stretch>
            <a:fillRect/>
          </a:stretch>
        </p:blipFill>
        <p:spPr>
          <a:xfrm>
            <a:off x="6058705" y="3048784"/>
            <a:ext cx="600602" cy="551430"/>
          </a:xfrm>
          <a:prstGeom prst="rect">
            <a:avLst/>
          </a:prstGeom>
        </p:spPr>
      </p:pic>
    </p:spTree>
    <p:extLst>
      <p:ext uri="{BB962C8B-B14F-4D97-AF65-F5344CB8AC3E}">
        <p14:creationId xmlns:p14="http://schemas.microsoft.com/office/powerpoint/2010/main" val="1817713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Variabili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Variabili </a:t>
            </a:r>
            <a:r>
              <a:rPr lang="it-IT" altLang="it-IT" sz="1200" b="1" dirty="0">
                <a:latin typeface="Arial" panose="020B0604020202020204" pitchFamily="34" charset="0"/>
                <a:ea typeface="Times New Roman" panose="02020603050405020304" pitchFamily="18" charset="0"/>
              </a:rPr>
              <a:t>statiche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00000"/>
              </a:lnSpc>
            </a:pPr>
            <a:r>
              <a:rPr lang="it-IT" sz="1800" dirty="0"/>
              <a:t>Dette anche </a:t>
            </a:r>
            <a:r>
              <a:rPr lang="it-IT" sz="1800" dirty="0" err="1"/>
              <a:t>static</a:t>
            </a:r>
            <a:r>
              <a:rPr lang="it-IT" sz="1800" dirty="0"/>
              <a:t> field o campi statici, sono definite come le </a:t>
            </a:r>
            <a:r>
              <a:rPr lang="it-IT" sz="1800" b="1" dirty="0"/>
              <a:t>variabili di istanza </a:t>
            </a:r>
            <a:r>
              <a:rPr lang="it-IT" sz="1800" dirty="0"/>
              <a:t>ma nella loro definizione viene aggiunta la keyword ‘</a:t>
            </a:r>
            <a:r>
              <a:rPr lang="it-IT" sz="1800" b="1" dirty="0" err="1"/>
              <a:t>static</a:t>
            </a:r>
            <a:r>
              <a:rPr lang="it-IT" sz="1800" dirty="0"/>
              <a:t>’.</a:t>
            </a:r>
          </a:p>
          <a:p>
            <a:pPr>
              <a:lnSpc>
                <a:spcPct val="100000"/>
              </a:lnSpc>
            </a:pPr>
            <a:r>
              <a:rPr lang="it-IT" sz="1800" dirty="0"/>
              <a:t>Visibile da tutte le istanze di quell’oggetto ed il suo valore non cambia da istanza ad istanza, per questo appartiene trasversalmente a tutta la classe.</a:t>
            </a:r>
          </a:p>
          <a:p>
            <a:pPr>
              <a:lnSpc>
                <a:spcPct val="100000"/>
              </a:lnSpc>
            </a:pPr>
            <a:r>
              <a:rPr lang="it-IT" sz="1800" dirty="0"/>
              <a:t>Non è propriamente una costante perché può essere modificata.</a:t>
            </a:r>
          </a:p>
          <a:p>
            <a:pPr marL="0" indent="0">
              <a:buNone/>
            </a:pPr>
            <a:endParaRPr lang="it-IT" dirty="0"/>
          </a:p>
          <a:p>
            <a:pPr marL="0" indent="0">
              <a:buNone/>
            </a:pPr>
            <a:r>
              <a:rPr lang="it-IT" dirty="0">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public</a:t>
            </a:r>
            <a:r>
              <a:rPr lang="it-IT" dirty="0" err="1">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protected</a:t>
            </a:r>
            <a:r>
              <a:rPr lang="it-IT" dirty="0" err="1">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private</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 </a:t>
            </a:r>
            <a:r>
              <a:rPr lang="it-IT" dirty="0" err="1">
                <a:solidFill>
                  <a:srgbClr val="0077AA"/>
                </a:solidFill>
                <a:latin typeface="Consolas" panose="020B0609020204030204" pitchFamily="49" charset="0"/>
              </a:rPr>
              <a:t>static</a:t>
            </a:r>
            <a:r>
              <a:rPr lang="it-IT" b="0" i="0" dirty="0">
                <a:solidFill>
                  <a:srgbClr val="000000"/>
                </a:solidFill>
                <a:effectLst/>
                <a:latin typeface="Consolas" panose="020B0609020204030204" pitchFamily="49" charset="0"/>
              </a:rPr>
              <a:t> </a:t>
            </a:r>
            <a:r>
              <a:rPr lang="it-IT" dirty="0">
                <a:solidFill>
                  <a:srgbClr val="999999"/>
                </a:solidFill>
                <a:latin typeface="Consolas" panose="020B0609020204030204" pitchFamily="49" charset="0"/>
              </a:rPr>
              <a:t>[</a:t>
            </a:r>
            <a:r>
              <a:rPr lang="it-IT" dirty="0" err="1">
                <a:solidFill>
                  <a:srgbClr val="0077AA"/>
                </a:solidFill>
                <a:latin typeface="Consolas" panose="020B0609020204030204" pitchFamily="49" charset="0"/>
              </a:rPr>
              <a:t>final</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 Tipo </a:t>
            </a:r>
            <a:r>
              <a:rPr lang="it-IT" b="0" i="0" dirty="0">
                <a:solidFill>
                  <a:srgbClr val="DF331C"/>
                </a:solidFill>
                <a:effectLst/>
                <a:latin typeface="Consolas" panose="020B0609020204030204" pitchFamily="49" charset="0"/>
              </a:rPr>
              <a:t>identificatore</a:t>
            </a:r>
            <a:r>
              <a:rPr lang="it-IT" b="0" i="0" dirty="0">
                <a:solidFill>
                  <a:srgbClr val="000000"/>
                </a:solidFill>
                <a:effectLst/>
                <a:latin typeface="Consolas" panose="020B0609020204030204" pitchFamily="49" charset="0"/>
              </a:rPr>
              <a:t> </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 valore</a:t>
            </a:r>
            <a:r>
              <a:rPr lang="it-IT" dirty="0">
                <a:solidFill>
                  <a:srgbClr val="999999"/>
                </a:solidFill>
                <a:latin typeface="Consolas" panose="020B0609020204030204" pitchFamily="49" charset="0"/>
              </a:rPr>
              <a:t>]</a:t>
            </a:r>
            <a:r>
              <a:rPr lang="it-IT" b="0" i="0" dirty="0">
                <a:solidFill>
                  <a:srgbClr val="000000"/>
                </a:solidFill>
                <a:effectLst/>
                <a:latin typeface="Consolas" panose="020B0609020204030204" pitchFamily="49" charset="0"/>
              </a:rPr>
              <a:t>;</a:t>
            </a:r>
            <a:endParaRPr lang="it-IT" b="0" i="0" dirty="0">
              <a:solidFill>
                <a:srgbClr val="000000"/>
              </a:solidFill>
              <a:effectLst/>
              <a:latin typeface="Inconsolata"/>
            </a:endParaRPr>
          </a:p>
          <a:p>
            <a:pPr marL="0" indent="0">
              <a:buNone/>
            </a:pPr>
            <a:endParaRPr lang="it-IT" dirty="0"/>
          </a:p>
          <a:p>
            <a:pPr marL="0" indent="0">
              <a:buNone/>
            </a:pPr>
            <a:r>
              <a:rPr lang="it-IT" i="1" dirty="0"/>
              <a:t>N.B.: In Java si definiscono costanti le variabili che vengono qualificate contemporaneamente come </a:t>
            </a:r>
            <a:r>
              <a:rPr lang="it-IT" b="1" i="1" dirty="0" err="1"/>
              <a:t>final</a:t>
            </a:r>
            <a:r>
              <a:rPr lang="it-IT" i="1" dirty="0"/>
              <a:t> e </a:t>
            </a:r>
            <a:r>
              <a:rPr lang="it-IT" i="1" dirty="0" err="1"/>
              <a:t>static</a:t>
            </a:r>
            <a:r>
              <a:rPr lang="it-IT" i="1" dirty="0"/>
              <a:t>.</a:t>
            </a:r>
          </a:p>
          <a:p>
            <a:pPr marL="0" indent="0">
              <a:buNone/>
            </a:pPr>
            <a:r>
              <a:rPr lang="it-IT" i="1" dirty="0"/>
              <a:t>Si usa la keyword </a:t>
            </a:r>
            <a:r>
              <a:rPr lang="it-IT" b="1" i="1" dirty="0" err="1"/>
              <a:t>final</a:t>
            </a:r>
            <a:r>
              <a:rPr lang="it-IT" i="1" dirty="0"/>
              <a:t> per dichiarare una variabile che potrà essere inizializzata una sola volta</a:t>
            </a:r>
          </a:p>
          <a:p>
            <a:pPr marL="0" indent="0">
              <a:buNone/>
            </a:pPr>
            <a:endParaRPr lang="it-IT" dirty="0"/>
          </a:p>
          <a:p>
            <a:endParaRPr lang="it-IT" dirty="0"/>
          </a:p>
        </p:txBody>
      </p:sp>
    </p:spTree>
    <p:extLst>
      <p:ext uri="{BB962C8B-B14F-4D97-AF65-F5344CB8AC3E}">
        <p14:creationId xmlns:p14="http://schemas.microsoft.com/office/powerpoint/2010/main" val="317511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Variabili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Variabili di istanza vs variabili statiche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50000"/>
              </a:lnSpc>
            </a:pPr>
            <a:r>
              <a:rPr lang="it-IT" sz="1800" dirty="0"/>
              <a:t>In generale, devono essere statici se codificano le funzionalità o lo stato della classe, e quindi sono significativi anche se non esiste alcun oggetto della classe.</a:t>
            </a:r>
          </a:p>
          <a:p>
            <a:pPr>
              <a:lnSpc>
                <a:spcPct val="150000"/>
              </a:lnSpc>
            </a:pPr>
            <a:r>
              <a:rPr lang="it-IT" sz="1800" dirty="0"/>
              <a:t>Invece devono essere di istanza se codificano le funzionalità o lo stato di un singolo oggetto.</a:t>
            </a:r>
          </a:p>
          <a:p>
            <a:pPr marL="0" indent="0">
              <a:lnSpc>
                <a:spcPct val="150000"/>
              </a:lnSpc>
              <a:buNone/>
            </a:pPr>
            <a:endParaRPr lang="it-IT" sz="1800" dirty="0"/>
          </a:p>
        </p:txBody>
      </p:sp>
    </p:spTree>
    <p:extLst>
      <p:ext uri="{BB962C8B-B14F-4D97-AF65-F5344CB8AC3E}">
        <p14:creationId xmlns:p14="http://schemas.microsoft.com/office/powerpoint/2010/main" val="74949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Variabili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Variabili di istanza vs variabili statiche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r>
              <a:rPr lang="it-IT" dirty="0"/>
              <a:t>Una variabile deve essere di istanza se, concettualmente, il suo valore può essere diverso per oggetti diversi. </a:t>
            </a:r>
          </a:p>
          <a:p>
            <a:pPr lvl="1"/>
            <a:r>
              <a:rPr lang="it-IT" dirty="0"/>
              <a:t>Esempio: coordinate di un punto.	Se fossero dichiarate statiche, tutti i punti avrebbero le stesse coordinate.</a:t>
            </a:r>
          </a:p>
          <a:p>
            <a:r>
              <a:rPr lang="it-IT" dirty="0"/>
              <a:t>Una variabile dovrebbe essere statica se il suo valore non cambia da un oggetto all'altro. </a:t>
            </a:r>
          </a:p>
          <a:p>
            <a:pPr lvl="1"/>
            <a:r>
              <a:rPr lang="it-IT" dirty="0"/>
              <a:t>Esempio: Si può usare una variabile statica nella classe Articolo per contare il numero di articoli creati, oppure una costante. </a:t>
            </a:r>
          </a:p>
          <a:p>
            <a:pPr lvl="1"/>
            <a:r>
              <a:rPr lang="it-IT" dirty="0"/>
              <a:t>Una variabile statica è unica per tutte le istanze della classe; se un oggetto la modifica, la modifica vale per tutti gli oggetti.</a:t>
            </a:r>
          </a:p>
          <a:p>
            <a:pPr lvl="1"/>
            <a:r>
              <a:rPr lang="it-IT" dirty="0"/>
              <a:t>Di solito le variabili statiche sono private come gli altri attributi.</a:t>
            </a:r>
          </a:p>
          <a:p>
            <a:pPr lvl="1"/>
            <a:r>
              <a:rPr lang="it-IT" dirty="0"/>
              <a:t>Le costanti statiche invece di solito sono pubbliche.</a:t>
            </a:r>
          </a:p>
          <a:p>
            <a:pPr marL="247650" lvl="1" indent="0">
              <a:buNone/>
            </a:pPr>
            <a:r>
              <a:rPr lang="it-IT" dirty="0"/>
              <a:t>	</a:t>
            </a:r>
            <a:r>
              <a:rPr lang="en-US" sz="1600" dirty="0">
                <a:solidFill>
                  <a:srgbClr val="000000"/>
                </a:solidFill>
                <a:latin typeface="Consolas" panose="020B0609020204030204" pitchFamily="49" charset="0"/>
              </a:rPr>
              <a:t>public static final double PI = 3.14159265358979323846;</a:t>
            </a:r>
            <a:endParaRPr lang="it-IT" dirty="0"/>
          </a:p>
        </p:txBody>
      </p:sp>
    </p:spTree>
    <p:extLst>
      <p:ext uri="{BB962C8B-B14F-4D97-AF65-F5344CB8AC3E}">
        <p14:creationId xmlns:p14="http://schemas.microsoft.com/office/powerpoint/2010/main" val="2141465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Variabili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Modificatori di visibilità</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buNone/>
            </a:pPr>
            <a:r>
              <a:rPr lang="it-IT" dirty="0"/>
              <a:t>Le variabili di istanza e di classe possono essere ulteriormente qualificate per mezzo delle keywords </a:t>
            </a:r>
            <a:r>
              <a:rPr lang="it-IT" b="1" dirty="0"/>
              <a:t>public</a:t>
            </a:r>
            <a:r>
              <a:rPr lang="it-IT" dirty="0"/>
              <a:t> e </a:t>
            </a:r>
            <a:r>
              <a:rPr lang="it-IT" b="1" dirty="0"/>
              <a:t>private</a:t>
            </a:r>
            <a:r>
              <a:rPr lang="it-IT" dirty="0"/>
              <a:t> che ne determinano la visibilità all’esterno della classe in cui sono dichiarate</a:t>
            </a:r>
          </a:p>
          <a:p>
            <a:r>
              <a:rPr lang="it-IT" b="1" dirty="0"/>
              <a:t>Private:</a:t>
            </a:r>
            <a:r>
              <a:rPr lang="it-IT" dirty="0"/>
              <a:t> una variabile sarà visibile (accessibile, utilizzabile per far riferimento al suo indirizzo di memoria e quindi al suo valore) solamente all’interno della classe;</a:t>
            </a:r>
          </a:p>
          <a:p>
            <a:r>
              <a:rPr lang="it-IT" b="1" dirty="0"/>
              <a:t>Public</a:t>
            </a:r>
            <a:r>
              <a:rPr lang="it-IT" dirty="0"/>
              <a:t>: la variabile potrà essere utilizzata da qualsiasi parte del codice in cui ci sia una istanza della classe (con la notazione </a:t>
            </a:r>
            <a:r>
              <a:rPr lang="it-IT" dirty="0" err="1">
                <a:solidFill>
                  <a:srgbClr val="000000"/>
                </a:solidFill>
                <a:latin typeface="Consolas" panose="020B0609020204030204" pitchFamily="49" charset="0"/>
              </a:rPr>
              <a:t>idIstanzaClasse.nomeVariabile</a:t>
            </a:r>
            <a:r>
              <a:rPr lang="it-IT" dirty="0"/>
              <a:t>).</a:t>
            </a:r>
          </a:p>
          <a:p>
            <a:r>
              <a:rPr lang="it-IT" b="1" dirty="0" err="1"/>
              <a:t>Protected</a:t>
            </a:r>
            <a:r>
              <a:rPr lang="it-IT" b="1" dirty="0"/>
              <a:t> </a:t>
            </a:r>
            <a:r>
              <a:rPr lang="it-IT" dirty="0"/>
              <a:t>significa che la variabile sarà accessibile da ogni altra classe che appartiene al medesimo package della classe che contiene la variabile e da ogni classe che ne deriva (la estende).</a:t>
            </a:r>
          </a:p>
          <a:p>
            <a:r>
              <a:rPr lang="it-IT" dirty="0"/>
              <a:t>Se non specifichiamo un qualificatore di visibilità, la variabile sarà lasciata con la visibilità di </a:t>
            </a:r>
            <a:r>
              <a:rPr lang="it-IT" b="1" dirty="0"/>
              <a:t>default</a:t>
            </a:r>
            <a:r>
              <a:rPr lang="it-IT" dirty="0"/>
              <a:t> che in Java significa che sarà accessibile solo da tutte le classi nel medesimo package.</a:t>
            </a:r>
          </a:p>
          <a:p>
            <a:endParaRPr lang="it-IT" dirty="0"/>
          </a:p>
          <a:p>
            <a:endParaRPr lang="it-IT" dirty="0"/>
          </a:p>
        </p:txBody>
      </p:sp>
    </p:spTree>
    <p:extLst>
      <p:ext uri="{BB962C8B-B14F-4D97-AF65-F5344CB8AC3E}">
        <p14:creationId xmlns:p14="http://schemas.microsoft.com/office/powerpoint/2010/main" val="2294014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Convenzioni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 file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00000"/>
              </a:lnSpc>
            </a:pPr>
            <a:r>
              <a:rPr lang="fr-FR" sz="1800" dirty="0"/>
              <a:t>Java code: .java</a:t>
            </a:r>
          </a:p>
          <a:p>
            <a:pPr>
              <a:lnSpc>
                <a:spcPct val="100000"/>
              </a:lnSpc>
            </a:pPr>
            <a:r>
              <a:rPr lang="fr-FR" sz="1800" dirty="0"/>
              <a:t>Java </a:t>
            </a:r>
            <a:r>
              <a:rPr lang="fr-FR" sz="1800" dirty="0" err="1"/>
              <a:t>bytecode</a:t>
            </a:r>
            <a:r>
              <a:rPr lang="fr-FR" sz="1800" dirty="0"/>
              <a:t>: .class</a:t>
            </a:r>
          </a:p>
          <a:p>
            <a:pPr>
              <a:lnSpc>
                <a:spcPct val="100000"/>
              </a:lnSpc>
            </a:pPr>
            <a:r>
              <a:rPr lang="it-IT" sz="1800" dirty="0"/>
              <a:t>I file .java sono strutturati nel seguente ordine:</a:t>
            </a:r>
          </a:p>
          <a:p>
            <a:pPr lvl="1">
              <a:lnSpc>
                <a:spcPct val="100000"/>
              </a:lnSpc>
            </a:pPr>
            <a:r>
              <a:rPr lang="it-IT" sz="1600" dirty="0"/>
              <a:t>package</a:t>
            </a:r>
          </a:p>
          <a:p>
            <a:pPr lvl="1">
              <a:lnSpc>
                <a:spcPct val="100000"/>
              </a:lnSpc>
            </a:pPr>
            <a:r>
              <a:rPr lang="it-IT" sz="1600" dirty="0"/>
              <a:t>Commenti iniziali</a:t>
            </a:r>
          </a:p>
          <a:p>
            <a:pPr lvl="1">
              <a:lnSpc>
                <a:spcPct val="100000"/>
              </a:lnSpc>
            </a:pPr>
            <a:r>
              <a:rPr lang="it-IT" sz="1600" dirty="0"/>
              <a:t>import</a:t>
            </a:r>
          </a:p>
          <a:p>
            <a:pPr lvl="1">
              <a:lnSpc>
                <a:spcPct val="100000"/>
              </a:lnSpc>
            </a:pPr>
            <a:r>
              <a:rPr lang="it-IT" sz="1600" dirty="0"/>
              <a:t>Dichiarazioni di classi e interfacce</a:t>
            </a:r>
          </a:p>
          <a:p>
            <a:pPr lvl="1">
              <a:lnSpc>
                <a:spcPct val="100000"/>
              </a:lnSpc>
            </a:pPr>
            <a:r>
              <a:rPr lang="it-IT" sz="1600" dirty="0"/>
              <a:t>Variabili statiche</a:t>
            </a:r>
          </a:p>
          <a:p>
            <a:pPr lvl="1">
              <a:lnSpc>
                <a:spcPct val="100000"/>
              </a:lnSpc>
            </a:pPr>
            <a:r>
              <a:rPr lang="it-IT" sz="1600" dirty="0"/>
              <a:t>Variabili di istanza</a:t>
            </a:r>
          </a:p>
          <a:p>
            <a:pPr lvl="1">
              <a:lnSpc>
                <a:spcPct val="100000"/>
              </a:lnSpc>
            </a:pPr>
            <a:r>
              <a:rPr lang="it-IT" sz="1600" dirty="0"/>
              <a:t>Costruttori</a:t>
            </a:r>
          </a:p>
          <a:p>
            <a:pPr lvl="1">
              <a:lnSpc>
                <a:spcPct val="100000"/>
              </a:lnSpc>
            </a:pPr>
            <a:r>
              <a:rPr lang="it-IT" sz="1600" dirty="0"/>
              <a:t>Metodi</a:t>
            </a:r>
          </a:p>
        </p:txBody>
      </p:sp>
    </p:spTree>
    <p:extLst>
      <p:ext uri="{BB962C8B-B14F-4D97-AF65-F5344CB8AC3E}">
        <p14:creationId xmlns:p14="http://schemas.microsoft.com/office/powerpoint/2010/main" val="1686198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Convenzioni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Naming conventions</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00000"/>
              </a:lnSpc>
            </a:pPr>
            <a:r>
              <a:rPr lang="it-IT" sz="1800" dirty="0"/>
              <a:t>Packages</a:t>
            </a:r>
          </a:p>
          <a:p>
            <a:pPr lvl="1">
              <a:lnSpc>
                <a:spcPct val="100000"/>
              </a:lnSpc>
            </a:pPr>
            <a:r>
              <a:rPr lang="it-IT" sz="1600" dirty="0"/>
              <a:t>In minuscolo</a:t>
            </a:r>
          </a:p>
          <a:p>
            <a:pPr>
              <a:lnSpc>
                <a:spcPct val="100000"/>
              </a:lnSpc>
            </a:pPr>
            <a:r>
              <a:rPr lang="it-IT" sz="1800" dirty="0"/>
              <a:t>Classi</a:t>
            </a:r>
          </a:p>
          <a:p>
            <a:pPr lvl="1">
              <a:lnSpc>
                <a:spcPct val="100000"/>
              </a:lnSpc>
            </a:pPr>
            <a:r>
              <a:rPr lang="it-IT" sz="1600" dirty="0"/>
              <a:t>Prima lettera maiuscola</a:t>
            </a:r>
          </a:p>
          <a:p>
            <a:pPr lvl="1">
              <a:lnSpc>
                <a:spcPct val="100000"/>
              </a:lnSpc>
            </a:pPr>
            <a:r>
              <a:rPr lang="it-IT" sz="1600" dirty="0" err="1"/>
              <a:t>Camelcase</a:t>
            </a:r>
            <a:endParaRPr lang="it-IT" sz="1600" dirty="0"/>
          </a:p>
          <a:p>
            <a:pPr>
              <a:lnSpc>
                <a:spcPct val="100000"/>
              </a:lnSpc>
            </a:pPr>
            <a:r>
              <a:rPr lang="it-IT" sz="1800" dirty="0"/>
              <a:t>Metodi e variabili</a:t>
            </a:r>
          </a:p>
          <a:p>
            <a:pPr lvl="1">
              <a:lnSpc>
                <a:spcPct val="100000"/>
              </a:lnSpc>
            </a:pPr>
            <a:r>
              <a:rPr lang="it-IT" sz="1600" dirty="0"/>
              <a:t>Prima lettera minuscola</a:t>
            </a:r>
          </a:p>
          <a:p>
            <a:pPr lvl="1">
              <a:lnSpc>
                <a:spcPct val="100000"/>
              </a:lnSpc>
            </a:pPr>
            <a:r>
              <a:rPr lang="it-IT" sz="1600" dirty="0" err="1"/>
              <a:t>Camelcase</a:t>
            </a:r>
            <a:endParaRPr lang="it-IT" sz="1600" dirty="0"/>
          </a:p>
          <a:p>
            <a:pPr>
              <a:lnSpc>
                <a:spcPct val="100000"/>
              </a:lnSpc>
            </a:pPr>
            <a:r>
              <a:rPr lang="it-IT" sz="1800" dirty="0"/>
              <a:t>Costanti</a:t>
            </a:r>
          </a:p>
          <a:p>
            <a:pPr lvl="1">
              <a:lnSpc>
                <a:spcPct val="100000"/>
              </a:lnSpc>
            </a:pPr>
            <a:r>
              <a:rPr lang="it-IT" sz="1600" dirty="0"/>
              <a:t>In Maiuscolo</a:t>
            </a:r>
          </a:p>
          <a:p>
            <a:pPr lvl="1">
              <a:lnSpc>
                <a:spcPct val="100000"/>
              </a:lnSpc>
            </a:pPr>
            <a:r>
              <a:rPr lang="it-IT" sz="1600" dirty="0"/>
              <a:t>Underscore ‘_’</a:t>
            </a:r>
          </a:p>
        </p:txBody>
      </p:sp>
    </p:spTree>
    <p:extLst>
      <p:ext uri="{BB962C8B-B14F-4D97-AF65-F5344CB8AC3E}">
        <p14:creationId xmlns:p14="http://schemas.microsoft.com/office/powerpoint/2010/main" val="3362416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Tipi di dati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Primitivi</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gn="l">
              <a:lnSpc>
                <a:spcPct val="100000"/>
              </a:lnSpc>
              <a:buFont typeface="Arial" panose="020B0604020202020204" pitchFamily="34" charset="0"/>
              <a:buChar char="•"/>
            </a:pPr>
            <a:r>
              <a:rPr lang="it-IT" sz="1800" b="1" dirty="0"/>
              <a:t>byte</a:t>
            </a:r>
            <a:r>
              <a:rPr lang="it-IT" sz="1800" dirty="0"/>
              <a:t>: numeri interi con segno e occupano 8 bit (da -128 a 127);</a:t>
            </a:r>
          </a:p>
          <a:p>
            <a:pPr algn="l">
              <a:lnSpc>
                <a:spcPct val="100000"/>
              </a:lnSpc>
              <a:buFont typeface="Arial" panose="020B0604020202020204" pitchFamily="34" charset="0"/>
              <a:buChar char="•"/>
            </a:pPr>
            <a:r>
              <a:rPr lang="it-IT" sz="1800" b="1" dirty="0"/>
              <a:t>short</a:t>
            </a:r>
            <a:r>
              <a:rPr lang="it-IT" sz="1800" dirty="0"/>
              <a:t>: numeri interi con segno e occupano 16 bit;</a:t>
            </a:r>
          </a:p>
          <a:p>
            <a:pPr algn="l">
              <a:lnSpc>
                <a:spcPct val="100000"/>
              </a:lnSpc>
              <a:buFont typeface="Arial" panose="020B0604020202020204" pitchFamily="34" charset="0"/>
              <a:buChar char="•"/>
            </a:pPr>
            <a:r>
              <a:rPr lang="it-IT" sz="1800" b="1" dirty="0" err="1"/>
              <a:t>int</a:t>
            </a:r>
            <a:r>
              <a:rPr lang="it-IT" sz="1800" dirty="0"/>
              <a:t>: numeri interi con segno e occupano 32 bit;</a:t>
            </a:r>
          </a:p>
          <a:p>
            <a:pPr algn="l">
              <a:lnSpc>
                <a:spcPct val="100000"/>
              </a:lnSpc>
              <a:buFont typeface="Arial" panose="020B0604020202020204" pitchFamily="34" charset="0"/>
              <a:buChar char="•"/>
            </a:pPr>
            <a:r>
              <a:rPr lang="it-IT" sz="1800" b="1" dirty="0"/>
              <a:t>long</a:t>
            </a:r>
            <a:r>
              <a:rPr lang="it-IT" sz="1800" dirty="0"/>
              <a:t>: numeri interi con segno e occupano 64 bit, durante l’assegnazione alla fine del valore viene messa una “L”;</a:t>
            </a:r>
          </a:p>
          <a:p>
            <a:pPr algn="l">
              <a:lnSpc>
                <a:spcPct val="100000"/>
              </a:lnSpc>
              <a:buFont typeface="Arial" panose="020B0604020202020204" pitchFamily="34" charset="0"/>
              <a:buChar char="•"/>
            </a:pPr>
            <a:r>
              <a:rPr lang="it-IT" sz="1800" b="1" dirty="0"/>
              <a:t>float</a:t>
            </a:r>
            <a:r>
              <a:rPr lang="it-IT" sz="1800" dirty="0"/>
              <a:t>: numeri a virgola mobile con segno e occupano 32 bit, durante l’assegnazione alla fine del valore viene messa una “F”;</a:t>
            </a:r>
          </a:p>
          <a:p>
            <a:pPr algn="l">
              <a:lnSpc>
                <a:spcPct val="100000"/>
              </a:lnSpc>
              <a:buFont typeface="Arial" panose="020B0604020202020204" pitchFamily="34" charset="0"/>
              <a:buChar char="•"/>
            </a:pPr>
            <a:r>
              <a:rPr lang="it-IT" sz="1800" b="1" dirty="0"/>
              <a:t>double</a:t>
            </a:r>
            <a:r>
              <a:rPr lang="it-IT" sz="1800" dirty="0"/>
              <a:t>: numeri a virgola mobile con segno e occupano 64 bit;</a:t>
            </a:r>
          </a:p>
          <a:p>
            <a:pPr algn="l">
              <a:lnSpc>
                <a:spcPct val="100000"/>
              </a:lnSpc>
              <a:buFont typeface="Arial" panose="020B0604020202020204" pitchFamily="34" charset="0"/>
              <a:buChar char="•"/>
            </a:pPr>
            <a:r>
              <a:rPr lang="it-IT" sz="1800" b="1" dirty="0" err="1"/>
              <a:t>char</a:t>
            </a:r>
            <a:r>
              <a:rPr lang="it-IT" sz="1800" dirty="0"/>
              <a:t>: caratteri dell’Unicode con 16 bit, valore inserito tra apici singoli ‘ ‘ ;</a:t>
            </a:r>
          </a:p>
          <a:p>
            <a:pPr algn="l">
              <a:lnSpc>
                <a:spcPct val="100000"/>
              </a:lnSpc>
              <a:buFont typeface="Arial" panose="020B0604020202020204" pitchFamily="34" charset="0"/>
              <a:buChar char="•"/>
            </a:pPr>
            <a:r>
              <a:rPr lang="it-IT" sz="1800" b="1" dirty="0" err="1"/>
              <a:t>boolean</a:t>
            </a:r>
            <a:r>
              <a:rPr lang="it-IT" sz="1800" dirty="0"/>
              <a:t>: valori logici della matematica booleana “</a:t>
            </a:r>
            <a:r>
              <a:rPr lang="it-IT" sz="1800" dirty="0" err="1"/>
              <a:t>true</a:t>
            </a:r>
            <a:r>
              <a:rPr lang="it-IT" sz="1800" dirty="0"/>
              <a:t>” o “false” con un bit</a:t>
            </a:r>
            <a:endParaRPr lang="it-IT" sz="1800" b="0" i="0" dirty="0">
              <a:solidFill>
                <a:srgbClr val="333333"/>
              </a:solidFill>
              <a:effectLst/>
              <a:latin typeface="Roboto"/>
            </a:endParaRPr>
          </a:p>
        </p:txBody>
      </p:sp>
    </p:spTree>
    <p:extLst>
      <p:ext uri="{BB962C8B-B14F-4D97-AF65-F5344CB8AC3E}">
        <p14:creationId xmlns:p14="http://schemas.microsoft.com/office/powerpoint/2010/main" val="1226022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Tipi di dati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Primitivi</a:t>
            </a:r>
          </a:p>
        </p:txBody>
      </p:sp>
      <p:pic>
        <p:nvPicPr>
          <p:cNvPr id="4" name="Segnaposto contenuto 3">
            <a:extLst>
              <a:ext uri="{FF2B5EF4-FFF2-40B4-BE49-F238E27FC236}">
                <a16:creationId xmlns:a16="http://schemas.microsoft.com/office/drawing/2014/main" id="{92399CEC-9236-487B-A0A0-767EFB384F6D}"/>
              </a:ext>
            </a:extLst>
          </p:cNvPr>
          <p:cNvPicPr>
            <a:picLocks noGrp="1" noChangeAspect="1"/>
          </p:cNvPicPr>
          <p:nvPr>
            <p:ph sz="half" idx="2"/>
          </p:nvPr>
        </p:nvPicPr>
        <p:blipFill>
          <a:blip r:embed="rId3"/>
          <a:stretch>
            <a:fillRect/>
          </a:stretch>
        </p:blipFill>
        <p:spPr>
          <a:xfrm>
            <a:off x="3001581" y="1347788"/>
            <a:ext cx="3131312" cy="3257550"/>
          </a:xfrm>
        </p:spPr>
      </p:pic>
    </p:spTree>
    <p:extLst>
      <p:ext uri="{BB962C8B-B14F-4D97-AF65-F5344CB8AC3E}">
        <p14:creationId xmlns:p14="http://schemas.microsoft.com/office/powerpoint/2010/main" val="440923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Tipi di dati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Null</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D7FF8A93-67A4-4597-BF4E-02E1A2C7F897}"/>
              </a:ext>
            </a:extLst>
          </p:cNvPr>
          <p:cNvSpPr>
            <a:spLocks noGrp="1"/>
          </p:cNvSpPr>
          <p:nvPr>
            <p:ph sz="half" idx="2"/>
          </p:nvPr>
        </p:nvSpPr>
        <p:spPr>
          <a:xfrm>
            <a:off x="368300" y="1347313"/>
            <a:ext cx="8397876" cy="3257550"/>
          </a:xfrm>
        </p:spPr>
        <p:txBody>
          <a:bodyPr/>
          <a:lstStyle/>
          <a:p>
            <a:pPr>
              <a:lnSpc>
                <a:spcPct val="150000"/>
              </a:lnSpc>
            </a:pPr>
            <a:r>
              <a:rPr lang="it-IT" sz="1800" dirty="0"/>
              <a:t>Esiste un valore che può essere assegnato a tutti i tipi di dato chiamato </a:t>
            </a:r>
            <a:r>
              <a:rPr lang="it-IT" sz="1800" dirty="0" err="1"/>
              <a:t>null</a:t>
            </a:r>
            <a:r>
              <a:rPr lang="it-IT" sz="1800" dirty="0"/>
              <a:t> che appunto indica nessun valore.</a:t>
            </a:r>
          </a:p>
        </p:txBody>
      </p:sp>
    </p:spTree>
    <p:extLst>
      <p:ext uri="{BB962C8B-B14F-4D97-AF65-F5344CB8AC3E}">
        <p14:creationId xmlns:p14="http://schemas.microsoft.com/office/powerpoint/2010/main" val="2659277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Cast di tipi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Casting esplicito</a:t>
            </a:r>
          </a:p>
        </p:txBody>
      </p:sp>
      <p:sp>
        <p:nvSpPr>
          <p:cNvPr id="3" name="Segnaposto contenuto 2">
            <a:extLst>
              <a:ext uri="{FF2B5EF4-FFF2-40B4-BE49-F238E27FC236}">
                <a16:creationId xmlns:a16="http://schemas.microsoft.com/office/drawing/2014/main" id="{D7FF8A93-67A4-4597-BF4E-02E1A2C7F897}"/>
              </a:ext>
            </a:extLst>
          </p:cNvPr>
          <p:cNvSpPr>
            <a:spLocks noGrp="1"/>
          </p:cNvSpPr>
          <p:nvPr>
            <p:ph sz="half" idx="2"/>
          </p:nvPr>
        </p:nvSpPr>
        <p:spPr>
          <a:xfrm>
            <a:off x="368300" y="1347313"/>
            <a:ext cx="8397876" cy="3257550"/>
          </a:xfrm>
        </p:spPr>
        <p:txBody>
          <a:bodyPr/>
          <a:lstStyle/>
          <a:p>
            <a:pPr marL="0" indent="0">
              <a:lnSpc>
                <a:spcPct val="100000"/>
              </a:lnSpc>
              <a:buNone/>
            </a:pPr>
            <a:r>
              <a:rPr lang="it-IT" dirty="0"/>
              <a:t>Per casting si intende la conversione di un valore che è in un tipo di dato A in un valore che è in un tipo di dato B (ATTENZIONE: il casting viene fatto sul valore e non sulla variabile)</a:t>
            </a:r>
          </a:p>
          <a:p>
            <a:pPr>
              <a:lnSpc>
                <a:spcPct val="100000"/>
              </a:lnSpc>
            </a:pPr>
            <a:r>
              <a:rPr lang="it-IT" dirty="0"/>
              <a:t>Casting esplicito: per convertire un valore di un tipo in un valore di un altro tipo tramite casting esplicito la sintassi è questa: (</a:t>
            </a:r>
            <a:r>
              <a:rPr lang="it-IT" dirty="0" err="1"/>
              <a:t>tipoNuovo</a:t>
            </a:r>
            <a:r>
              <a:rPr lang="it-IT" dirty="0"/>
              <a:t>) </a:t>
            </a:r>
            <a:r>
              <a:rPr lang="it-IT" dirty="0" err="1"/>
              <a:t>valoreTipoVecchio</a:t>
            </a:r>
            <a:r>
              <a:rPr lang="it-IT" dirty="0"/>
              <a:t> , dove “</a:t>
            </a:r>
            <a:r>
              <a:rPr lang="it-IT" dirty="0" err="1"/>
              <a:t>tipoNuovo</a:t>
            </a:r>
            <a:r>
              <a:rPr lang="it-IT" dirty="0"/>
              <a:t>” è il tipo che vogliamo che abbia il valore “</a:t>
            </a:r>
            <a:r>
              <a:rPr lang="it-IT" dirty="0" err="1"/>
              <a:t>valoreTipoVecchio</a:t>
            </a:r>
            <a:r>
              <a:rPr lang="it-IT" dirty="0"/>
              <a:t>”, si chiama appunto casting “esplicito” </a:t>
            </a:r>
            <a:r>
              <a:rPr lang="it-IT" dirty="0" err="1"/>
              <a:t>perchè</a:t>
            </a:r>
            <a:r>
              <a:rPr lang="it-IT" dirty="0"/>
              <a:t> viene proprio indicato che viene fatto un casting. </a:t>
            </a:r>
          </a:p>
          <a:p>
            <a:pPr>
              <a:lnSpc>
                <a:spcPct val="100000"/>
              </a:lnSpc>
            </a:pPr>
            <a:r>
              <a:rPr lang="it-IT" dirty="0"/>
              <a:t>Ecco un esempio:</a:t>
            </a:r>
          </a:p>
          <a:p>
            <a:endParaRPr lang="it-IT" dirty="0"/>
          </a:p>
          <a:p>
            <a:pPr marL="0" indent="0">
              <a:buNone/>
            </a:pPr>
            <a:r>
              <a:rPr lang="it-IT" dirty="0">
                <a:solidFill>
                  <a:srgbClr val="000000"/>
                </a:solidFill>
                <a:latin typeface="Consolas" panose="020B0609020204030204" pitchFamily="49" charset="0"/>
              </a:rPr>
              <a:t>double </a:t>
            </a:r>
            <a:r>
              <a:rPr lang="it-IT" dirty="0" err="1">
                <a:solidFill>
                  <a:srgbClr val="000000"/>
                </a:solidFill>
                <a:latin typeface="Consolas" panose="020B0609020204030204" pitchFamily="49" charset="0"/>
              </a:rPr>
              <a:t>numeroA</a:t>
            </a:r>
            <a:r>
              <a:rPr lang="it-IT" dirty="0">
                <a:solidFill>
                  <a:srgbClr val="000000"/>
                </a:solidFill>
                <a:latin typeface="Consolas" panose="020B0609020204030204" pitchFamily="49" charset="0"/>
              </a:rPr>
              <a:t>=23.30405;</a:t>
            </a:r>
          </a:p>
          <a:p>
            <a:pPr marL="0" indent="0">
              <a:buNone/>
            </a:pPr>
            <a:r>
              <a:rPr lang="it-IT" dirty="0" err="1">
                <a:solidFill>
                  <a:srgbClr val="000000"/>
                </a:solidFill>
                <a:latin typeface="Consolas" panose="020B0609020204030204" pitchFamily="49" charset="0"/>
              </a:rPr>
              <a:t>int</a:t>
            </a:r>
            <a:r>
              <a:rPr lang="it-IT" dirty="0">
                <a:solidFill>
                  <a:srgbClr val="000000"/>
                </a:solidFill>
                <a:latin typeface="Consolas" panose="020B0609020204030204" pitchFamily="49" charset="0"/>
              </a:rPr>
              <a:t> </a:t>
            </a:r>
            <a:r>
              <a:rPr lang="it-IT" dirty="0" err="1">
                <a:solidFill>
                  <a:srgbClr val="000000"/>
                </a:solidFill>
                <a:latin typeface="Consolas" panose="020B0609020204030204" pitchFamily="49" charset="0"/>
              </a:rPr>
              <a:t>numeroB</a:t>
            </a:r>
            <a:r>
              <a:rPr lang="it-IT" dirty="0">
                <a:solidFill>
                  <a:srgbClr val="000000"/>
                </a:solidFill>
                <a:latin typeface="Consolas" panose="020B0609020204030204" pitchFamily="49" charset="0"/>
              </a:rPr>
              <a:t>=4;</a:t>
            </a:r>
          </a:p>
          <a:p>
            <a:pPr marL="0" indent="0">
              <a:buNone/>
            </a:pPr>
            <a:r>
              <a:rPr lang="it-IT" dirty="0" err="1">
                <a:solidFill>
                  <a:srgbClr val="000000"/>
                </a:solidFill>
                <a:latin typeface="Consolas" panose="020B0609020204030204" pitchFamily="49" charset="0"/>
              </a:rPr>
              <a:t>numeroB</a:t>
            </a:r>
            <a:r>
              <a:rPr lang="it-IT" dirty="0">
                <a:solidFill>
                  <a:srgbClr val="000000"/>
                </a:solidFill>
                <a:latin typeface="Consolas" panose="020B0609020204030204" pitchFamily="49" charset="0"/>
              </a:rPr>
              <a:t>=(</a:t>
            </a:r>
            <a:r>
              <a:rPr lang="it-IT" dirty="0" err="1">
                <a:solidFill>
                  <a:srgbClr val="000000"/>
                </a:solidFill>
                <a:latin typeface="Consolas" panose="020B0609020204030204" pitchFamily="49" charset="0"/>
              </a:rPr>
              <a:t>int</a:t>
            </a:r>
            <a:r>
              <a:rPr lang="it-IT" dirty="0">
                <a:solidFill>
                  <a:srgbClr val="000000"/>
                </a:solidFill>
                <a:latin typeface="Consolas" panose="020B0609020204030204" pitchFamily="49" charset="0"/>
              </a:rPr>
              <a:t>) </a:t>
            </a:r>
            <a:r>
              <a:rPr lang="it-IT" dirty="0" err="1">
                <a:solidFill>
                  <a:srgbClr val="000000"/>
                </a:solidFill>
                <a:latin typeface="Consolas" panose="020B0609020204030204" pitchFamily="49" charset="0"/>
              </a:rPr>
              <a:t>numeroA</a:t>
            </a:r>
            <a:r>
              <a:rPr lang="it-IT" dirty="0">
                <a:solidFill>
                  <a:srgbClr val="000000"/>
                </a:solidFill>
                <a:latin typeface="Consolas" panose="020B0609020204030204" pitchFamily="49" charset="0"/>
              </a:rPr>
              <a:t>;    /* </a:t>
            </a:r>
            <a:r>
              <a:rPr lang="it-IT" dirty="0" err="1">
                <a:solidFill>
                  <a:srgbClr val="000000"/>
                </a:solidFill>
                <a:latin typeface="Consolas" panose="020B0609020204030204" pitchFamily="49" charset="0"/>
              </a:rPr>
              <a:t>numeroB</a:t>
            </a:r>
            <a:r>
              <a:rPr lang="it-IT" dirty="0">
                <a:solidFill>
                  <a:srgbClr val="000000"/>
                </a:solidFill>
                <a:latin typeface="Consolas" panose="020B0609020204030204" pitchFamily="49" charset="0"/>
              </a:rPr>
              <a:t> adesso ha valore di </a:t>
            </a:r>
            <a:r>
              <a:rPr lang="it-IT" dirty="0" err="1">
                <a:solidFill>
                  <a:srgbClr val="000000"/>
                </a:solidFill>
                <a:latin typeface="Consolas" panose="020B0609020204030204" pitchFamily="49" charset="0"/>
              </a:rPr>
              <a:t>numeroA</a:t>
            </a:r>
            <a:r>
              <a:rPr lang="it-IT" dirty="0">
                <a:solidFill>
                  <a:srgbClr val="000000"/>
                </a:solidFill>
                <a:latin typeface="Consolas" panose="020B0609020204030204" pitchFamily="49" charset="0"/>
              </a:rPr>
              <a:t> convertito 							in </a:t>
            </a:r>
            <a:r>
              <a:rPr lang="it-IT" dirty="0" err="1">
                <a:solidFill>
                  <a:srgbClr val="000000"/>
                </a:solidFill>
                <a:latin typeface="Consolas" panose="020B0609020204030204" pitchFamily="49" charset="0"/>
              </a:rPr>
              <a:t>int</a:t>
            </a:r>
            <a:r>
              <a:rPr lang="it-IT" dirty="0">
                <a:solidFill>
                  <a:srgbClr val="000000"/>
                </a:solidFill>
                <a:latin typeface="Consolas" panose="020B0609020204030204" pitchFamily="49" charset="0"/>
              </a:rPr>
              <a:t> e quindi perde la parte decimale */</a:t>
            </a:r>
            <a:endParaRPr lang="it-IT" dirty="0"/>
          </a:p>
        </p:txBody>
      </p:sp>
    </p:spTree>
    <p:extLst>
      <p:ext uri="{BB962C8B-B14F-4D97-AF65-F5344CB8AC3E}">
        <p14:creationId xmlns:p14="http://schemas.microsoft.com/office/powerpoint/2010/main" val="263067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PROGRAMMA DEL CORSO</a:t>
            </a:r>
          </a:p>
        </p:txBody>
      </p:sp>
      <p:sp>
        <p:nvSpPr>
          <p:cNvPr id="8" name="CasellaDiTesto 7">
            <a:extLst>
              <a:ext uri="{FF2B5EF4-FFF2-40B4-BE49-F238E27FC236}">
                <a16:creationId xmlns:a16="http://schemas.microsoft.com/office/drawing/2014/main" id="{BCCAA0D9-8475-461A-A098-3A41C8CB9A2C}"/>
              </a:ext>
            </a:extLst>
          </p:cNvPr>
          <p:cNvSpPr txBox="1"/>
          <p:nvPr/>
        </p:nvSpPr>
        <p:spPr>
          <a:xfrm flipH="1">
            <a:off x="810637" y="946091"/>
            <a:ext cx="7860025" cy="3785652"/>
          </a:xfrm>
          <a:prstGeom prst="rect">
            <a:avLst/>
          </a:prstGeom>
          <a:noFill/>
        </p:spPr>
        <p:txBody>
          <a:bodyPr wrap="square" rtlCol="0">
            <a:spAutoFit/>
          </a:bodyPr>
          <a:lstStyle/>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Introduzione alla programmazione</a:t>
            </a:r>
          </a:p>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Introduzione a Java</a:t>
            </a:r>
          </a:p>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Installazione e configurazione di Java</a:t>
            </a:r>
          </a:p>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Ambiente di Sviluppo Eclipse</a:t>
            </a:r>
          </a:p>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Identificatori, convenzioni, operatori, variabili e tipi di dati e cast di tipi</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Strutture condizionali (</a:t>
            </a:r>
            <a:r>
              <a:rPr lang="it-IT" sz="1500" dirty="0" err="1">
                <a:solidFill>
                  <a:srgbClr val="003548"/>
                </a:solidFill>
                <a:effectLst/>
                <a:latin typeface="Calibri" panose="020F0502020204030204" pitchFamily="34" charset="0"/>
                <a:ea typeface="Calibri" panose="020F0502020204030204" pitchFamily="34" charset="0"/>
              </a:rPr>
              <a:t>if</a:t>
            </a:r>
            <a:r>
              <a:rPr lang="it-IT" sz="1500" dirty="0">
                <a:solidFill>
                  <a:srgbClr val="003548"/>
                </a:solidFill>
                <a:effectLst/>
                <a:latin typeface="Calibri" panose="020F0502020204030204" pitchFamily="34" charset="0"/>
                <a:ea typeface="Calibri" panose="020F0502020204030204" pitchFamily="34" charset="0"/>
              </a:rPr>
              <a:t>, switch) e strutture iterative (for, </a:t>
            </a:r>
            <a:r>
              <a:rPr lang="it-IT" sz="1500" dirty="0" err="1">
                <a:solidFill>
                  <a:srgbClr val="003548"/>
                </a:solidFill>
                <a:effectLst/>
                <a:latin typeface="Calibri" panose="020F0502020204030204" pitchFamily="34" charset="0"/>
                <a:ea typeface="Calibri" panose="020F0502020204030204" pitchFamily="34" charset="0"/>
              </a:rPr>
              <a:t>while</a:t>
            </a:r>
            <a:r>
              <a:rPr lang="it-IT" sz="1500" dirty="0">
                <a:solidFill>
                  <a:srgbClr val="003548"/>
                </a:solidFill>
                <a:effectLst/>
                <a:latin typeface="Calibri" panose="020F0502020204030204" pitchFamily="34" charset="0"/>
                <a:ea typeface="Calibri" panose="020F0502020204030204" pitchFamily="34" charset="0"/>
              </a:rPr>
              <a:t>…)</a:t>
            </a:r>
          </a:p>
          <a:p>
            <a:pPr marL="342900" indent="-342900">
              <a:buSzPts val="1000"/>
              <a:buFont typeface="Symbol" panose="05050102010706020507" pitchFamily="18" charset="2"/>
              <a:buChar char=""/>
              <a:tabLst>
                <a:tab pos="457200" algn="l"/>
              </a:tabLst>
            </a:pPr>
            <a:r>
              <a:rPr lang="it-IT" sz="1500" dirty="0" err="1">
                <a:solidFill>
                  <a:srgbClr val="003548"/>
                </a:solidFill>
                <a:latin typeface="Calibri" panose="020F0502020204030204" pitchFamily="34" charset="0"/>
                <a:ea typeface="Calibri" panose="020F0502020204030204" pitchFamily="34" charset="0"/>
              </a:rPr>
              <a:t>String</a:t>
            </a:r>
            <a:r>
              <a:rPr lang="it-IT" sz="1500" dirty="0">
                <a:solidFill>
                  <a:srgbClr val="003548"/>
                </a:solidFill>
                <a:latin typeface="Calibri" panose="020F0502020204030204" pitchFamily="34" charset="0"/>
                <a:ea typeface="Calibri" panose="020F0502020204030204" pitchFamily="34" charset="0"/>
              </a:rPr>
              <a:t>, Array</a:t>
            </a:r>
            <a:endParaRPr lang="it-IT" sz="1500" dirty="0">
              <a:solidFill>
                <a:srgbClr val="003548"/>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Classi e Oggetti</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Costruttore, package</a:t>
            </a: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 metodi</a:t>
            </a:r>
          </a:p>
          <a:p>
            <a:pPr marL="342900" indent="-342900">
              <a:buSzPts val="1000"/>
              <a:buFont typeface="Symbol" panose="05050102010706020507" pitchFamily="18" charset="2"/>
              <a:buChar char=""/>
              <a:tabLst>
                <a:tab pos="457200" algn="l"/>
              </a:tabLst>
            </a:pPr>
            <a:r>
              <a:rPr lang="it-IT" sz="1500" dirty="0" err="1">
                <a:solidFill>
                  <a:srgbClr val="003548"/>
                </a:solidFill>
                <a:latin typeface="Calibri" panose="020F0502020204030204" pitchFamily="34" charset="0"/>
                <a:ea typeface="Calibri" panose="020F0502020204030204" pitchFamily="34" charset="0"/>
              </a:rPr>
              <a:t>Collections</a:t>
            </a:r>
            <a:r>
              <a:rPr lang="it-IT" sz="1500" dirty="0">
                <a:solidFill>
                  <a:srgbClr val="003548"/>
                </a:solidFill>
                <a:latin typeface="Calibri" panose="020F0502020204030204" pitchFamily="34" charset="0"/>
                <a:ea typeface="Calibri" panose="020F0502020204030204" pitchFamily="34" charset="0"/>
              </a:rPr>
              <a:t>, </a:t>
            </a:r>
            <a:r>
              <a:rPr lang="it-IT" sz="1500" dirty="0" err="1">
                <a:solidFill>
                  <a:srgbClr val="003548"/>
                </a:solidFill>
                <a:latin typeface="Calibri" panose="020F0502020204030204" pitchFamily="34" charset="0"/>
                <a:ea typeface="Calibri" panose="020F0502020204030204" pitchFamily="34" charset="0"/>
              </a:rPr>
              <a:t>enum</a:t>
            </a:r>
            <a:endParaRPr lang="it-IT" sz="1500" dirty="0">
              <a:solidFill>
                <a:srgbClr val="003548"/>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Ereditarietà, polimorfismo e incapsulamento, getter e setter</a:t>
            </a:r>
          </a:p>
          <a:p>
            <a:pPr marL="342900" indent="-342900">
              <a:buSzPts val="1000"/>
              <a:buFont typeface="Symbol" panose="05050102010706020507" pitchFamily="18" charset="2"/>
              <a:buChar char=""/>
              <a:tabLst>
                <a:tab pos="457200" algn="l"/>
              </a:tabLst>
            </a:pPr>
            <a:r>
              <a:rPr lang="it-IT" sz="1500" dirty="0" err="1">
                <a:solidFill>
                  <a:srgbClr val="003548"/>
                </a:solidFill>
                <a:effectLst/>
                <a:latin typeface="Calibri" panose="020F0502020204030204" pitchFamily="34" charset="0"/>
                <a:ea typeface="Calibri" panose="020F0502020204030204" pitchFamily="34" charset="0"/>
              </a:rPr>
              <a:t>Annotations</a:t>
            </a:r>
            <a:endParaRPr lang="it-IT" sz="1500" dirty="0">
              <a:solidFill>
                <a:srgbClr val="003548"/>
              </a:solidFill>
              <a:effectLst/>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Interfacce, classi astratte, classi generiche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Gestione delle eccezioni</a:t>
            </a:r>
          </a:p>
          <a:p>
            <a:pPr marL="342900" lvl="0" indent="-342900" fontAlgn="base">
              <a:buSzPts val="1000"/>
              <a:buFont typeface="Symbol" panose="05050102010706020507" pitchFamily="18" charset="2"/>
              <a:buChar char=""/>
              <a:tabLst>
                <a:tab pos="457200" algn="l"/>
              </a:tabLst>
            </a:pPr>
            <a:r>
              <a:rPr lang="it-IT" sz="1500" dirty="0">
                <a:solidFill>
                  <a:srgbClr val="003548"/>
                </a:solidFill>
                <a:latin typeface="Calibri" panose="020F0502020204030204" pitchFamily="34" charset="0"/>
                <a:ea typeface="Calibri" panose="020F0502020204030204" pitchFamily="34" charset="0"/>
              </a:rPr>
              <a:t>Input: Classe Scanner</a:t>
            </a:r>
            <a:endParaRPr lang="it-IT" sz="1500" dirty="0">
              <a:solidFill>
                <a:srgbClr val="003548"/>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61835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Cast di tipi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Casting implicito</a:t>
            </a:r>
          </a:p>
        </p:txBody>
      </p:sp>
      <p:sp>
        <p:nvSpPr>
          <p:cNvPr id="3" name="Segnaposto contenuto 2">
            <a:extLst>
              <a:ext uri="{FF2B5EF4-FFF2-40B4-BE49-F238E27FC236}">
                <a16:creationId xmlns:a16="http://schemas.microsoft.com/office/drawing/2014/main" id="{D7FF8A93-67A4-4597-BF4E-02E1A2C7F897}"/>
              </a:ext>
            </a:extLst>
          </p:cNvPr>
          <p:cNvSpPr>
            <a:spLocks noGrp="1"/>
          </p:cNvSpPr>
          <p:nvPr>
            <p:ph sz="half" idx="2"/>
          </p:nvPr>
        </p:nvSpPr>
        <p:spPr>
          <a:xfrm>
            <a:off x="368300" y="1347313"/>
            <a:ext cx="8397876" cy="3257550"/>
          </a:xfrm>
        </p:spPr>
        <p:txBody>
          <a:bodyPr/>
          <a:lstStyle/>
          <a:p>
            <a:pPr>
              <a:lnSpc>
                <a:spcPct val="100000"/>
              </a:lnSpc>
            </a:pPr>
            <a:r>
              <a:rPr lang="it-IT" sz="1800" dirty="0"/>
              <a:t>Nel casting implicito la conversione viene fatta senza esplicitarne l’intenzione, semplicemente basta assegnare ad un tipo di dato finale che si vuole avere il valore nel vecchio tipo di dato, questa operazione a volte viene fatta automaticamente da Java durante la risoluzione di alcune espressioni; </a:t>
            </a:r>
          </a:p>
          <a:p>
            <a:pPr>
              <a:lnSpc>
                <a:spcPct val="100000"/>
              </a:lnSpc>
            </a:pPr>
            <a:r>
              <a:rPr lang="it-IT" sz="1800" dirty="0"/>
              <a:t>Questa operazione può essere fatta SOLO se non c’è perdita di informazione. Ad esempio si può trasformare un intero in un double e quindi ad esempio 3 diventa 3.0 (tre virgola zero) e qui non abbiamo perso informazione, ma non si può trasformare implicitamente 3,14 in 3 </a:t>
            </a:r>
            <a:r>
              <a:rPr lang="it-IT" sz="1800" dirty="0" err="1"/>
              <a:t>perchè</a:t>
            </a:r>
            <a:r>
              <a:rPr lang="it-IT" sz="1800" dirty="0"/>
              <a:t> perdiamo quello 0.14; per questo tipo di operazioni in cui si perde informazioni dobbiamo far capire al compilatore che sappiamo quello che facciamo usando il casting esplicito.</a:t>
            </a:r>
          </a:p>
          <a:p>
            <a:endParaRPr lang="it-IT" dirty="0"/>
          </a:p>
        </p:txBody>
      </p:sp>
    </p:spTree>
    <p:extLst>
      <p:ext uri="{BB962C8B-B14F-4D97-AF65-F5344CB8AC3E}">
        <p14:creationId xmlns:p14="http://schemas.microsoft.com/office/powerpoint/2010/main" val="2334493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Operatori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P</a:t>
            </a:r>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unto</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50000"/>
              </a:lnSpc>
            </a:pPr>
            <a:r>
              <a:rPr lang="it-IT" sz="1800" dirty="0"/>
              <a:t>Serve per l’accesso a campi e metodi di classi e oggetti.</a:t>
            </a:r>
          </a:p>
          <a:p>
            <a:pPr>
              <a:lnSpc>
                <a:spcPct val="150000"/>
              </a:lnSpc>
            </a:pPr>
            <a:r>
              <a:rPr lang="it-IT" sz="1800" dirty="0"/>
              <a:t>Per accedere al campo </a:t>
            </a:r>
            <a:r>
              <a:rPr lang="it-IT" sz="1800" dirty="0" err="1"/>
              <a:t>simpleField</a:t>
            </a:r>
            <a:r>
              <a:rPr lang="it-IT" sz="1800" dirty="0"/>
              <a:t> dell’oggetto </a:t>
            </a:r>
            <a:r>
              <a:rPr lang="it-IT" sz="1800" dirty="0" err="1"/>
              <a:t>myObject</a:t>
            </a:r>
            <a:r>
              <a:rPr lang="it-IT" sz="1800" dirty="0"/>
              <a:t> scriviamo semplicemente:</a:t>
            </a:r>
          </a:p>
          <a:p>
            <a:pPr marL="0" indent="0">
              <a:lnSpc>
                <a:spcPct val="150000"/>
              </a:lnSpc>
              <a:buNone/>
            </a:pPr>
            <a:r>
              <a:rPr lang="it-IT" sz="1800" dirty="0" err="1">
                <a:solidFill>
                  <a:srgbClr val="000000"/>
                </a:solidFill>
                <a:latin typeface="Consolas" panose="020B0609020204030204" pitchFamily="49" charset="0"/>
              </a:rPr>
              <a:t>myObject.simpleField</a:t>
            </a:r>
            <a:endParaRPr lang="it-IT" sz="1800" dirty="0">
              <a:solidFill>
                <a:srgbClr val="000000"/>
              </a:solidFill>
              <a:latin typeface="Consolas" panose="020B0609020204030204" pitchFamily="49" charset="0"/>
            </a:endParaRPr>
          </a:p>
          <a:p>
            <a:pPr>
              <a:lnSpc>
                <a:spcPct val="150000"/>
              </a:lnSpc>
            </a:pPr>
            <a:r>
              <a:rPr lang="it-IT" sz="1800" dirty="0"/>
              <a:t>Se </a:t>
            </a:r>
            <a:r>
              <a:rPr lang="it-IT" sz="1800" dirty="0" err="1"/>
              <a:t>myObject</a:t>
            </a:r>
            <a:r>
              <a:rPr lang="it-IT" sz="1800" dirty="0"/>
              <a:t> espone anche un metodo </a:t>
            </a:r>
            <a:r>
              <a:rPr lang="it-IT" sz="1800" dirty="0" err="1"/>
              <a:t>myMethod</a:t>
            </a:r>
            <a:r>
              <a:rPr lang="it-IT" sz="1800" dirty="0"/>
              <a:t>(</a:t>
            </a:r>
            <a:r>
              <a:rPr lang="it-IT" sz="1800" dirty="0" err="1"/>
              <a:t>int</a:t>
            </a:r>
            <a:r>
              <a:rPr lang="it-IT" sz="1800" dirty="0"/>
              <a:t> </a:t>
            </a:r>
            <a:r>
              <a:rPr lang="it-IT" sz="1800" dirty="0" err="1"/>
              <a:t>value</a:t>
            </a:r>
            <a:r>
              <a:rPr lang="it-IT" sz="1800" dirty="0"/>
              <a:t>), possiamo involarlo scrivendo:</a:t>
            </a:r>
          </a:p>
          <a:p>
            <a:pPr marL="0" indent="0">
              <a:lnSpc>
                <a:spcPct val="150000"/>
              </a:lnSpc>
              <a:buNone/>
            </a:pPr>
            <a:r>
              <a:rPr lang="it-IT" sz="1800" dirty="0" err="1">
                <a:solidFill>
                  <a:srgbClr val="000000"/>
                </a:solidFill>
                <a:latin typeface="Consolas" panose="020B0609020204030204" pitchFamily="49" charset="0"/>
              </a:rPr>
              <a:t>myObject.myMethod</a:t>
            </a:r>
            <a:r>
              <a:rPr lang="it-IT" sz="1800" dirty="0">
                <a:solidFill>
                  <a:srgbClr val="000000"/>
                </a:solidFill>
                <a:latin typeface="Consolas" panose="020B0609020204030204" pitchFamily="49" charset="0"/>
              </a:rPr>
              <a:t>(100)</a:t>
            </a:r>
          </a:p>
        </p:txBody>
      </p:sp>
    </p:spTree>
    <p:extLst>
      <p:ext uri="{BB962C8B-B14F-4D97-AF65-F5344CB8AC3E}">
        <p14:creationId xmlns:p14="http://schemas.microsoft.com/office/powerpoint/2010/main" val="4214977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Operatori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Algebrici</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00000"/>
              </a:lnSpc>
            </a:pPr>
            <a:r>
              <a:rPr lang="it-IT" sz="1800" dirty="0"/>
              <a:t>(+, -, *, / e %)</a:t>
            </a:r>
          </a:p>
          <a:p>
            <a:pPr>
              <a:lnSpc>
                <a:spcPct val="100000"/>
              </a:lnSpc>
            </a:pPr>
            <a:r>
              <a:rPr lang="it-IT" sz="1800" dirty="0"/>
              <a:t>le operazioni sono tipizzate, quindi se sommiamo due interi otteniamo un valore intero, così per tutte le operazioni, in questo modo possiamo sempre prevedere il tipo del risultato di una certa espressione.</a:t>
            </a:r>
          </a:p>
          <a:p>
            <a:pPr>
              <a:lnSpc>
                <a:spcPct val="100000"/>
              </a:lnSpc>
            </a:pPr>
            <a:r>
              <a:rPr lang="it-IT" sz="1800" dirty="0"/>
              <a:t>La divisione tra interi, a differenza di altri linguaggi, ritorna un valore intero. Quindi se vogliamo ottenere il numero reale derivato dalla divisione dei due numeri interi x e y, bisogna prima trasformarli in reali:</a:t>
            </a:r>
          </a:p>
          <a:p>
            <a:pPr marL="0" indent="0">
              <a:buNone/>
            </a:pPr>
            <a:r>
              <a:rPr lang="it-IT" dirty="0">
                <a:solidFill>
                  <a:srgbClr val="000000"/>
                </a:solidFill>
                <a:latin typeface="Consolas" panose="020B0609020204030204" pitchFamily="49" charset="0"/>
              </a:rPr>
              <a:t>double risultato = 13 / 7;                     </a:t>
            </a:r>
            <a:r>
              <a:rPr lang="it-IT" dirty="0">
                <a:solidFill>
                  <a:srgbClr val="708090"/>
                </a:solidFill>
                <a:latin typeface="Consolas" panose="020B0609020204030204" pitchFamily="49" charset="0"/>
              </a:rPr>
              <a:t>// 1.0</a:t>
            </a:r>
          </a:p>
          <a:p>
            <a:pPr marL="0" indent="0">
              <a:buNone/>
            </a:pPr>
            <a:r>
              <a:rPr lang="it-IT" dirty="0">
                <a:solidFill>
                  <a:srgbClr val="000000"/>
                </a:solidFill>
                <a:latin typeface="Consolas" panose="020B0609020204030204" pitchFamily="49" charset="0"/>
              </a:rPr>
              <a:t>double risultato = (double) 13 / 7;            </a:t>
            </a:r>
            <a:r>
              <a:rPr lang="it-IT" dirty="0">
                <a:solidFill>
                  <a:srgbClr val="708090"/>
                </a:solidFill>
                <a:latin typeface="Consolas" panose="020B0609020204030204" pitchFamily="49" charset="0"/>
              </a:rPr>
              <a:t>// 1.8571428571428572</a:t>
            </a:r>
          </a:p>
          <a:p>
            <a:pPr marL="0" indent="0">
              <a:buNone/>
            </a:pPr>
            <a:r>
              <a:rPr lang="it-IT" dirty="0">
                <a:solidFill>
                  <a:srgbClr val="000000"/>
                </a:solidFill>
                <a:latin typeface="Consolas" panose="020B0609020204030204" pitchFamily="49" charset="0"/>
              </a:rPr>
              <a:t>double risultato = (double) 13 / (double) 7;   </a:t>
            </a:r>
            <a:r>
              <a:rPr lang="it-IT" dirty="0">
                <a:solidFill>
                  <a:srgbClr val="708090"/>
                </a:solidFill>
                <a:latin typeface="Consolas" panose="020B0609020204030204" pitchFamily="49" charset="0"/>
              </a:rPr>
              <a:t>// 1.8571428571428572</a:t>
            </a:r>
          </a:p>
          <a:p>
            <a:pPr marL="0" indent="0">
              <a:buNone/>
            </a:pPr>
            <a:r>
              <a:rPr lang="it-IT" dirty="0">
                <a:solidFill>
                  <a:srgbClr val="000000"/>
                </a:solidFill>
                <a:latin typeface="Consolas" panose="020B0609020204030204" pitchFamily="49" charset="0"/>
              </a:rPr>
              <a:t>double risultato2 = 13.0 / 7.0;                </a:t>
            </a:r>
            <a:r>
              <a:rPr lang="it-IT" dirty="0">
                <a:solidFill>
                  <a:srgbClr val="708090"/>
                </a:solidFill>
                <a:latin typeface="Consolas" panose="020B0609020204030204" pitchFamily="49" charset="0"/>
              </a:rPr>
              <a:t>// 1.8571428571428572</a:t>
            </a:r>
          </a:p>
          <a:p>
            <a:pPr marL="0" indent="0">
              <a:buNone/>
            </a:pPr>
            <a:endParaRPr lang="it-IT" dirty="0">
              <a:solidFill>
                <a:srgbClr val="000000"/>
              </a:solidFill>
              <a:latin typeface="Consolas" panose="020B0609020204030204" pitchFamily="49" charset="0"/>
            </a:endParaRPr>
          </a:p>
          <a:p>
            <a:pPr marL="0" indent="0">
              <a:buNone/>
            </a:pPr>
            <a:endParaRPr lang="it-IT"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658209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Operatori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Abbreviati</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50000"/>
              </a:lnSpc>
            </a:pPr>
            <a:r>
              <a:rPr lang="it-IT" sz="1800" dirty="0"/>
              <a:t>a += 5;    // a = a + 5</a:t>
            </a:r>
          </a:p>
          <a:p>
            <a:pPr>
              <a:lnSpc>
                <a:spcPct val="150000"/>
              </a:lnSpc>
            </a:pPr>
            <a:r>
              <a:rPr lang="it-IT" sz="1800" dirty="0"/>
              <a:t>a *= 5;    // a = a * 5</a:t>
            </a:r>
          </a:p>
          <a:p>
            <a:pPr>
              <a:lnSpc>
                <a:spcPct val="150000"/>
              </a:lnSpc>
            </a:pPr>
            <a:r>
              <a:rPr lang="it-IT" sz="1800" dirty="0"/>
              <a:t>Operatori incrementali:</a:t>
            </a:r>
          </a:p>
          <a:p>
            <a:pPr marL="0" indent="0">
              <a:buNone/>
            </a:pPr>
            <a:r>
              <a:rPr lang="it-IT" dirty="0">
                <a:solidFill>
                  <a:srgbClr val="000000"/>
                </a:solidFill>
                <a:latin typeface="Consolas" panose="020B0609020204030204" pitchFamily="49" charset="0"/>
              </a:rPr>
              <a:t>X=10;</a:t>
            </a:r>
          </a:p>
          <a:p>
            <a:pPr marL="0" indent="0">
              <a:buNone/>
            </a:pPr>
            <a:r>
              <a:rPr lang="it-IT" dirty="0">
                <a:solidFill>
                  <a:srgbClr val="000000"/>
                </a:solidFill>
                <a:latin typeface="Consolas" panose="020B0609020204030204" pitchFamily="49" charset="0"/>
              </a:rPr>
              <a:t>Y=X++; </a:t>
            </a:r>
            <a:r>
              <a:rPr lang="it-IT" dirty="0">
                <a:solidFill>
                  <a:srgbClr val="708090"/>
                </a:solidFill>
                <a:latin typeface="Consolas" panose="020B0609020204030204" pitchFamily="49" charset="0"/>
              </a:rPr>
              <a:t>// X=11,Y=10   -&gt; valuta X, poi incrementa X di 1</a:t>
            </a:r>
          </a:p>
          <a:p>
            <a:pPr marL="0" indent="0">
              <a:buNone/>
            </a:pPr>
            <a:r>
              <a:rPr lang="it-IT" dirty="0">
                <a:solidFill>
                  <a:srgbClr val="000000"/>
                </a:solidFill>
                <a:latin typeface="Consolas" panose="020B0609020204030204" pitchFamily="49" charset="0"/>
              </a:rPr>
              <a:t>Z=++Y; </a:t>
            </a:r>
            <a:r>
              <a:rPr lang="it-IT" dirty="0">
                <a:solidFill>
                  <a:srgbClr val="708090"/>
                </a:solidFill>
                <a:latin typeface="Consolas" panose="020B0609020204030204" pitchFamily="49" charset="0"/>
              </a:rPr>
              <a:t>// Z=11,Y=11   -&gt; incrementa Y di 1, poi valuta Y</a:t>
            </a:r>
          </a:p>
          <a:p>
            <a:pPr marL="0" indent="0">
              <a:buNone/>
            </a:pPr>
            <a:r>
              <a:rPr lang="it-IT" dirty="0">
                <a:solidFill>
                  <a:srgbClr val="000000"/>
                </a:solidFill>
                <a:latin typeface="Consolas" panose="020B0609020204030204" pitchFamily="49" charset="0"/>
              </a:rPr>
              <a:t>W=Z--; </a:t>
            </a:r>
            <a:r>
              <a:rPr lang="it-IT" dirty="0">
                <a:solidFill>
                  <a:srgbClr val="708090"/>
                </a:solidFill>
                <a:latin typeface="Consolas" panose="020B0609020204030204" pitchFamily="49" charset="0"/>
              </a:rPr>
              <a:t>// W=11,Z=10   -&gt; </a:t>
            </a:r>
            <a:r>
              <a:rPr lang="it-IT" b="0" i="0" dirty="0">
                <a:solidFill>
                  <a:srgbClr val="708090"/>
                </a:solidFill>
                <a:effectLst/>
                <a:latin typeface="Consolas" panose="020B0609020204030204" pitchFamily="49" charset="0"/>
              </a:rPr>
              <a:t>valuta Z, poi decrementa Z di 1</a:t>
            </a:r>
            <a:endParaRPr lang="it-IT" dirty="0">
              <a:solidFill>
                <a:srgbClr val="000000"/>
              </a:solidFill>
              <a:latin typeface="Consolas" panose="020B0609020204030204" pitchFamily="49" charset="0"/>
            </a:endParaRPr>
          </a:p>
          <a:p>
            <a:pPr marL="0" indent="0">
              <a:buNone/>
            </a:pPr>
            <a:r>
              <a:rPr lang="it-IT" dirty="0">
                <a:solidFill>
                  <a:srgbClr val="000000"/>
                </a:solidFill>
                <a:latin typeface="Consolas" panose="020B0609020204030204" pitchFamily="49" charset="0"/>
              </a:rPr>
              <a:t>V=--W; </a:t>
            </a:r>
            <a:r>
              <a:rPr lang="it-IT" dirty="0">
                <a:solidFill>
                  <a:srgbClr val="708090"/>
                </a:solidFill>
                <a:latin typeface="Consolas" panose="020B0609020204030204" pitchFamily="49" charset="0"/>
              </a:rPr>
              <a:t>// V=10,W=10   -&gt; </a:t>
            </a:r>
            <a:r>
              <a:rPr lang="it-IT" b="0" i="0" dirty="0">
                <a:solidFill>
                  <a:srgbClr val="708090"/>
                </a:solidFill>
                <a:effectLst/>
                <a:latin typeface="Consolas" panose="020B0609020204030204" pitchFamily="49" charset="0"/>
              </a:rPr>
              <a:t>decrementa W di 1, poi valuta W</a:t>
            </a:r>
            <a:endParaRPr lang="it-IT" dirty="0">
              <a:solidFill>
                <a:srgbClr val="708090"/>
              </a:solidFill>
              <a:latin typeface="Consolas" panose="020B0609020204030204" pitchFamily="49" charset="0"/>
            </a:endParaRPr>
          </a:p>
        </p:txBody>
      </p:sp>
    </p:spTree>
    <p:extLst>
      <p:ext uri="{BB962C8B-B14F-4D97-AF65-F5344CB8AC3E}">
        <p14:creationId xmlns:p14="http://schemas.microsoft.com/office/powerpoint/2010/main" val="1661256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Operatori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Su stringhe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a:lnSpc>
                <a:spcPct val="150000"/>
              </a:lnSpc>
            </a:pPr>
            <a:r>
              <a:rPr lang="it-IT" sz="1800" dirty="0"/>
              <a:t>Concatenamento:</a:t>
            </a:r>
          </a:p>
          <a:p>
            <a:pPr marL="0" indent="0">
              <a:buNone/>
            </a:pPr>
            <a:r>
              <a:rPr lang="it-IT" b="0" i="0" dirty="0" err="1">
                <a:solidFill>
                  <a:srgbClr val="000000"/>
                </a:solidFill>
                <a:effectLst/>
                <a:latin typeface="Consolas" panose="020B0609020204030204" pitchFamily="49" charset="0"/>
              </a:rPr>
              <a:t>String</a:t>
            </a:r>
            <a:r>
              <a:rPr lang="it-IT" b="0" i="0" dirty="0">
                <a:solidFill>
                  <a:srgbClr val="000000"/>
                </a:solidFill>
                <a:effectLst/>
                <a:latin typeface="Consolas" panose="020B0609020204030204" pitchFamily="49" charset="0"/>
              </a:rPr>
              <a:t> a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a:solidFill>
                  <a:srgbClr val="669900"/>
                </a:solidFill>
                <a:effectLst/>
                <a:latin typeface="Consolas" panose="020B0609020204030204" pitchFamily="49" charset="0"/>
              </a:rPr>
              <a:t>"Ma"</a:t>
            </a:r>
            <a:r>
              <a:rPr lang="it-IT" b="0" i="0" dirty="0">
                <a:solidFill>
                  <a:srgbClr val="000000"/>
                </a:solidFill>
                <a:effectLst/>
                <a:latin typeface="Consolas" panose="020B0609020204030204" pitchFamily="49" charset="0"/>
              </a:rPr>
              <a:t> </a:t>
            </a:r>
            <a:r>
              <a:rPr lang="it-IT" b="0" i="0" dirty="0">
                <a:solidFill>
                  <a:srgbClr val="999999"/>
                </a:solidFill>
                <a:effectLst/>
                <a:latin typeface="Consolas" panose="020B0609020204030204" pitchFamily="49" charset="0"/>
              </a:rPr>
              <a:t>;</a:t>
            </a:r>
            <a:endParaRPr lang="it-IT" dirty="0">
              <a:solidFill>
                <a:srgbClr val="000000"/>
              </a:solidFill>
              <a:latin typeface="Consolas" panose="020B0609020204030204" pitchFamily="49" charset="0"/>
            </a:endParaRPr>
          </a:p>
          <a:p>
            <a:pPr marL="0" indent="0">
              <a:buNone/>
            </a:pPr>
            <a:r>
              <a:rPr lang="it-IT" b="0" i="0" dirty="0" err="1">
                <a:solidFill>
                  <a:srgbClr val="000000"/>
                </a:solidFill>
                <a:effectLst/>
                <a:latin typeface="Consolas" panose="020B0609020204030204" pitchFamily="49" charset="0"/>
              </a:rPr>
              <a:t>String</a:t>
            </a:r>
            <a:r>
              <a:rPr lang="it-IT" b="0" i="0" dirty="0">
                <a:solidFill>
                  <a:srgbClr val="000000"/>
                </a:solidFill>
                <a:effectLst/>
                <a:latin typeface="Consolas" panose="020B0609020204030204" pitchFamily="49" charset="0"/>
              </a:rPr>
              <a:t> b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 a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a:solidFill>
                  <a:srgbClr val="669900"/>
                </a:solidFill>
                <a:effectLst/>
                <a:latin typeface="Consolas" panose="020B0609020204030204" pitchFamily="49" charset="0"/>
              </a:rPr>
              <a:t>"rio"</a:t>
            </a:r>
            <a:r>
              <a:rPr lang="it-IT" b="0" i="0" dirty="0">
                <a:solidFill>
                  <a:srgbClr val="999999"/>
                </a:solidFill>
                <a:effectLst/>
                <a:latin typeface="Consolas" panose="020B0609020204030204" pitchFamily="49" charset="0"/>
              </a:rPr>
              <a:t>;</a:t>
            </a:r>
            <a:endParaRPr lang="it-IT" dirty="0">
              <a:solidFill>
                <a:srgbClr val="000000"/>
              </a:solidFill>
              <a:latin typeface="Consolas" panose="020B0609020204030204" pitchFamily="49" charset="0"/>
            </a:endParaRPr>
          </a:p>
          <a:p>
            <a:pPr marL="0" indent="0">
              <a:buNone/>
            </a:pPr>
            <a:r>
              <a:rPr lang="it-IT" b="0" i="0" dirty="0" err="1">
                <a:solidFill>
                  <a:srgbClr val="000000"/>
                </a:solidFill>
                <a:effectLst/>
                <a:latin typeface="Consolas" panose="020B0609020204030204" pitchFamily="49" charset="0"/>
              </a:rPr>
              <a:t>String</a:t>
            </a:r>
            <a:r>
              <a:rPr lang="it-IT" b="0" i="0" dirty="0">
                <a:solidFill>
                  <a:srgbClr val="000000"/>
                </a:solidFill>
                <a:effectLst/>
                <a:latin typeface="Consolas" panose="020B0609020204030204" pitchFamily="49" charset="0"/>
              </a:rPr>
              <a:t> b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a:solidFill>
                  <a:srgbClr val="669900"/>
                </a:solidFill>
                <a:effectLst/>
                <a:latin typeface="Consolas" panose="020B0609020204030204" pitchFamily="49" charset="0"/>
              </a:rPr>
              <a:t>"Mario"</a:t>
            </a:r>
            <a:endParaRPr lang="it-IT" dirty="0"/>
          </a:p>
        </p:txBody>
      </p:sp>
    </p:spTree>
    <p:extLst>
      <p:ext uri="{BB962C8B-B14F-4D97-AF65-F5344CB8AC3E}">
        <p14:creationId xmlns:p14="http://schemas.microsoft.com/office/powerpoint/2010/main" val="284249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Operatori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Confronto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lnSpc>
                <a:spcPct val="100000"/>
              </a:lnSpc>
              <a:buNone/>
            </a:pPr>
            <a:r>
              <a:rPr lang="it-IT" dirty="0"/>
              <a:t>Restituiscono un tipo </a:t>
            </a:r>
            <a:r>
              <a:rPr lang="it-IT" b="1" dirty="0" err="1"/>
              <a:t>boolean</a:t>
            </a:r>
            <a:r>
              <a:rPr lang="it-IT" dirty="0"/>
              <a:t> (</a:t>
            </a:r>
            <a:r>
              <a:rPr lang="it-IT" dirty="0" err="1"/>
              <a:t>true</a:t>
            </a:r>
            <a:r>
              <a:rPr lang="it-IT" dirty="0"/>
              <a:t> o false)</a:t>
            </a:r>
          </a:p>
          <a:p>
            <a:pPr>
              <a:lnSpc>
                <a:spcPct val="100000"/>
              </a:lnSpc>
            </a:pPr>
            <a:r>
              <a:rPr lang="it-IT" dirty="0"/>
              <a:t>&gt;</a:t>
            </a:r>
          </a:p>
          <a:p>
            <a:pPr>
              <a:lnSpc>
                <a:spcPct val="100000"/>
              </a:lnSpc>
            </a:pPr>
            <a:r>
              <a:rPr lang="it-IT" dirty="0"/>
              <a:t>&gt;=</a:t>
            </a:r>
          </a:p>
          <a:p>
            <a:pPr>
              <a:lnSpc>
                <a:spcPct val="100000"/>
              </a:lnSpc>
            </a:pPr>
            <a:r>
              <a:rPr lang="it-IT" dirty="0"/>
              <a:t>&lt;</a:t>
            </a:r>
          </a:p>
          <a:p>
            <a:pPr>
              <a:lnSpc>
                <a:spcPct val="100000"/>
              </a:lnSpc>
            </a:pPr>
            <a:r>
              <a:rPr lang="it-IT" dirty="0"/>
              <a:t>&lt;=</a:t>
            </a:r>
          </a:p>
          <a:p>
            <a:pPr>
              <a:lnSpc>
                <a:spcPct val="100000"/>
              </a:lnSpc>
            </a:pPr>
            <a:r>
              <a:rPr lang="it-IT" dirty="0"/>
              <a:t>==</a:t>
            </a:r>
          </a:p>
          <a:p>
            <a:pPr>
              <a:lnSpc>
                <a:spcPct val="100000"/>
              </a:lnSpc>
            </a:pPr>
            <a:r>
              <a:rPr lang="it-IT" dirty="0"/>
              <a:t>!=</a:t>
            </a:r>
          </a:p>
          <a:p>
            <a:pPr marL="0" indent="0">
              <a:lnSpc>
                <a:spcPct val="100000"/>
              </a:lnSpc>
              <a:buNone/>
            </a:pPr>
            <a:r>
              <a:rPr lang="it-IT" dirty="0"/>
              <a:t>Spesso utilizzati insieme agli operatori binari:</a:t>
            </a:r>
          </a:p>
          <a:p>
            <a:pPr>
              <a:lnSpc>
                <a:spcPct val="100000"/>
              </a:lnSpc>
            </a:pPr>
            <a:r>
              <a:rPr lang="it-IT" dirty="0"/>
              <a:t>&amp;</a:t>
            </a:r>
          </a:p>
          <a:p>
            <a:pPr>
              <a:lnSpc>
                <a:spcPct val="100000"/>
              </a:lnSpc>
            </a:pPr>
            <a:r>
              <a:rPr lang="it-IT" dirty="0"/>
              <a:t>|</a:t>
            </a:r>
          </a:p>
          <a:p>
            <a:pPr>
              <a:lnSpc>
                <a:spcPct val="100000"/>
              </a:lnSpc>
            </a:pPr>
            <a:r>
              <a:rPr lang="it-IT" dirty="0"/>
              <a:t>^ (or esclusivo - solo uno degli operandi è vero)</a:t>
            </a:r>
          </a:p>
          <a:p>
            <a:pPr marL="0" indent="0">
              <a:buNone/>
            </a:pPr>
            <a:endParaRPr lang="it-IT" dirty="0"/>
          </a:p>
        </p:txBody>
      </p:sp>
    </p:spTree>
    <p:extLst>
      <p:ext uri="{BB962C8B-B14F-4D97-AF65-F5344CB8AC3E}">
        <p14:creationId xmlns:p14="http://schemas.microsoft.com/office/powerpoint/2010/main" val="686101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Operatori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Condizionale (o ternario)</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lnSpc>
                <a:spcPct val="150000"/>
              </a:lnSpc>
              <a:buNone/>
            </a:pPr>
            <a:r>
              <a:rPr lang="it-IT" sz="1800" dirty="0"/>
              <a:t>Permette di definire espressioni con due differenti risultati a seconda del valore assunto da una espressione booleana</a:t>
            </a:r>
          </a:p>
          <a:p>
            <a:pPr marL="0" indent="0">
              <a:buNone/>
            </a:pPr>
            <a:endParaRPr lang="it-IT" dirty="0"/>
          </a:p>
          <a:p>
            <a:pPr marL="0" indent="0">
              <a:buNone/>
            </a:pPr>
            <a:r>
              <a:rPr lang="it-IT" b="0" i="0" dirty="0">
                <a:solidFill>
                  <a:srgbClr val="000000"/>
                </a:solidFill>
                <a:effectLst/>
                <a:latin typeface="Consolas" panose="020B0609020204030204" pitchFamily="49" charset="0"/>
              </a:rPr>
              <a:t>(espressione booleana) ? </a:t>
            </a:r>
            <a:r>
              <a:rPr lang="it-IT" b="0" i="0" dirty="0" err="1">
                <a:solidFill>
                  <a:srgbClr val="000000"/>
                </a:solidFill>
                <a:effectLst/>
                <a:latin typeface="Consolas" panose="020B0609020204030204" pitchFamily="49" charset="0"/>
              </a:rPr>
              <a:t>expVero</a:t>
            </a:r>
            <a:r>
              <a:rPr lang="it-IT" b="0" i="0" dirty="0">
                <a:solidFill>
                  <a:srgbClr val="000000"/>
                </a:solidFill>
                <a:effectLst/>
                <a:latin typeface="Consolas" panose="020B0609020204030204" pitchFamily="49" charset="0"/>
              </a:rPr>
              <a:t> : </a:t>
            </a:r>
            <a:r>
              <a:rPr lang="it-IT" b="0" i="0" dirty="0" err="1">
                <a:solidFill>
                  <a:srgbClr val="000000"/>
                </a:solidFill>
                <a:effectLst/>
                <a:latin typeface="Consolas" panose="020B0609020204030204" pitchFamily="49" charset="0"/>
              </a:rPr>
              <a:t>expFalso</a:t>
            </a:r>
            <a:r>
              <a:rPr lang="it-IT" b="0" i="0" dirty="0">
                <a:solidFill>
                  <a:srgbClr val="000000"/>
                </a:solidFill>
                <a:effectLst/>
                <a:latin typeface="Consolas" panose="020B0609020204030204" pitchFamily="49" charset="0"/>
              </a:rPr>
              <a:t>;</a:t>
            </a:r>
          </a:p>
          <a:p>
            <a:pPr marL="0" indent="0">
              <a:buNone/>
            </a:pPr>
            <a:endParaRPr lang="it-IT" dirty="0">
              <a:solidFill>
                <a:srgbClr val="000000"/>
              </a:solidFill>
              <a:latin typeface="Consolas" panose="020B0609020204030204" pitchFamily="49" charset="0"/>
            </a:endParaRPr>
          </a:p>
          <a:p>
            <a:pPr marL="0" indent="0">
              <a:buNone/>
            </a:pPr>
            <a:r>
              <a:rPr lang="it-IT" dirty="0">
                <a:solidFill>
                  <a:srgbClr val="000000"/>
                </a:solidFill>
                <a:latin typeface="Consolas" panose="020B0609020204030204" pitchFamily="49" charset="0"/>
              </a:rPr>
              <a:t>Es:</a:t>
            </a:r>
          </a:p>
          <a:p>
            <a:pPr marL="0" indent="0">
              <a:buNone/>
            </a:pPr>
            <a:r>
              <a:rPr lang="it-IT" b="0" i="0" dirty="0" err="1">
                <a:solidFill>
                  <a:srgbClr val="0077AA"/>
                </a:solidFill>
                <a:effectLst/>
                <a:latin typeface="Consolas" panose="020B0609020204030204" pitchFamily="49" charset="0"/>
              </a:rPr>
              <a:t>int</a:t>
            </a:r>
            <a:r>
              <a:rPr lang="it-IT" b="0" i="0" dirty="0">
                <a:solidFill>
                  <a:srgbClr val="000000"/>
                </a:solidFill>
                <a:effectLst/>
                <a:latin typeface="Consolas" panose="020B0609020204030204" pitchFamily="49" charset="0"/>
              </a:rPr>
              <a:t> </a:t>
            </a:r>
            <a:r>
              <a:rPr lang="it-IT" b="0" i="0" dirty="0" err="1">
                <a:solidFill>
                  <a:srgbClr val="000000"/>
                </a:solidFill>
                <a:effectLst/>
                <a:latin typeface="Consolas" panose="020B0609020204030204" pitchFamily="49" charset="0"/>
              </a:rPr>
              <a:t>ValoreAssoluto</a:t>
            </a:r>
            <a:r>
              <a:rPr lang="it-IT" b="0" i="0" dirty="0">
                <a:solidFill>
                  <a:srgbClr val="000000"/>
                </a:solidFill>
                <a:effectLst/>
                <a:latin typeface="Consolas" panose="020B0609020204030204" pitchFamily="49" charset="0"/>
              </a:rPr>
              <a:t>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a</a:t>
            </a:r>
            <a:r>
              <a:rPr lang="it-IT" b="0" i="0" dirty="0">
                <a:solidFill>
                  <a:srgbClr val="9A6E3A"/>
                </a:solidFill>
                <a:effectLst/>
                <a:latin typeface="Consolas" panose="020B0609020204030204" pitchFamily="49" charset="0"/>
              </a:rPr>
              <a:t>&lt;</a:t>
            </a:r>
            <a:r>
              <a:rPr lang="it-IT" b="0" i="0" dirty="0">
                <a:solidFill>
                  <a:srgbClr val="990055"/>
                </a:solidFill>
                <a:effectLst/>
                <a:latin typeface="Consolas" panose="020B0609020204030204" pitchFamily="49" charset="0"/>
              </a:rPr>
              <a:t>0</a:t>
            </a:r>
            <a:r>
              <a:rPr lang="it-IT" b="0" i="0" dirty="0">
                <a:solidFill>
                  <a:srgbClr val="999999"/>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a </a:t>
            </a:r>
            <a:r>
              <a:rPr lang="it-IT" b="0" i="0" dirty="0">
                <a:solidFill>
                  <a:srgbClr val="9A6E3A"/>
                </a:solidFill>
                <a:effectLst/>
                <a:latin typeface="Consolas" panose="020B0609020204030204" pitchFamily="49" charset="0"/>
              </a:rPr>
              <a:t>:</a:t>
            </a:r>
            <a:r>
              <a:rPr lang="it-IT" b="0" i="0" dirty="0">
                <a:solidFill>
                  <a:srgbClr val="000000"/>
                </a:solidFill>
                <a:effectLst/>
                <a:latin typeface="Consolas" panose="020B0609020204030204" pitchFamily="49" charset="0"/>
              </a:rPr>
              <a:t> a</a:t>
            </a:r>
            <a:r>
              <a:rPr lang="it-IT" b="0" i="0" dirty="0">
                <a:solidFill>
                  <a:srgbClr val="999999"/>
                </a:solidFill>
                <a:effectLst/>
                <a:latin typeface="Consolas" panose="020B0609020204030204" pitchFamily="49" charset="0"/>
              </a:rPr>
              <a:t>;</a:t>
            </a:r>
            <a:endParaRPr lang="it-IT" dirty="0"/>
          </a:p>
        </p:txBody>
      </p:sp>
    </p:spTree>
    <p:extLst>
      <p:ext uri="{BB962C8B-B14F-4D97-AF65-F5344CB8AC3E}">
        <p14:creationId xmlns:p14="http://schemas.microsoft.com/office/powerpoint/2010/main" val="1788166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02</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Operatori e tipi</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lnSpc>
                <a:spcPct val="100000"/>
              </a:lnSpc>
              <a:buNone/>
            </a:pPr>
            <a:r>
              <a:rPr lang="it-IT" sz="1800" dirty="0"/>
              <a:t>Dati il valore della base (3) e dell’altezza (7), sviluppare una applicazione che restituisca a video il valore dell’area e del perimetro di un rettangolo.</a:t>
            </a:r>
          </a:p>
          <a:p>
            <a:pPr marL="0" indent="0">
              <a:lnSpc>
                <a:spcPct val="100000"/>
              </a:lnSpc>
              <a:buNone/>
            </a:pPr>
            <a:r>
              <a:rPr lang="it-IT" sz="1800" dirty="0"/>
              <a:t>Con gli stessi valori restituire l’area di un triangolo.</a:t>
            </a:r>
          </a:p>
          <a:p>
            <a:pPr marL="0" indent="0">
              <a:lnSpc>
                <a:spcPct val="100000"/>
              </a:lnSpc>
              <a:buNone/>
            </a:pPr>
            <a:r>
              <a:rPr lang="it-IT" sz="1800" dirty="0"/>
              <a:t>Usando l’operatore condizionale stampare a video se la misura dell’altezza è più lunga della misura della base.</a:t>
            </a:r>
          </a:p>
          <a:p>
            <a:pPr marL="0" indent="0">
              <a:buNone/>
            </a:pPr>
            <a:endParaRPr lang="it-IT" dirty="0"/>
          </a:p>
          <a:p>
            <a:pPr marL="0" indent="0">
              <a:buNone/>
            </a:pPr>
            <a:r>
              <a:rPr lang="it-IT" dirty="0"/>
              <a:t>Risultato atteso</a:t>
            </a:r>
          </a:p>
          <a:p>
            <a:pPr marL="0" indent="0" algn="l">
              <a:buNone/>
            </a:pPr>
            <a:r>
              <a:rPr lang="it-IT" dirty="0">
                <a:solidFill>
                  <a:srgbClr val="000000"/>
                </a:solidFill>
                <a:latin typeface="Consolas" panose="020B0609020204030204" pitchFamily="49" charset="0"/>
              </a:rPr>
              <a:t>L'area del rettangolo di base 3 e altezza 7 è 21</a:t>
            </a:r>
          </a:p>
          <a:p>
            <a:pPr marL="0" indent="0" algn="l">
              <a:buNone/>
            </a:pPr>
            <a:r>
              <a:rPr lang="it-IT" dirty="0">
                <a:solidFill>
                  <a:srgbClr val="000000"/>
                </a:solidFill>
                <a:latin typeface="Consolas" panose="020B0609020204030204" pitchFamily="49" charset="0"/>
              </a:rPr>
              <a:t>Il perimetro del rettangolo di base 3 e altezza 7 è 20</a:t>
            </a:r>
          </a:p>
          <a:p>
            <a:pPr marL="0" indent="0" algn="l">
              <a:buNone/>
            </a:pPr>
            <a:r>
              <a:rPr lang="it-IT" dirty="0">
                <a:solidFill>
                  <a:srgbClr val="000000"/>
                </a:solidFill>
                <a:latin typeface="Consolas" panose="020B0609020204030204" pitchFamily="49" charset="0"/>
              </a:rPr>
              <a:t>L'area del triangolo di base 3 e altezza 7 è 10.5</a:t>
            </a:r>
          </a:p>
          <a:p>
            <a:pPr marL="0" indent="0" algn="l">
              <a:buNone/>
            </a:pPr>
            <a:r>
              <a:rPr lang="it-IT" dirty="0">
                <a:solidFill>
                  <a:srgbClr val="000000"/>
                </a:solidFill>
                <a:latin typeface="Consolas" panose="020B0609020204030204" pitchFamily="49" charset="0"/>
              </a:rPr>
              <a:t>La misura dell'altezza è maggiore di quella della base</a:t>
            </a:r>
          </a:p>
        </p:txBody>
      </p:sp>
    </p:spTree>
    <p:extLst>
      <p:ext uri="{BB962C8B-B14F-4D97-AF65-F5344CB8AC3E}">
        <p14:creationId xmlns:p14="http://schemas.microsoft.com/office/powerpoint/2010/main" val="2016005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03</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Operatori e tipi</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lnSpc>
                <a:spcPct val="100000"/>
              </a:lnSpc>
              <a:buNone/>
            </a:pPr>
            <a:r>
              <a:rPr lang="it-IT" sz="1800" dirty="0"/>
              <a:t>Sviluppare una applicazione che restituisca a video il valore (calcolato) di una somma di denaro incrementata anno per anno del 3% di interessi.</a:t>
            </a:r>
          </a:p>
          <a:p>
            <a:pPr>
              <a:lnSpc>
                <a:spcPct val="100000"/>
              </a:lnSpc>
            </a:pPr>
            <a:r>
              <a:rPr lang="it-IT" sz="1800" dirty="0"/>
              <a:t>Somma iniziale: 1000 €</a:t>
            </a:r>
          </a:p>
          <a:p>
            <a:pPr>
              <a:lnSpc>
                <a:spcPct val="100000"/>
              </a:lnSpc>
            </a:pPr>
            <a:r>
              <a:rPr lang="it-IT" sz="1800" dirty="0"/>
              <a:t>Interesse annuale 3%</a:t>
            </a:r>
          </a:p>
          <a:p>
            <a:pPr>
              <a:lnSpc>
                <a:spcPct val="100000"/>
              </a:lnSpc>
            </a:pPr>
            <a:r>
              <a:rPr lang="it-IT" sz="1800" dirty="0"/>
              <a:t>Deve essere restituito a video l’importo ottenuto di anno in anno per i primi 3 anni.</a:t>
            </a:r>
          </a:p>
          <a:p>
            <a:endParaRPr lang="it-IT" dirty="0"/>
          </a:p>
          <a:p>
            <a:pPr marL="0" indent="0">
              <a:buNone/>
            </a:pPr>
            <a:r>
              <a:rPr lang="it-IT" dirty="0"/>
              <a:t>Risultato atteso per esempio su una percentuale di interesse del 10%:</a:t>
            </a:r>
          </a:p>
          <a:p>
            <a:pPr marL="0" indent="0" algn="l">
              <a:buNone/>
            </a:pPr>
            <a:r>
              <a:rPr lang="it-IT" dirty="0">
                <a:solidFill>
                  <a:srgbClr val="000000"/>
                </a:solidFill>
                <a:latin typeface="Consolas" panose="020B0609020204030204" pitchFamily="49" charset="0"/>
              </a:rPr>
              <a:t>La somma dopo anni 1 è di 1100.0</a:t>
            </a:r>
          </a:p>
          <a:p>
            <a:pPr marL="0" indent="0" algn="l">
              <a:buNone/>
            </a:pPr>
            <a:r>
              <a:rPr lang="it-IT" dirty="0">
                <a:solidFill>
                  <a:srgbClr val="000000"/>
                </a:solidFill>
                <a:latin typeface="Consolas" panose="020B0609020204030204" pitchFamily="49" charset="0"/>
              </a:rPr>
              <a:t>La somma dopo anni 2 è di 1210.0</a:t>
            </a:r>
          </a:p>
          <a:p>
            <a:pPr marL="0" indent="0" algn="l">
              <a:buNone/>
            </a:pPr>
            <a:r>
              <a:rPr lang="it-IT" dirty="0">
                <a:solidFill>
                  <a:srgbClr val="000000"/>
                </a:solidFill>
                <a:latin typeface="Consolas" panose="020B0609020204030204" pitchFamily="49" charset="0"/>
              </a:rPr>
              <a:t>La somma dopo anni 3 è di 1331.0</a:t>
            </a:r>
            <a:endParaRPr lang="it-IT" sz="1200" dirty="0"/>
          </a:p>
        </p:txBody>
      </p:sp>
    </p:spTree>
    <p:extLst>
      <p:ext uri="{BB962C8B-B14F-4D97-AF65-F5344CB8AC3E}">
        <p14:creationId xmlns:p14="http://schemas.microsoft.com/office/powerpoint/2010/main" val="3918338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04</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Operatori e tipi</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lnSpc>
                <a:spcPct val="100000"/>
              </a:lnSpc>
              <a:buNone/>
            </a:pPr>
            <a:r>
              <a:rPr lang="it-IT" sz="1800" dirty="0"/>
              <a:t>Modificate l’esercizio 02 in modo da utilizzare:</a:t>
            </a:r>
          </a:p>
          <a:p>
            <a:pPr marL="0" indent="0">
              <a:lnSpc>
                <a:spcPct val="100000"/>
              </a:lnSpc>
              <a:buNone/>
            </a:pPr>
            <a:endParaRPr lang="it-IT" sz="1800" dirty="0"/>
          </a:p>
          <a:p>
            <a:pPr>
              <a:lnSpc>
                <a:spcPct val="100000"/>
              </a:lnSpc>
            </a:pPr>
            <a:r>
              <a:rPr lang="it-IT" sz="1800" dirty="0"/>
              <a:t>l’operatore incrementale ++</a:t>
            </a:r>
          </a:p>
          <a:p>
            <a:pPr>
              <a:lnSpc>
                <a:spcPct val="100000"/>
              </a:lnSpc>
            </a:pPr>
            <a:r>
              <a:rPr lang="it-IT" sz="1800" dirty="0"/>
              <a:t>il cast sui dati (ad esempio da </a:t>
            </a:r>
            <a:r>
              <a:rPr lang="it-IT" sz="1800" dirty="0" err="1"/>
              <a:t>int</a:t>
            </a:r>
            <a:r>
              <a:rPr lang="it-IT" sz="1800" dirty="0"/>
              <a:t> a double)</a:t>
            </a:r>
          </a:p>
          <a:p>
            <a:pPr marL="0" indent="0">
              <a:buNone/>
            </a:pPr>
            <a:endParaRPr lang="it-IT"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17752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Evoluzione del linguaggio di Programmazione</a:t>
            </a:r>
          </a:p>
        </p:txBody>
      </p:sp>
      <p:pic>
        <p:nvPicPr>
          <p:cNvPr id="8" name="Immagine 7">
            <a:extLst>
              <a:ext uri="{FF2B5EF4-FFF2-40B4-BE49-F238E27FC236}">
                <a16:creationId xmlns:a16="http://schemas.microsoft.com/office/drawing/2014/main" id="{917BA217-F426-4AAA-A58D-AD5D37DF85C4}"/>
              </a:ext>
            </a:extLst>
          </p:cNvPr>
          <p:cNvPicPr>
            <a:picLocks noChangeAspect="1"/>
          </p:cNvPicPr>
          <p:nvPr/>
        </p:nvPicPr>
        <p:blipFill>
          <a:blip r:embed="rId3"/>
          <a:stretch>
            <a:fillRect/>
          </a:stretch>
        </p:blipFill>
        <p:spPr>
          <a:xfrm>
            <a:off x="2622014" y="1164661"/>
            <a:ext cx="5144878" cy="3655573"/>
          </a:xfrm>
          <a:prstGeom prst="rect">
            <a:avLst/>
          </a:prstGeom>
        </p:spPr>
      </p:pic>
    </p:spTree>
    <p:extLst>
      <p:ext uri="{BB962C8B-B14F-4D97-AF65-F5344CB8AC3E}">
        <p14:creationId xmlns:p14="http://schemas.microsoft.com/office/powerpoint/2010/main" val="1942672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PROGRAMMA DEL CORSO</a:t>
            </a:r>
          </a:p>
        </p:txBody>
      </p:sp>
      <p:sp>
        <p:nvSpPr>
          <p:cNvPr id="8" name="CasellaDiTesto 7">
            <a:extLst>
              <a:ext uri="{FF2B5EF4-FFF2-40B4-BE49-F238E27FC236}">
                <a16:creationId xmlns:a16="http://schemas.microsoft.com/office/drawing/2014/main" id="{BCCAA0D9-8475-461A-A098-3A41C8CB9A2C}"/>
              </a:ext>
            </a:extLst>
          </p:cNvPr>
          <p:cNvSpPr txBox="1"/>
          <p:nvPr/>
        </p:nvSpPr>
        <p:spPr>
          <a:xfrm flipH="1">
            <a:off x="810637" y="946091"/>
            <a:ext cx="7860025" cy="3785652"/>
          </a:xfrm>
          <a:prstGeom prst="rect">
            <a:avLst/>
          </a:prstGeom>
          <a:noFill/>
        </p:spPr>
        <p:txBody>
          <a:bodyPr wrap="square" rtlCol="0">
            <a:spAutoFit/>
          </a:bodyPr>
          <a:lstStyle/>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Introduzione alla programmazione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Introduzione a Java</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Installazione e configurazione di Java</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Ambiente di Sviluppo Eclipse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Identificatori, convenzioni, operatori, variabili e tipi di dati e cast di tipi</a:t>
            </a:r>
          </a:p>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Strutture condizionali (</a:t>
            </a:r>
            <a:r>
              <a:rPr lang="it-IT" sz="1500" b="1" dirty="0" err="1">
                <a:solidFill>
                  <a:srgbClr val="003548"/>
                </a:solidFill>
                <a:effectLst/>
                <a:latin typeface="Calibri" panose="020F0502020204030204" pitchFamily="34" charset="0"/>
                <a:ea typeface="Calibri" panose="020F0502020204030204" pitchFamily="34" charset="0"/>
              </a:rPr>
              <a:t>if</a:t>
            </a:r>
            <a:r>
              <a:rPr lang="it-IT" sz="1500" b="1" dirty="0">
                <a:solidFill>
                  <a:srgbClr val="003548"/>
                </a:solidFill>
                <a:effectLst/>
                <a:latin typeface="Calibri" panose="020F0502020204030204" pitchFamily="34" charset="0"/>
                <a:ea typeface="Calibri" panose="020F0502020204030204" pitchFamily="34" charset="0"/>
              </a:rPr>
              <a:t>, switch) e strutture iterative (for, </a:t>
            </a:r>
            <a:r>
              <a:rPr lang="it-IT" sz="1500" b="1" dirty="0" err="1">
                <a:solidFill>
                  <a:srgbClr val="003548"/>
                </a:solidFill>
                <a:effectLst/>
                <a:latin typeface="Calibri" panose="020F0502020204030204" pitchFamily="34" charset="0"/>
                <a:ea typeface="Calibri" panose="020F0502020204030204" pitchFamily="34" charset="0"/>
              </a:rPr>
              <a:t>while</a:t>
            </a:r>
            <a:r>
              <a:rPr lang="it-IT" sz="1500" b="1" dirty="0">
                <a:solidFill>
                  <a:srgbClr val="003548"/>
                </a:solidFill>
                <a:effectLst/>
                <a:latin typeface="Calibri" panose="020F0502020204030204" pitchFamily="34" charset="0"/>
                <a:ea typeface="Calibri" panose="020F0502020204030204" pitchFamily="34" charset="0"/>
              </a:rPr>
              <a:t>…)</a:t>
            </a:r>
          </a:p>
          <a:p>
            <a:pPr marL="342900" indent="-342900">
              <a:buSzPts val="1000"/>
              <a:buFont typeface="Symbol" panose="05050102010706020507" pitchFamily="18" charset="2"/>
              <a:buChar char=""/>
              <a:tabLst>
                <a:tab pos="457200" algn="l"/>
              </a:tabLst>
            </a:pPr>
            <a:r>
              <a:rPr lang="it-IT" sz="1500" b="1" dirty="0" err="1">
                <a:solidFill>
                  <a:srgbClr val="003548"/>
                </a:solidFill>
                <a:latin typeface="Calibri" panose="020F0502020204030204" pitchFamily="34" charset="0"/>
                <a:ea typeface="Calibri" panose="020F0502020204030204" pitchFamily="34" charset="0"/>
              </a:rPr>
              <a:t>String</a:t>
            </a:r>
            <a:r>
              <a:rPr lang="it-IT" sz="1500" b="1" dirty="0">
                <a:solidFill>
                  <a:srgbClr val="003548"/>
                </a:solidFill>
                <a:latin typeface="Calibri" panose="020F0502020204030204" pitchFamily="34" charset="0"/>
                <a:ea typeface="Calibri" panose="020F0502020204030204" pitchFamily="34" charset="0"/>
              </a:rPr>
              <a:t>, Array</a:t>
            </a:r>
            <a:endParaRPr lang="it-IT" sz="1500" b="1" dirty="0">
              <a:solidFill>
                <a:srgbClr val="003548"/>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Classi e Oggetti</a:t>
            </a:r>
          </a:p>
          <a:p>
            <a:pPr marL="342900" lvl="0" indent="-342900" fontAlgn="base">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Costruttore, package</a:t>
            </a:r>
          </a:p>
          <a:p>
            <a:pPr marL="342900" indent="-342900">
              <a:buSzPts val="1000"/>
              <a:buFont typeface="Symbol" panose="05050102010706020507" pitchFamily="18" charset="2"/>
              <a:buChar char=""/>
              <a:tabLst>
                <a:tab pos="457200" algn="l"/>
              </a:tabLst>
            </a:pPr>
            <a:r>
              <a:rPr lang="it-IT" sz="1500" b="1" dirty="0">
                <a:solidFill>
                  <a:srgbClr val="003548"/>
                </a:solidFill>
                <a:effectLst/>
                <a:latin typeface="Calibri" panose="020F0502020204030204" pitchFamily="34" charset="0"/>
                <a:ea typeface="Calibri" panose="020F0502020204030204" pitchFamily="34" charset="0"/>
              </a:rPr>
              <a:t>I metodi</a:t>
            </a:r>
          </a:p>
          <a:p>
            <a:pPr marL="342900" indent="-342900">
              <a:buSzPts val="1000"/>
              <a:buFont typeface="Symbol" panose="05050102010706020507" pitchFamily="18" charset="2"/>
              <a:buChar char=""/>
              <a:tabLst>
                <a:tab pos="457200" algn="l"/>
              </a:tabLst>
            </a:pPr>
            <a:r>
              <a:rPr lang="it-IT" sz="1500" dirty="0" err="1">
                <a:solidFill>
                  <a:srgbClr val="003548"/>
                </a:solidFill>
                <a:latin typeface="Calibri" panose="020F0502020204030204" pitchFamily="34" charset="0"/>
                <a:ea typeface="Calibri" panose="020F0502020204030204" pitchFamily="34" charset="0"/>
              </a:rPr>
              <a:t>Collections</a:t>
            </a:r>
            <a:r>
              <a:rPr lang="it-IT" sz="1500" dirty="0">
                <a:solidFill>
                  <a:srgbClr val="003548"/>
                </a:solidFill>
                <a:latin typeface="Calibri" panose="020F0502020204030204" pitchFamily="34" charset="0"/>
                <a:ea typeface="Calibri" panose="020F0502020204030204" pitchFamily="34" charset="0"/>
              </a:rPr>
              <a:t>, </a:t>
            </a:r>
            <a:r>
              <a:rPr lang="it-IT" sz="1500" dirty="0" err="1">
                <a:solidFill>
                  <a:srgbClr val="003548"/>
                </a:solidFill>
                <a:latin typeface="Calibri" panose="020F0502020204030204" pitchFamily="34" charset="0"/>
                <a:ea typeface="Calibri" panose="020F0502020204030204" pitchFamily="34" charset="0"/>
              </a:rPr>
              <a:t>enum</a:t>
            </a:r>
            <a:endParaRPr lang="it-IT" sz="1500" dirty="0">
              <a:solidFill>
                <a:srgbClr val="003548"/>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Ereditarietà, polimorfismo e incapsulamento, getter e setter</a:t>
            </a:r>
          </a:p>
          <a:p>
            <a:pPr marL="342900" indent="-342900">
              <a:buSzPts val="1000"/>
              <a:buFont typeface="Symbol" panose="05050102010706020507" pitchFamily="18" charset="2"/>
              <a:buChar char=""/>
              <a:tabLst>
                <a:tab pos="457200" algn="l"/>
              </a:tabLst>
            </a:pPr>
            <a:r>
              <a:rPr lang="it-IT" sz="1500" dirty="0" err="1">
                <a:solidFill>
                  <a:srgbClr val="003548"/>
                </a:solidFill>
                <a:effectLst/>
                <a:latin typeface="Calibri" panose="020F0502020204030204" pitchFamily="34" charset="0"/>
                <a:ea typeface="Calibri" panose="020F0502020204030204" pitchFamily="34" charset="0"/>
              </a:rPr>
              <a:t>Annotations</a:t>
            </a:r>
            <a:endParaRPr lang="it-IT" sz="1500" dirty="0">
              <a:solidFill>
                <a:srgbClr val="003548"/>
              </a:solidFill>
              <a:effectLst/>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Interfacce, classi astratte, classi generiche</a:t>
            </a:r>
          </a:p>
          <a:p>
            <a:pPr marL="342900" lvl="0" indent="-342900" fontAlgn="base">
              <a:buSzPts val="1000"/>
              <a:buFont typeface="Symbol" panose="05050102010706020507" pitchFamily="18" charset="2"/>
              <a:buChar char=""/>
              <a:tabLst>
                <a:tab pos="457200" algn="l"/>
              </a:tabLst>
            </a:pPr>
            <a:r>
              <a:rPr lang="it-IT" sz="1500" dirty="0">
                <a:solidFill>
                  <a:srgbClr val="003548"/>
                </a:solidFill>
                <a:effectLst/>
                <a:latin typeface="Calibri" panose="020F0502020204030204" pitchFamily="34" charset="0"/>
                <a:ea typeface="Calibri" panose="020F0502020204030204" pitchFamily="34" charset="0"/>
              </a:rPr>
              <a:t>Gestione delle eccezioni</a:t>
            </a:r>
          </a:p>
          <a:p>
            <a:pPr marL="342900" lvl="0" indent="-342900" fontAlgn="base">
              <a:buSzPts val="1000"/>
              <a:buFont typeface="Symbol" panose="05050102010706020507" pitchFamily="18" charset="2"/>
              <a:buChar char=""/>
              <a:tabLst>
                <a:tab pos="457200" algn="l"/>
              </a:tabLst>
            </a:pPr>
            <a:r>
              <a:rPr lang="it-IT" sz="1500" dirty="0">
                <a:solidFill>
                  <a:srgbClr val="003548"/>
                </a:solidFill>
                <a:latin typeface="Calibri" panose="020F0502020204030204" pitchFamily="34" charset="0"/>
                <a:ea typeface="Calibri" panose="020F0502020204030204" pitchFamily="34" charset="0"/>
              </a:rPr>
              <a:t>Input: Classe Scanner</a:t>
            </a:r>
            <a:endParaRPr lang="it-IT" sz="1500" dirty="0">
              <a:solidFill>
                <a:srgbClr val="003548"/>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32677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Strutture condizionali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If</a:t>
            </a:r>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-else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buNone/>
            </a:pPr>
            <a:r>
              <a:rPr lang="it-IT" sz="1600" b="0" i="0" dirty="0" err="1">
                <a:solidFill>
                  <a:srgbClr val="0077AA"/>
                </a:solidFill>
                <a:effectLst/>
                <a:latin typeface="Consolas" panose="020B0609020204030204" pitchFamily="49" charset="0"/>
              </a:rPr>
              <a:t>if</a:t>
            </a:r>
            <a:r>
              <a:rPr lang="it-IT" sz="1600" b="0" i="0" dirty="0">
                <a:solidFill>
                  <a:srgbClr val="999999"/>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condizione1</a:t>
            </a:r>
            <a:r>
              <a:rPr lang="it-IT" sz="1600" b="0" i="0" dirty="0">
                <a:solidFill>
                  <a:srgbClr val="999999"/>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 </a:t>
            </a:r>
            <a:r>
              <a:rPr lang="it-IT" sz="1600" b="0" i="0" dirty="0">
                <a:solidFill>
                  <a:srgbClr val="999999"/>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 </a:t>
            </a:r>
          </a:p>
          <a:p>
            <a:pPr marL="0" indent="0">
              <a:buNone/>
            </a:pPr>
            <a:r>
              <a:rPr lang="it-IT" dirty="0">
                <a:solidFill>
                  <a:srgbClr val="000000"/>
                </a:solidFill>
                <a:latin typeface="Consolas" panose="020B0609020204030204" pitchFamily="49" charset="0"/>
              </a:rPr>
              <a:t>	</a:t>
            </a:r>
            <a:r>
              <a:rPr lang="it-IT" sz="1600" b="0" i="0" dirty="0">
                <a:solidFill>
                  <a:srgbClr val="708090"/>
                </a:solidFill>
                <a:effectLst/>
                <a:latin typeface="Consolas" panose="020B0609020204030204" pitchFamily="49" charset="0"/>
              </a:rPr>
              <a:t>// ...</a:t>
            </a:r>
            <a:r>
              <a:rPr lang="it-IT" sz="1600" b="0" i="0" dirty="0">
                <a:solidFill>
                  <a:srgbClr val="000000"/>
                </a:solidFill>
                <a:effectLst/>
                <a:latin typeface="Consolas" panose="020B0609020204030204" pitchFamily="49" charset="0"/>
              </a:rPr>
              <a:t> </a:t>
            </a:r>
          </a:p>
          <a:p>
            <a:pPr marL="0" indent="0">
              <a:buNone/>
            </a:pPr>
            <a:r>
              <a:rPr lang="it-IT" sz="1600" b="0" i="0" dirty="0">
                <a:solidFill>
                  <a:srgbClr val="999999"/>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 </a:t>
            </a:r>
          </a:p>
          <a:p>
            <a:pPr marL="0" indent="0">
              <a:buNone/>
            </a:pPr>
            <a:r>
              <a:rPr lang="it-IT" sz="1600" b="0" i="0" dirty="0">
                <a:solidFill>
                  <a:srgbClr val="0077AA"/>
                </a:solidFill>
                <a:effectLst/>
                <a:latin typeface="Consolas" panose="020B0609020204030204" pitchFamily="49" charset="0"/>
              </a:rPr>
              <a:t>else</a:t>
            </a:r>
            <a:r>
              <a:rPr lang="it-IT" sz="1600" b="0" i="0" dirty="0">
                <a:solidFill>
                  <a:srgbClr val="000000"/>
                </a:solidFill>
                <a:effectLst/>
                <a:latin typeface="Consolas" panose="020B0609020204030204" pitchFamily="49" charset="0"/>
              </a:rPr>
              <a:t> </a:t>
            </a:r>
            <a:r>
              <a:rPr lang="it-IT" sz="1600" b="0" i="0" dirty="0" err="1">
                <a:solidFill>
                  <a:srgbClr val="0077AA"/>
                </a:solidFill>
                <a:effectLst/>
                <a:latin typeface="Consolas" panose="020B0609020204030204" pitchFamily="49" charset="0"/>
              </a:rPr>
              <a:t>if</a:t>
            </a:r>
            <a:r>
              <a:rPr lang="it-IT" sz="1600" b="0" i="0" dirty="0">
                <a:solidFill>
                  <a:srgbClr val="000000"/>
                </a:solidFill>
                <a:effectLst/>
                <a:latin typeface="Consolas" panose="020B0609020204030204" pitchFamily="49" charset="0"/>
              </a:rPr>
              <a:t> </a:t>
            </a:r>
            <a:r>
              <a:rPr lang="it-IT" sz="1600" b="0" i="0" dirty="0">
                <a:solidFill>
                  <a:srgbClr val="999999"/>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condizione2</a:t>
            </a:r>
            <a:r>
              <a:rPr lang="it-IT" sz="1600" b="0" i="0" dirty="0">
                <a:solidFill>
                  <a:srgbClr val="999999"/>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 </a:t>
            </a:r>
            <a:r>
              <a:rPr lang="it-IT" sz="1600" b="0" i="0" dirty="0">
                <a:solidFill>
                  <a:srgbClr val="999999"/>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				</a:t>
            </a:r>
            <a:r>
              <a:rPr lang="it-IT" dirty="0">
                <a:solidFill>
                  <a:srgbClr val="708090"/>
                </a:solidFill>
                <a:latin typeface="Consolas" panose="020B0609020204030204" pitchFamily="49" charset="0"/>
              </a:rPr>
              <a:t>//non obbligatorio</a:t>
            </a:r>
          </a:p>
          <a:p>
            <a:pPr marL="0" indent="0">
              <a:buNone/>
            </a:pPr>
            <a:r>
              <a:rPr lang="it-IT" dirty="0">
                <a:solidFill>
                  <a:srgbClr val="000000"/>
                </a:solidFill>
                <a:latin typeface="Consolas" panose="020B0609020204030204" pitchFamily="49" charset="0"/>
              </a:rPr>
              <a:t>	</a:t>
            </a:r>
            <a:r>
              <a:rPr lang="it-IT" sz="1600" b="0" i="0" dirty="0">
                <a:solidFill>
                  <a:srgbClr val="708090"/>
                </a:solidFill>
                <a:effectLst/>
                <a:latin typeface="Consolas" panose="020B0609020204030204" pitchFamily="49" charset="0"/>
              </a:rPr>
              <a:t>// ...</a:t>
            </a:r>
            <a:r>
              <a:rPr lang="it-IT" sz="1600" b="0" i="0" dirty="0">
                <a:solidFill>
                  <a:srgbClr val="000000"/>
                </a:solidFill>
                <a:effectLst/>
                <a:latin typeface="Consolas" panose="020B0609020204030204" pitchFamily="49" charset="0"/>
              </a:rPr>
              <a:t> </a:t>
            </a:r>
          </a:p>
          <a:p>
            <a:pPr marL="0" indent="0">
              <a:buNone/>
            </a:pPr>
            <a:r>
              <a:rPr lang="it-IT" sz="1600" b="0" i="0" dirty="0">
                <a:solidFill>
                  <a:srgbClr val="999999"/>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 </a:t>
            </a:r>
          </a:p>
          <a:p>
            <a:pPr marL="0" indent="0">
              <a:buNone/>
            </a:pPr>
            <a:r>
              <a:rPr lang="it-IT" sz="1600" b="0" i="0" dirty="0">
                <a:solidFill>
                  <a:srgbClr val="0077AA"/>
                </a:solidFill>
                <a:effectLst/>
                <a:latin typeface="Consolas" panose="020B0609020204030204" pitchFamily="49" charset="0"/>
              </a:rPr>
              <a:t>else</a:t>
            </a:r>
            <a:r>
              <a:rPr lang="it-IT" sz="1600" b="0" i="0" dirty="0">
                <a:solidFill>
                  <a:srgbClr val="000000"/>
                </a:solidFill>
                <a:effectLst/>
                <a:latin typeface="Consolas" panose="020B0609020204030204" pitchFamily="49" charset="0"/>
              </a:rPr>
              <a:t> </a:t>
            </a:r>
            <a:r>
              <a:rPr lang="it-IT" sz="1600" b="0" i="0" dirty="0">
                <a:solidFill>
                  <a:srgbClr val="999999"/>
                </a:solidFill>
                <a:effectLst/>
                <a:latin typeface="Consolas" panose="020B0609020204030204" pitchFamily="49" charset="0"/>
              </a:rPr>
              <a:t>{								</a:t>
            </a:r>
            <a:r>
              <a:rPr lang="it-IT" dirty="0">
                <a:solidFill>
                  <a:srgbClr val="708090"/>
                </a:solidFill>
                <a:latin typeface="Consolas" panose="020B0609020204030204" pitchFamily="49" charset="0"/>
              </a:rPr>
              <a:t>//non obbligatorio</a:t>
            </a:r>
            <a:endParaRPr lang="it-IT" sz="1600" b="0" i="0" dirty="0">
              <a:solidFill>
                <a:srgbClr val="000000"/>
              </a:solidFill>
              <a:effectLst/>
              <a:latin typeface="Consolas" panose="020B0609020204030204" pitchFamily="49" charset="0"/>
            </a:endParaRPr>
          </a:p>
          <a:p>
            <a:pPr marL="0" indent="0">
              <a:buNone/>
            </a:pPr>
            <a:r>
              <a:rPr lang="it-IT" dirty="0">
                <a:solidFill>
                  <a:srgbClr val="000000"/>
                </a:solidFill>
                <a:latin typeface="Consolas" panose="020B0609020204030204" pitchFamily="49" charset="0"/>
              </a:rPr>
              <a:t>	</a:t>
            </a:r>
            <a:r>
              <a:rPr lang="it-IT" sz="1600" b="0" i="0" dirty="0">
                <a:solidFill>
                  <a:srgbClr val="708090"/>
                </a:solidFill>
                <a:effectLst/>
                <a:latin typeface="Consolas" panose="020B0609020204030204" pitchFamily="49" charset="0"/>
              </a:rPr>
              <a:t>//...</a:t>
            </a:r>
            <a:r>
              <a:rPr lang="it-IT" sz="1600" b="0" i="0" dirty="0">
                <a:solidFill>
                  <a:srgbClr val="000000"/>
                </a:solidFill>
                <a:effectLst/>
                <a:latin typeface="Consolas" panose="020B0609020204030204" pitchFamily="49" charset="0"/>
              </a:rPr>
              <a:t> </a:t>
            </a:r>
          </a:p>
          <a:p>
            <a:pPr marL="0" indent="0">
              <a:buNone/>
            </a:pPr>
            <a:r>
              <a:rPr lang="it-IT" sz="1600" b="0" i="0" dirty="0">
                <a:solidFill>
                  <a:srgbClr val="999999"/>
                </a:solidFill>
                <a:effectLst/>
                <a:latin typeface="Consolas" panose="020B0609020204030204" pitchFamily="49" charset="0"/>
              </a:rPr>
              <a:t>}</a:t>
            </a:r>
            <a:endParaRPr lang="it-IT" sz="1400" b="1" dirty="0"/>
          </a:p>
        </p:txBody>
      </p:sp>
    </p:spTree>
    <p:extLst>
      <p:ext uri="{BB962C8B-B14F-4D97-AF65-F5344CB8AC3E}">
        <p14:creationId xmlns:p14="http://schemas.microsoft.com/office/powerpoint/2010/main" val="1065655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Strutture condizionali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Switch-case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dirty="0" err="1">
                <a:solidFill>
                  <a:schemeClr val="accent1">
                    <a:lumMod val="50000"/>
                  </a:schemeClr>
                </a:solidFill>
                <a:latin typeface="Consolas" panose="020B0609020204030204" pitchFamily="49" charset="0"/>
              </a:rPr>
              <a:t>char</a:t>
            </a:r>
            <a:r>
              <a:rPr lang="it-IT" dirty="0">
                <a:solidFill>
                  <a:srgbClr val="0077AA"/>
                </a:solidFill>
                <a:latin typeface="Consolas" panose="020B0609020204030204" pitchFamily="49" charset="0"/>
              </a:rPr>
              <a:t> </a:t>
            </a:r>
            <a:r>
              <a:rPr lang="it-IT" dirty="0">
                <a:solidFill>
                  <a:schemeClr val="accent1">
                    <a:lumMod val="50000"/>
                  </a:schemeClr>
                </a:solidFill>
                <a:latin typeface="Consolas" panose="020B0609020204030204" pitchFamily="49" charset="0"/>
              </a:rPr>
              <a:t>a</a:t>
            </a:r>
            <a:r>
              <a:rPr lang="it-IT" dirty="0">
                <a:solidFill>
                  <a:srgbClr val="0077AA"/>
                </a:solidFill>
                <a:latin typeface="Consolas" panose="020B0609020204030204" pitchFamily="49" charset="0"/>
              </a:rPr>
              <a:t> </a:t>
            </a:r>
            <a:r>
              <a:rPr lang="it-IT" dirty="0">
                <a:solidFill>
                  <a:srgbClr val="999999"/>
                </a:solidFill>
                <a:latin typeface="Consolas" panose="020B0609020204030204" pitchFamily="49" charset="0"/>
              </a:rPr>
              <a:t>= </a:t>
            </a:r>
            <a:r>
              <a:rPr lang="it-IT" dirty="0">
                <a:solidFill>
                  <a:srgbClr val="00B050"/>
                </a:solidFill>
                <a:latin typeface="Consolas" panose="020B0609020204030204" pitchFamily="49" charset="0"/>
              </a:rPr>
              <a:t>'b'</a:t>
            </a:r>
            <a:r>
              <a:rPr lang="it-IT" dirty="0">
                <a:solidFill>
                  <a:srgbClr val="999999"/>
                </a:solidFill>
                <a:latin typeface="Consolas" panose="020B0609020204030204" pitchFamily="49" charset="0"/>
              </a:rPr>
              <a:t>;</a:t>
            </a:r>
          </a:p>
          <a:p>
            <a:pPr marL="0" indent="0" algn="l">
              <a:buNone/>
            </a:pPr>
            <a:r>
              <a:rPr lang="it-IT" dirty="0">
                <a:solidFill>
                  <a:srgbClr val="0077AA"/>
                </a:solidFill>
                <a:latin typeface="Consolas" panose="020B0609020204030204" pitchFamily="49" charset="0"/>
              </a:rPr>
              <a:t>switch </a:t>
            </a:r>
            <a:r>
              <a:rPr lang="it-IT" dirty="0">
                <a:solidFill>
                  <a:srgbClr val="999999"/>
                </a:solidFill>
                <a:latin typeface="Consolas" panose="020B0609020204030204" pitchFamily="49" charset="0"/>
              </a:rPr>
              <a:t>(</a:t>
            </a:r>
            <a:r>
              <a:rPr lang="it-IT" dirty="0">
                <a:solidFill>
                  <a:schemeClr val="accent1">
                    <a:lumMod val="50000"/>
                  </a:schemeClr>
                </a:solidFill>
                <a:latin typeface="Consolas" panose="020B0609020204030204" pitchFamily="49" charset="0"/>
              </a:rPr>
              <a:t>a</a:t>
            </a:r>
            <a:r>
              <a:rPr lang="it-IT" dirty="0">
                <a:solidFill>
                  <a:srgbClr val="999999"/>
                </a:solidFill>
                <a:latin typeface="Consolas" panose="020B0609020204030204" pitchFamily="49" charset="0"/>
              </a:rPr>
              <a:t>) {</a:t>
            </a:r>
          </a:p>
          <a:p>
            <a:pPr marL="0" indent="0">
              <a:buNone/>
            </a:pPr>
            <a:r>
              <a:rPr lang="it-IT" dirty="0">
                <a:solidFill>
                  <a:srgbClr val="0077AA"/>
                </a:solidFill>
                <a:latin typeface="Consolas" panose="020B0609020204030204" pitchFamily="49" charset="0"/>
              </a:rPr>
              <a:t>case </a:t>
            </a:r>
            <a:r>
              <a:rPr lang="it-IT" dirty="0">
                <a:solidFill>
                  <a:srgbClr val="00B050"/>
                </a:solidFill>
                <a:latin typeface="Consolas" panose="020B0609020204030204" pitchFamily="49" charset="0"/>
              </a:rPr>
              <a:t>'a'</a:t>
            </a:r>
            <a:r>
              <a:rPr lang="it-IT" dirty="0">
                <a:solidFill>
                  <a:srgbClr val="999999"/>
                </a:solidFill>
                <a:latin typeface="Consolas" panose="020B0609020204030204" pitchFamily="49" charset="0"/>
              </a:rPr>
              <a:t>:							</a:t>
            </a:r>
            <a:r>
              <a:rPr lang="en-US" dirty="0">
                <a:solidFill>
                  <a:srgbClr val="999999"/>
                </a:solidFill>
                <a:latin typeface="Consolas" panose="020B0609020204030204" pitchFamily="49" charset="0"/>
              </a:rPr>
              <a:t>// 'a' </a:t>
            </a:r>
            <a:r>
              <a:rPr lang="en-US" dirty="0" err="1">
                <a:solidFill>
                  <a:srgbClr val="999999"/>
                </a:solidFill>
                <a:latin typeface="Consolas" panose="020B0609020204030204" pitchFamily="49" charset="0"/>
              </a:rPr>
              <a:t>deve</a:t>
            </a:r>
            <a:r>
              <a:rPr lang="en-US" dirty="0">
                <a:solidFill>
                  <a:srgbClr val="999999"/>
                </a:solidFill>
                <a:latin typeface="Consolas" panose="020B0609020204030204" pitchFamily="49" charset="0"/>
              </a:rPr>
              <a:t> </a:t>
            </a:r>
            <a:r>
              <a:rPr lang="en-US" dirty="0" err="1">
                <a:solidFill>
                  <a:srgbClr val="999999"/>
                </a:solidFill>
                <a:latin typeface="Consolas" panose="020B0609020204030204" pitchFamily="49" charset="0"/>
              </a:rPr>
              <a:t>essere</a:t>
            </a:r>
            <a:r>
              <a:rPr lang="en-US" dirty="0">
                <a:solidFill>
                  <a:srgbClr val="999999"/>
                </a:solidFill>
                <a:latin typeface="Consolas" panose="020B0609020204030204" pitchFamily="49" charset="0"/>
              </a:rPr>
              <a:t> </a:t>
            </a:r>
            <a:r>
              <a:rPr lang="en-US" dirty="0" err="1">
                <a:solidFill>
                  <a:srgbClr val="999999"/>
                </a:solidFill>
                <a:latin typeface="Consolas" panose="020B0609020204030204" pitchFamily="49" charset="0"/>
              </a:rPr>
              <a:t>stesso</a:t>
            </a:r>
            <a:r>
              <a:rPr lang="en-US" dirty="0">
                <a:solidFill>
                  <a:srgbClr val="999999"/>
                </a:solidFill>
                <a:latin typeface="Consolas" panose="020B0609020204030204" pitchFamily="49" charset="0"/>
              </a:rPr>
              <a:t> </a:t>
            </a:r>
            <a:r>
              <a:rPr lang="en-US" dirty="0" err="1">
                <a:solidFill>
                  <a:srgbClr val="999999"/>
                </a:solidFill>
                <a:latin typeface="Consolas" panose="020B0609020204030204" pitchFamily="49" charset="0"/>
              </a:rPr>
              <a:t>tipo</a:t>
            </a:r>
            <a:r>
              <a:rPr lang="en-US" dirty="0">
                <a:solidFill>
                  <a:srgbClr val="999999"/>
                </a:solidFill>
                <a:latin typeface="Consolas" panose="020B0609020204030204" pitchFamily="49" charset="0"/>
              </a:rPr>
              <a:t> di </a:t>
            </a:r>
            <a:r>
              <a:rPr lang="it-IT" dirty="0">
                <a:solidFill>
                  <a:srgbClr val="999999"/>
                </a:solidFill>
                <a:latin typeface="Consolas" panose="020B0609020204030204" pitchFamily="49" charset="0"/>
              </a:rPr>
              <a:t>a</a:t>
            </a:r>
            <a:endParaRPr lang="it-IT" dirty="0">
              <a:solidFill>
                <a:srgbClr val="0077AA"/>
              </a:solidFill>
              <a:latin typeface="Consolas" panose="020B0609020204030204" pitchFamily="49" charset="0"/>
            </a:endParaRPr>
          </a:p>
          <a:p>
            <a:pPr marL="0" indent="0">
              <a:buNone/>
            </a:pPr>
            <a:r>
              <a:rPr lang="it-IT" dirty="0">
                <a:solidFill>
                  <a:srgbClr val="0077AA"/>
                </a:solidFill>
                <a:latin typeface="Consolas" panose="020B0609020204030204" pitchFamily="49" charset="0"/>
              </a:rPr>
              <a:t>	</a:t>
            </a:r>
            <a:r>
              <a:rPr lang="it-IT" dirty="0" err="1">
                <a:solidFill>
                  <a:schemeClr val="accent1">
                    <a:lumMod val="50000"/>
                  </a:schemeClr>
                </a:solidFill>
                <a:latin typeface="Consolas" panose="020B0609020204030204" pitchFamily="49" charset="0"/>
              </a:rPr>
              <a:t>System.out.</a:t>
            </a:r>
            <a:r>
              <a:rPr lang="it-IT" dirty="0" err="1">
                <a:solidFill>
                  <a:srgbClr val="DD4A68"/>
                </a:solidFill>
                <a:latin typeface="Consolas" panose="020B0609020204030204" pitchFamily="49" charset="0"/>
              </a:rPr>
              <a:t>println</a:t>
            </a:r>
            <a:r>
              <a:rPr lang="it-IT" dirty="0">
                <a:solidFill>
                  <a:srgbClr val="999999"/>
                </a:solidFill>
                <a:latin typeface="Consolas" panose="020B0609020204030204" pitchFamily="49" charset="0"/>
              </a:rPr>
              <a:t>(</a:t>
            </a:r>
            <a:r>
              <a:rPr lang="it-IT" dirty="0">
                <a:solidFill>
                  <a:srgbClr val="00B050"/>
                </a:solidFill>
                <a:latin typeface="Consolas" panose="020B0609020204030204" pitchFamily="49" charset="0"/>
              </a:rPr>
              <a:t>'a'</a:t>
            </a:r>
            <a:r>
              <a:rPr lang="it-IT" dirty="0">
                <a:solidFill>
                  <a:srgbClr val="999999"/>
                </a:solidFill>
                <a:latin typeface="Consolas" panose="020B0609020204030204" pitchFamily="49" charset="0"/>
              </a:rPr>
              <a:t>);			</a:t>
            </a:r>
            <a:r>
              <a:rPr lang="en-US" dirty="0">
                <a:solidFill>
                  <a:srgbClr val="999999"/>
                </a:solidFill>
                <a:latin typeface="Consolas" panose="020B0609020204030204" pitchFamily="49" charset="0"/>
              </a:rPr>
              <a:t>// </a:t>
            </a:r>
            <a:r>
              <a:rPr lang="en-US" dirty="0" err="1">
                <a:solidFill>
                  <a:srgbClr val="999999"/>
                </a:solidFill>
                <a:latin typeface="Consolas" panose="020B0609020204030204" pitchFamily="49" charset="0"/>
              </a:rPr>
              <a:t>esecuzione</a:t>
            </a:r>
            <a:r>
              <a:rPr lang="en-US" dirty="0">
                <a:solidFill>
                  <a:srgbClr val="999999"/>
                </a:solidFill>
                <a:latin typeface="Consolas" panose="020B0609020204030204" pitchFamily="49" charset="0"/>
              </a:rPr>
              <a:t> </a:t>
            </a:r>
            <a:r>
              <a:rPr lang="en-US" dirty="0" err="1">
                <a:solidFill>
                  <a:srgbClr val="999999"/>
                </a:solidFill>
                <a:latin typeface="Consolas" panose="020B0609020204030204" pitchFamily="49" charset="0"/>
              </a:rPr>
              <a:t>fino</a:t>
            </a:r>
            <a:r>
              <a:rPr lang="en-US" dirty="0">
                <a:solidFill>
                  <a:srgbClr val="999999"/>
                </a:solidFill>
                <a:latin typeface="Consolas" panose="020B0609020204030204" pitchFamily="49" charset="0"/>
              </a:rPr>
              <a:t> al primo break</a:t>
            </a:r>
            <a:endParaRPr lang="it-IT" dirty="0">
              <a:solidFill>
                <a:srgbClr val="999999"/>
              </a:solidFill>
              <a:latin typeface="Consolas" panose="020B0609020204030204" pitchFamily="49" charset="0"/>
            </a:endParaRPr>
          </a:p>
          <a:p>
            <a:pPr marL="0" indent="0">
              <a:buNone/>
            </a:pPr>
            <a:r>
              <a:rPr lang="it-IT" dirty="0">
                <a:solidFill>
                  <a:srgbClr val="0077AA"/>
                </a:solidFill>
                <a:latin typeface="Consolas" panose="020B0609020204030204" pitchFamily="49" charset="0"/>
              </a:rPr>
              <a:t>	break</a:t>
            </a:r>
            <a:r>
              <a:rPr lang="it-IT" dirty="0">
                <a:solidFill>
                  <a:srgbClr val="999999"/>
                </a:solidFill>
                <a:latin typeface="Consolas" panose="020B0609020204030204" pitchFamily="49" charset="0"/>
              </a:rPr>
              <a:t>;</a:t>
            </a:r>
          </a:p>
          <a:p>
            <a:pPr marL="0" indent="0" algn="l">
              <a:buNone/>
            </a:pPr>
            <a:r>
              <a:rPr lang="it-IT" dirty="0">
                <a:solidFill>
                  <a:srgbClr val="0077AA"/>
                </a:solidFill>
                <a:latin typeface="Consolas" panose="020B0609020204030204" pitchFamily="49" charset="0"/>
              </a:rPr>
              <a:t>case </a:t>
            </a:r>
            <a:r>
              <a:rPr lang="it-IT" dirty="0">
                <a:solidFill>
                  <a:srgbClr val="00B050"/>
                </a:solidFill>
                <a:latin typeface="Consolas" panose="020B0609020204030204" pitchFamily="49" charset="0"/>
              </a:rPr>
              <a:t>'b'</a:t>
            </a:r>
            <a:r>
              <a:rPr lang="it-IT" dirty="0">
                <a:solidFill>
                  <a:srgbClr val="999999"/>
                </a:solidFill>
                <a:latin typeface="Consolas" panose="020B0609020204030204" pitchFamily="49" charset="0"/>
              </a:rPr>
              <a:t>:</a:t>
            </a:r>
          </a:p>
          <a:p>
            <a:pPr marL="0" indent="0" algn="l">
              <a:buNone/>
            </a:pPr>
            <a:r>
              <a:rPr lang="it-IT" dirty="0">
                <a:solidFill>
                  <a:srgbClr val="0077AA"/>
                </a:solidFill>
                <a:latin typeface="Consolas" panose="020B0609020204030204" pitchFamily="49" charset="0"/>
              </a:rPr>
              <a:t>	</a:t>
            </a:r>
            <a:r>
              <a:rPr lang="it-IT" dirty="0" err="1">
                <a:solidFill>
                  <a:schemeClr val="accent1">
                    <a:lumMod val="50000"/>
                  </a:schemeClr>
                </a:solidFill>
                <a:latin typeface="Consolas" panose="020B0609020204030204" pitchFamily="49" charset="0"/>
              </a:rPr>
              <a:t>System.out.</a:t>
            </a:r>
            <a:r>
              <a:rPr lang="it-IT" dirty="0" err="1">
                <a:solidFill>
                  <a:srgbClr val="DD4A68"/>
                </a:solidFill>
                <a:latin typeface="Consolas" panose="020B0609020204030204" pitchFamily="49" charset="0"/>
              </a:rPr>
              <a:t>println</a:t>
            </a:r>
            <a:r>
              <a:rPr lang="it-IT" dirty="0">
                <a:solidFill>
                  <a:srgbClr val="999999"/>
                </a:solidFill>
                <a:latin typeface="Consolas" panose="020B0609020204030204" pitchFamily="49" charset="0"/>
              </a:rPr>
              <a:t>(</a:t>
            </a:r>
            <a:r>
              <a:rPr lang="it-IT" dirty="0">
                <a:solidFill>
                  <a:srgbClr val="00B050"/>
                </a:solidFill>
                <a:latin typeface="Consolas" panose="020B0609020204030204" pitchFamily="49" charset="0"/>
              </a:rPr>
              <a:t>'b'</a:t>
            </a:r>
            <a:r>
              <a:rPr lang="it-IT" dirty="0">
                <a:solidFill>
                  <a:srgbClr val="999999"/>
                </a:solidFill>
                <a:latin typeface="Consolas" panose="020B0609020204030204" pitchFamily="49" charset="0"/>
              </a:rPr>
              <a:t>);</a:t>
            </a:r>
          </a:p>
          <a:p>
            <a:pPr marL="0" indent="0">
              <a:buNone/>
            </a:pPr>
            <a:r>
              <a:rPr lang="it-IT" dirty="0">
                <a:solidFill>
                  <a:srgbClr val="0077AA"/>
                </a:solidFill>
                <a:latin typeface="Consolas" panose="020B0609020204030204" pitchFamily="49" charset="0"/>
              </a:rPr>
              <a:t>case </a:t>
            </a:r>
            <a:r>
              <a:rPr lang="it-IT" dirty="0">
                <a:solidFill>
                  <a:srgbClr val="00B050"/>
                </a:solidFill>
                <a:latin typeface="Consolas" panose="020B0609020204030204" pitchFamily="49" charset="0"/>
              </a:rPr>
              <a:t>'c'</a:t>
            </a:r>
            <a:r>
              <a:rPr lang="it-IT" dirty="0">
                <a:solidFill>
                  <a:srgbClr val="999999"/>
                </a:solidFill>
                <a:latin typeface="Consolas" panose="020B0609020204030204" pitchFamily="49" charset="0"/>
              </a:rPr>
              <a:t>: </a:t>
            </a:r>
            <a:r>
              <a:rPr lang="it-IT" dirty="0">
                <a:solidFill>
                  <a:srgbClr val="0077AA"/>
                </a:solidFill>
                <a:latin typeface="Consolas" panose="020B0609020204030204" pitchFamily="49" charset="0"/>
              </a:rPr>
              <a:t>case </a:t>
            </a:r>
            <a:r>
              <a:rPr lang="it-IT" dirty="0">
                <a:solidFill>
                  <a:srgbClr val="00B050"/>
                </a:solidFill>
                <a:latin typeface="Consolas" panose="020B0609020204030204" pitchFamily="49" charset="0"/>
              </a:rPr>
              <a:t>'d'</a:t>
            </a:r>
            <a:r>
              <a:rPr lang="it-IT" dirty="0">
                <a:solidFill>
                  <a:srgbClr val="999999"/>
                </a:solidFill>
                <a:latin typeface="Consolas" panose="020B0609020204030204" pitchFamily="49" charset="0"/>
              </a:rPr>
              <a:t>: 							//doppia casistica</a:t>
            </a:r>
          </a:p>
          <a:p>
            <a:pPr marL="0" indent="0" algn="l">
              <a:buNone/>
            </a:pPr>
            <a:r>
              <a:rPr lang="it-IT" dirty="0">
                <a:solidFill>
                  <a:srgbClr val="0077AA"/>
                </a:solidFill>
                <a:latin typeface="Consolas" panose="020B0609020204030204" pitchFamily="49" charset="0"/>
              </a:rPr>
              <a:t>	</a:t>
            </a:r>
            <a:r>
              <a:rPr lang="it-IT" dirty="0" err="1">
                <a:solidFill>
                  <a:schemeClr val="accent1">
                    <a:lumMod val="50000"/>
                  </a:schemeClr>
                </a:solidFill>
                <a:latin typeface="Consolas" panose="020B0609020204030204" pitchFamily="49" charset="0"/>
              </a:rPr>
              <a:t>System.out.</a:t>
            </a:r>
            <a:r>
              <a:rPr lang="it-IT" dirty="0" err="1">
                <a:solidFill>
                  <a:srgbClr val="DD4A68"/>
                </a:solidFill>
                <a:latin typeface="Consolas" panose="020B0609020204030204" pitchFamily="49" charset="0"/>
              </a:rPr>
              <a:t>println</a:t>
            </a:r>
            <a:r>
              <a:rPr lang="it-IT" dirty="0">
                <a:solidFill>
                  <a:srgbClr val="999999"/>
                </a:solidFill>
                <a:latin typeface="Consolas" panose="020B0609020204030204" pitchFamily="49" charset="0"/>
              </a:rPr>
              <a:t>(</a:t>
            </a:r>
            <a:r>
              <a:rPr lang="it-IT" dirty="0">
                <a:solidFill>
                  <a:srgbClr val="00B050"/>
                </a:solidFill>
                <a:latin typeface="Consolas" panose="020B0609020204030204" pitchFamily="49" charset="0"/>
              </a:rPr>
              <a:t>"c o d"</a:t>
            </a:r>
            <a:r>
              <a:rPr lang="it-IT" dirty="0">
                <a:solidFill>
                  <a:srgbClr val="999999"/>
                </a:solidFill>
                <a:latin typeface="Consolas" panose="020B0609020204030204" pitchFamily="49" charset="0"/>
              </a:rPr>
              <a:t>);</a:t>
            </a:r>
          </a:p>
          <a:p>
            <a:pPr marL="0" indent="0">
              <a:buNone/>
            </a:pPr>
            <a:r>
              <a:rPr lang="it-IT" dirty="0">
                <a:solidFill>
                  <a:srgbClr val="0077AA"/>
                </a:solidFill>
                <a:latin typeface="Consolas" panose="020B0609020204030204" pitchFamily="49" charset="0"/>
              </a:rPr>
              <a:t>	break</a:t>
            </a:r>
            <a:r>
              <a:rPr lang="it-IT" dirty="0">
                <a:solidFill>
                  <a:srgbClr val="999999"/>
                </a:solidFill>
                <a:latin typeface="Consolas" panose="020B0609020204030204" pitchFamily="49" charset="0"/>
              </a:rPr>
              <a:t>;</a:t>
            </a:r>
          </a:p>
          <a:p>
            <a:pPr marL="0" indent="0">
              <a:buNone/>
            </a:pPr>
            <a:r>
              <a:rPr lang="it-IT" dirty="0">
                <a:solidFill>
                  <a:srgbClr val="0077AA"/>
                </a:solidFill>
                <a:latin typeface="Consolas" panose="020B0609020204030204" pitchFamily="49" charset="0"/>
              </a:rPr>
              <a:t>default</a:t>
            </a:r>
            <a:r>
              <a:rPr lang="it-IT" dirty="0">
                <a:solidFill>
                  <a:srgbClr val="999999"/>
                </a:solidFill>
                <a:latin typeface="Consolas" panose="020B0609020204030204" pitchFamily="49" charset="0"/>
              </a:rPr>
              <a:t>:</a:t>
            </a:r>
          </a:p>
          <a:p>
            <a:pPr marL="0" indent="0" algn="l">
              <a:buNone/>
            </a:pPr>
            <a:r>
              <a:rPr lang="it-IT" dirty="0">
                <a:solidFill>
                  <a:srgbClr val="0077AA"/>
                </a:solidFill>
                <a:latin typeface="Consolas" panose="020B0609020204030204" pitchFamily="49" charset="0"/>
              </a:rPr>
              <a:t>	</a:t>
            </a:r>
            <a:r>
              <a:rPr lang="it-IT" dirty="0" err="1">
                <a:solidFill>
                  <a:schemeClr val="accent1">
                    <a:lumMod val="50000"/>
                  </a:schemeClr>
                </a:solidFill>
                <a:latin typeface="Consolas" panose="020B0609020204030204" pitchFamily="49" charset="0"/>
              </a:rPr>
              <a:t>System.out.</a:t>
            </a:r>
            <a:r>
              <a:rPr lang="it-IT" dirty="0" err="1">
                <a:solidFill>
                  <a:srgbClr val="DD4A68"/>
                </a:solidFill>
                <a:latin typeface="Consolas" panose="020B0609020204030204" pitchFamily="49" charset="0"/>
              </a:rPr>
              <a:t>println</a:t>
            </a:r>
            <a:r>
              <a:rPr lang="it-IT" dirty="0">
                <a:solidFill>
                  <a:srgbClr val="999999"/>
                </a:solidFill>
                <a:latin typeface="Consolas" panose="020B0609020204030204" pitchFamily="49" charset="0"/>
              </a:rPr>
              <a:t>(</a:t>
            </a:r>
            <a:r>
              <a:rPr lang="it-IT" dirty="0">
                <a:solidFill>
                  <a:srgbClr val="00B050"/>
                </a:solidFill>
                <a:latin typeface="Consolas" panose="020B0609020204030204" pitchFamily="49" charset="0"/>
              </a:rPr>
              <a:t>'e'</a:t>
            </a:r>
            <a:r>
              <a:rPr lang="it-IT" dirty="0">
                <a:solidFill>
                  <a:srgbClr val="999999"/>
                </a:solidFill>
                <a:latin typeface="Consolas" panose="020B0609020204030204" pitchFamily="49" charset="0"/>
              </a:rPr>
              <a:t>);</a:t>
            </a:r>
          </a:p>
          <a:p>
            <a:pPr marL="0" indent="0">
              <a:buNone/>
            </a:pPr>
            <a:r>
              <a:rPr lang="it-IT"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1912892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05</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Strutture condizionali</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47313"/>
            <a:ext cx="8397876" cy="3257550"/>
          </a:xfrm>
        </p:spPr>
        <p:txBody>
          <a:bodyPr/>
          <a:lstStyle/>
          <a:p>
            <a:pPr marL="0" indent="0">
              <a:lnSpc>
                <a:spcPct val="100000"/>
              </a:lnSpc>
              <a:buNone/>
            </a:pPr>
            <a:r>
              <a:rPr lang="it-IT" sz="1800" dirty="0"/>
              <a:t>Dato in ingresso il valore numerico di un mese</a:t>
            </a:r>
          </a:p>
          <a:p>
            <a:pPr marL="0" indent="0">
              <a:lnSpc>
                <a:spcPct val="100000"/>
              </a:lnSpc>
              <a:buNone/>
            </a:pPr>
            <a:r>
              <a:rPr lang="it-IT" sz="1800" b="1" dirty="0" err="1">
                <a:solidFill>
                  <a:srgbClr val="7F0055"/>
                </a:solidFill>
                <a:latin typeface="Consolas" panose="020B0609020204030204" pitchFamily="49" charset="0"/>
              </a:rPr>
              <a:t>int</a:t>
            </a:r>
            <a:r>
              <a:rPr lang="it-IT" sz="1800" b="1" dirty="0">
                <a:solidFill>
                  <a:srgbClr val="000000"/>
                </a:solidFill>
                <a:latin typeface="Consolas" panose="020B0609020204030204" pitchFamily="49" charset="0"/>
              </a:rPr>
              <a:t> </a:t>
            </a:r>
            <a:r>
              <a:rPr lang="it-IT" sz="1800" b="1" dirty="0">
                <a:solidFill>
                  <a:srgbClr val="6A3E3E"/>
                </a:solidFill>
                <a:latin typeface="Consolas" panose="020B0609020204030204" pitchFamily="49" charset="0"/>
              </a:rPr>
              <a:t>mese</a:t>
            </a:r>
            <a:r>
              <a:rPr lang="it-IT" sz="1800" b="1" dirty="0">
                <a:solidFill>
                  <a:srgbClr val="000000"/>
                </a:solidFill>
                <a:latin typeface="Consolas" panose="020B0609020204030204" pitchFamily="49" charset="0"/>
              </a:rPr>
              <a:t> = 6;</a:t>
            </a:r>
          </a:p>
          <a:p>
            <a:pPr marL="0" indent="0">
              <a:lnSpc>
                <a:spcPct val="100000"/>
              </a:lnSpc>
              <a:buNone/>
            </a:pPr>
            <a:r>
              <a:rPr lang="it-IT" sz="1800" dirty="0"/>
              <a:t>Sviluppare tramite il costrutto switch-case </a:t>
            </a:r>
            <a:r>
              <a:rPr lang="it-IT" sz="1800" u="sng" dirty="0"/>
              <a:t>nel modo più conciso possibile </a:t>
            </a:r>
            <a:r>
              <a:rPr lang="it-IT" sz="1800" dirty="0"/>
              <a:t>una stampa a video che restituisca la possibile stagione del mese.</a:t>
            </a:r>
          </a:p>
          <a:p>
            <a:pPr marL="0" indent="0">
              <a:lnSpc>
                <a:spcPct val="100000"/>
              </a:lnSpc>
              <a:buNone/>
            </a:pPr>
            <a:r>
              <a:rPr lang="it-IT" sz="1800" dirty="0"/>
              <a:t>Ad esempio nel caso di mese=6:</a:t>
            </a:r>
          </a:p>
          <a:p>
            <a:pPr marL="0" indent="0">
              <a:buNone/>
            </a:pPr>
            <a:endParaRPr lang="it-IT" sz="1400" dirty="0"/>
          </a:p>
          <a:p>
            <a:pPr marL="0" indent="0">
              <a:buNone/>
            </a:pPr>
            <a:r>
              <a:rPr lang="it-IT" sz="1800" dirty="0">
                <a:solidFill>
                  <a:srgbClr val="000000"/>
                </a:solidFill>
                <a:latin typeface="Consolas" panose="020B0609020204030204" pitchFamily="49" charset="0"/>
              </a:rPr>
              <a:t>Primavera o Estate</a:t>
            </a:r>
          </a:p>
          <a:p>
            <a:pPr marL="0" indent="0">
              <a:buNone/>
            </a:pPr>
            <a:endParaRPr lang="it-IT" sz="1400" dirty="0"/>
          </a:p>
        </p:txBody>
      </p:sp>
    </p:spTree>
    <p:extLst>
      <p:ext uri="{BB962C8B-B14F-4D97-AF65-F5344CB8AC3E}">
        <p14:creationId xmlns:p14="http://schemas.microsoft.com/office/powerpoint/2010/main" val="3441719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Strutture iterative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While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fontAlgn="base">
              <a:lnSpc>
                <a:spcPct val="150000"/>
              </a:lnSpc>
            </a:pPr>
            <a:r>
              <a:rPr lang="it-IT" sz="1800" dirty="0"/>
              <a:t>Esegue una istruzione o un blocco di codice finché rimane </a:t>
            </a:r>
            <a:r>
              <a:rPr lang="it-IT" sz="1800" b="1" dirty="0"/>
              <a:t>verificata</a:t>
            </a:r>
            <a:r>
              <a:rPr lang="it-IT" sz="1800" dirty="0"/>
              <a:t> una certa condizione.</a:t>
            </a:r>
          </a:p>
          <a:p>
            <a:pPr fontAlgn="base">
              <a:lnSpc>
                <a:spcPct val="150000"/>
              </a:lnSpc>
            </a:pPr>
            <a:r>
              <a:rPr lang="it-IT" sz="1800" dirty="0"/>
              <a:t>“fino a quando la condizione è vera esegui il blocco”.</a:t>
            </a:r>
          </a:p>
          <a:p>
            <a:pPr marL="0" indent="0" algn="l" fontAlgn="base">
              <a:lnSpc>
                <a:spcPct val="100000"/>
              </a:lnSpc>
              <a:buNone/>
            </a:pPr>
            <a:endParaRPr lang="it-IT" sz="1800" dirty="0"/>
          </a:p>
          <a:p>
            <a:pPr marL="0" indent="0" algn="l" fontAlgn="base">
              <a:lnSpc>
                <a:spcPct val="100000"/>
              </a:lnSpc>
              <a:buNone/>
            </a:pPr>
            <a:r>
              <a:rPr lang="it-IT" sz="1800" b="0" i="0" dirty="0" err="1">
                <a:solidFill>
                  <a:srgbClr val="0077AA"/>
                </a:solidFill>
                <a:effectLst/>
                <a:latin typeface="Consolas" panose="020B0609020204030204" pitchFamily="49" charset="0"/>
              </a:rPr>
              <a:t>while</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condizione</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lgn="l" fontAlgn="base">
              <a:lnSpc>
                <a:spcPct val="100000"/>
              </a:lnSpc>
              <a:buNone/>
            </a:pPr>
            <a:r>
              <a:rPr lang="it-IT" sz="1800" b="0" i="0" dirty="0">
                <a:solidFill>
                  <a:srgbClr val="708090"/>
                </a:solidFill>
                <a:effectLst/>
                <a:latin typeface="Consolas" panose="020B0609020204030204" pitchFamily="49" charset="0"/>
              </a:rPr>
              <a:t>	// ...</a:t>
            </a:r>
            <a:endParaRPr lang="it-IT" sz="1800" dirty="0">
              <a:solidFill>
                <a:srgbClr val="000000"/>
              </a:solidFill>
              <a:latin typeface="Consolas" panose="020B0609020204030204" pitchFamily="49" charset="0"/>
            </a:endParaRPr>
          </a:p>
          <a:p>
            <a:pPr marL="0" indent="0" algn="l" fontAlgn="base">
              <a:lnSpc>
                <a:spcPct val="100000"/>
              </a:lnSpc>
              <a:buNone/>
            </a:pPr>
            <a:r>
              <a:rPr lang="it-IT" sz="1800" b="0" i="0" dirty="0">
                <a:solidFill>
                  <a:srgbClr val="999999"/>
                </a:solidFill>
                <a:effectLst/>
                <a:latin typeface="Consolas" panose="020B0609020204030204" pitchFamily="49" charset="0"/>
              </a:rPr>
              <a:t>}</a:t>
            </a:r>
          </a:p>
          <a:p>
            <a:pPr marL="0" indent="0" algn="l" fontAlgn="base">
              <a:lnSpc>
                <a:spcPct val="100000"/>
              </a:lnSpc>
              <a:buNone/>
            </a:pPr>
            <a:endParaRPr lang="it-IT" sz="1800"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3464121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Strutture iterative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Do-</a:t>
            </a:r>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while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fontAlgn="base">
              <a:lnSpc>
                <a:spcPct val="150000"/>
              </a:lnSpc>
            </a:pPr>
            <a:r>
              <a:rPr lang="it-IT" sz="1800" dirty="0"/>
              <a:t>Condizione presa in considerazione alla fine del blocco.</a:t>
            </a:r>
          </a:p>
          <a:p>
            <a:pPr fontAlgn="base">
              <a:lnSpc>
                <a:spcPct val="150000"/>
              </a:lnSpc>
            </a:pPr>
            <a:r>
              <a:rPr lang="it-IT" sz="1800" dirty="0"/>
              <a:t>“esegui il blocco di codice e, poi, se condizione è vera fallo di nuovo, altrimenti smetti”.</a:t>
            </a:r>
          </a:p>
          <a:p>
            <a:pPr marL="0" indent="0" algn="l" fontAlgn="base">
              <a:lnSpc>
                <a:spcPct val="100000"/>
              </a:lnSpc>
              <a:buNone/>
            </a:pPr>
            <a:endParaRPr lang="it-IT" sz="1800" dirty="0"/>
          </a:p>
          <a:p>
            <a:pPr marL="0" indent="0" algn="l" fontAlgn="base">
              <a:lnSpc>
                <a:spcPct val="100000"/>
              </a:lnSpc>
              <a:buNone/>
            </a:pPr>
            <a:r>
              <a:rPr lang="it-IT" sz="1800" b="0" i="0" dirty="0">
                <a:solidFill>
                  <a:srgbClr val="0077AA"/>
                </a:solidFill>
                <a:effectLst/>
                <a:latin typeface="Consolas" panose="020B0609020204030204" pitchFamily="49" charset="0"/>
              </a:rPr>
              <a:t>do</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lgn="l" fontAlgn="base">
              <a:lnSpc>
                <a:spcPct val="100000"/>
              </a:lnSpc>
              <a:buNone/>
            </a:pPr>
            <a:r>
              <a:rPr lang="it-IT" sz="1800" b="0" i="0" dirty="0">
                <a:solidFill>
                  <a:srgbClr val="000000"/>
                </a:solidFill>
                <a:effectLst/>
                <a:latin typeface="Consolas" panose="020B0609020204030204" pitchFamily="49" charset="0"/>
              </a:rPr>
              <a:t>	</a:t>
            </a:r>
            <a:r>
              <a:rPr lang="it-IT" sz="1800" b="0" i="0" dirty="0">
                <a:solidFill>
                  <a:srgbClr val="708090"/>
                </a:solidFill>
                <a:effectLst/>
                <a:latin typeface="Consolas" panose="020B0609020204030204" pitchFamily="49" charset="0"/>
              </a:rPr>
              <a:t>// ...</a:t>
            </a:r>
            <a:r>
              <a:rPr lang="it-IT" sz="1800" b="0" i="0" dirty="0">
                <a:solidFill>
                  <a:srgbClr val="000000"/>
                </a:solidFill>
                <a:effectLst/>
                <a:latin typeface="Consolas" panose="020B0609020204030204" pitchFamily="49" charset="0"/>
              </a:rPr>
              <a:t> </a:t>
            </a:r>
          </a:p>
          <a:p>
            <a:pPr marL="0" indent="0" algn="l" fontAlgn="base">
              <a:lnSpc>
                <a:spcPct val="100000"/>
              </a:lnSpc>
              <a:buNone/>
            </a:pP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err="1">
                <a:solidFill>
                  <a:srgbClr val="0077AA"/>
                </a:solidFill>
                <a:effectLst/>
                <a:latin typeface="Consolas" panose="020B0609020204030204" pitchFamily="49" charset="0"/>
              </a:rPr>
              <a:t>while</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condizione</a:t>
            </a:r>
            <a:r>
              <a:rPr lang="it-IT" sz="1800" b="0" i="0" dirty="0">
                <a:solidFill>
                  <a:srgbClr val="999999"/>
                </a:solidFill>
                <a:effectLst/>
                <a:latin typeface="Consolas" panose="020B0609020204030204" pitchFamily="49" charset="0"/>
              </a:rPr>
              <a:t>);</a:t>
            </a:r>
            <a:endParaRPr lang="it-IT" sz="1800" dirty="0">
              <a:solidFill>
                <a:srgbClr val="999999"/>
              </a:solidFill>
              <a:latin typeface="Consolas" panose="020B0609020204030204" pitchFamily="49" charset="0"/>
            </a:endParaRPr>
          </a:p>
          <a:p>
            <a:pPr marL="0" indent="0" algn="l" fontAlgn="base">
              <a:lnSpc>
                <a:spcPct val="100000"/>
              </a:lnSpc>
              <a:buNone/>
            </a:pPr>
            <a:endParaRPr lang="it-IT" sz="1800"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3549413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Strutture iterative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For: esempi</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lgn="l" fontAlgn="base">
              <a:buNone/>
            </a:pPr>
            <a:endParaRPr lang="it-IT" sz="1800" dirty="0"/>
          </a:p>
          <a:p>
            <a:pPr marL="0" indent="0" algn="l" fontAlgn="base">
              <a:buNone/>
            </a:pPr>
            <a:r>
              <a:rPr lang="nn-NO" sz="1800" b="0" i="0" dirty="0">
                <a:solidFill>
                  <a:srgbClr val="0077AA"/>
                </a:solidFill>
                <a:effectLst/>
                <a:latin typeface="Consolas" panose="020B0609020204030204" pitchFamily="49" charset="0"/>
              </a:rPr>
              <a:t>for</a:t>
            </a:r>
            <a:r>
              <a:rPr lang="nn-NO" sz="1800" b="0" i="0" dirty="0">
                <a:solidFill>
                  <a:srgbClr val="999999"/>
                </a:solidFill>
                <a:effectLst/>
                <a:latin typeface="Consolas" panose="020B0609020204030204" pitchFamily="49" charset="0"/>
              </a:rPr>
              <a:t>(</a:t>
            </a:r>
            <a:r>
              <a:rPr lang="nn-NO" sz="1800" b="0" i="0" dirty="0">
                <a:solidFill>
                  <a:srgbClr val="0077AA"/>
                </a:solidFill>
                <a:effectLst/>
                <a:latin typeface="Consolas" panose="020B0609020204030204" pitchFamily="49" charset="0"/>
              </a:rPr>
              <a:t>int</a:t>
            </a:r>
            <a:r>
              <a:rPr lang="nn-NO" sz="1800" b="0" i="0" dirty="0">
                <a:solidFill>
                  <a:srgbClr val="000000"/>
                </a:solidFill>
                <a:effectLst/>
                <a:latin typeface="Consolas" panose="020B0609020204030204" pitchFamily="49" charset="0"/>
              </a:rPr>
              <a:t> i</a:t>
            </a:r>
            <a:r>
              <a:rPr lang="nn-NO" sz="1800" b="0" i="0" dirty="0">
                <a:solidFill>
                  <a:srgbClr val="9A6E3A"/>
                </a:solidFill>
                <a:effectLst/>
                <a:latin typeface="Consolas" panose="020B0609020204030204" pitchFamily="49" charset="0"/>
              </a:rPr>
              <a:t>=</a:t>
            </a:r>
            <a:r>
              <a:rPr lang="nn-NO" sz="1800" b="0" i="0" dirty="0">
                <a:solidFill>
                  <a:srgbClr val="990055"/>
                </a:solidFill>
                <a:effectLst/>
                <a:latin typeface="Consolas" panose="020B0609020204030204" pitchFamily="49" charset="0"/>
              </a:rPr>
              <a:t>0</a:t>
            </a:r>
            <a:r>
              <a:rPr lang="nn-NO" sz="1800" b="0" i="0" dirty="0">
                <a:solidFill>
                  <a:srgbClr val="999999"/>
                </a:solidFill>
                <a:effectLst/>
                <a:latin typeface="Consolas" panose="020B0609020204030204" pitchFamily="49" charset="0"/>
              </a:rPr>
              <a:t>;</a:t>
            </a:r>
            <a:r>
              <a:rPr lang="nn-NO" sz="1800" b="0" i="0" dirty="0">
                <a:solidFill>
                  <a:srgbClr val="000000"/>
                </a:solidFill>
                <a:effectLst/>
                <a:latin typeface="Consolas" panose="020B0609020204030204" pitchFamily="49" charset="0"/>
              </a:rPr>
              <a:t> i</a:t>
            </a:r>
            <a:r>
              <a:rPr lang="nn-NO" sz="1800" b="0" i="0" dirty="0">
                <a:solidFill>
                  <a:srgbClr val="9A6E3A"/>
                </a:solidFill>
                <a:effectLst/>
                <a:latin typeface="Consolas" panose="020B0609020204030204" pitchFamily="49" charset="0"/>
              </a:rPr>
              <a:t>&lt;</a:t>
            </a:r>
            <a:r>
              <a:rPr lang="nn-NO" sz="1800" b="0" i="0" dirty="0">
                <a:solidFill>
                  <a:srgbClr val="990055"/>
                </a:solidFill>
                <a:effectLst/>
                <a:latin typeface="Consolas" panose="020B0609020204030204" pitchFamily="49" charset="0"/>
              </a:rPr>
              <a:t>10</a:t>
            </a:r>
            <a:r>
              <a:rPr lang="nn-NO" sz="1800" b="0" i="0" dirty="0">
                <a:solidFill>
                  <a:srgbClr val="999999"/>
                </a:solidFill>
                <a:effectLst/>
                <a:latin typeface="Consolas" panose="020B0609020204030204" pitchFamily="49" charset="0"/>
              </a:rPr>
              <a:t>;</a:t>
            </a:r>
            <a:r>
              <a:rPr lang="nn-NO" sz="1800" b="0" i="0" dirty="0">
                <a:solidFill>
                  <a:srgbClr val="000000"/>
                </a:solidFill>
                <a:effectLst/>
                <a:latin typeface="Consolas" panose="020B0609020204030204" pitchFamily="49" charset="0"/>
              </a:rPr>
              <a:t> i</a:t>
            </a:r>
            <a:r>
              <a:rPr lang="nn-NO" sz="1800" b="0" i="0" dirty="0">
                <a:solidFill>
                  <a:srgbClr val="9A6E3A"/>
                </a:solidFill>
                <a:effectLst/>
                <a:latin typeface="Consolas" panose="020B0609020204030204" pitchFamily="49" charset="0"/>
              </a:rPr>
              <a:t>++</a:t>
            </a:r>
            <a:r>
              <a:rPr lang="nn-NO" sz="1800" b="0" i="0" dirty="0">
                <a:solidFill>
                  <a:srgbClr val="999999"/>
                </a:solidFill>
                <a:effectLst/>
                <a:latin typeface="Consolas" panose="020B0609020204030204" pitchFamily="49" charset="0"/>
              </a:rPr>
              <a:t>)</a:t>
            </a:r>
            <a:r>
              <a:rPr lang="nn-NO" sz="1800" b="0" i="0" dirty="0">
                <a:solidFill>
                  <a:srgbClr val="000000"/>
                </a:solidFill>
                <a:effectLst/>
                <a:latin typeface="Consolas" panose="020B0609020204030204" pitchFamily="49" charset="0"/>
              </a:rPr>
              <a:t> </a:t>
            </a:r>
            <a:r>
              <a:rPr lang="nn-NO" sz="1800" b="0" i="0" dirty="0">
                <a:solidFill>
                  <a:srgbClr val="999999"/>
                </a:solidFill>
                <a:effectLst/>
                <a:latin typeface="Consolas" panose="020B0609020204030204" pitchFamily="49" charset="0"/>
              </a:rPr>
              <a:t>{</a:t>
            </a:r>
            <a:r>
              <a:rPr lang="nn-NO" sz="1800" b="0" i="0" dirty="0">
                <a:solidFill>
                  <a:srgbClr val="000000"/>
                </a:solidFill>
                <a:effectLst/>
                <a:latin typeface="Consolas" panose="020B0609020204030204" pitchFamily="49" charset="0"/>
              </a:rPr>
              <a:t> </a:t>
            </a:r>
          </a:p>
          <a:p>
            <a:pPr marL="0" indent="0" algn="l" fontAlgn="base">
              <a:buNone/>
            </a:pPr>
            <a:r>
              <a:rPr lang="nn-NO" sz="1800" dirty="0">
                <a:solidFill>
                  <a:srgbClr val="000000"/>
                </a:solidFill>
                <a:latin typeface="Consolas" panose="020B0609020204030204" pitchFamily="49" charset="0"/>
              </a:rPr>
              <a:t>	</a:t>
            </a:r>
            <a:r>
              <a:rPr lang="nn-NO" sz="1800" b="0" i="0" dirty="0">
                <a:solidFill>
                  <a:srgbClr val="708090"/>
                </a:solidFill>
                <a:effectLst/>
                <a:latin typeface="Consolas" panose="020B0609020204030204" pitchFamily="49" charset="0"/>
              </a:rPr>
              <a:t>// ...</a:t>
            </a:r>
            <a:r>
              <a:rPr lang="nn-NO" sz="1800" b="0" i="0" dirty="0">
                <a:solidFill>
                  <a:srgbClr val="000000"/>
                </a:solidFill>
                <a:effectLst/>
                <a:latin typeface="Consolas" panose="020B0609020204030204" pitchFamily="49" charset="0"/>
              </a:rPr>
              <a:t> </a:t>
            </a:r>
          </a:p>
          <a:p>
            <a:pPr marL="0" indent="0" algn="l" fontAlgn="base">
              <a:buNone/>
            </a:pPr>
            <a:r>
              <a:rPr lang="nn-NO" sz="1800" b="0" i="0" dirty="0">
                <a:solidFill>
                  <a:srgbClr val="999999"/>
                </a:solidFill>
                <a:effectLst/>
                <a:latin typeface="Consolas" panose="020B0609020204030204" pitchFamily="49" charset="0"/>
              </a:rPr>
              <a:t>}</a:t>
            </a:r>
          </a:p>
          <a:p>
            <a:pPr marL="0" indent="0" algn="l" fontAlgn="base">
              <a:buNone/>
            </a:pPr>
            <a:endParaRPr lang="nn-NO" sz="1800" dirty="0">
              <a:solidFill>
                <a:srgbClr val="999999"/>
              </a:solidFill>
              <a:latin typeface="Consolas" panose="020B0609020204030204" pitchFamily="49" charset="0"/>
            </a:endParaRPr>
          </a:p>
          <a:p>
            <a:pPr marL="0" indent="0" algn="l" fontAlgn="base">
              <a:buNone/>
            </a:pPr>
            <a:r>
              <a:rPr lang="it-IT" sz="1800" b="0" i="0" dirty="0">
                <a:solidFill>
                  <a:srgbClr val="0077AA"/>
                </a:solidFill>
                <a:effectLst/>
                <a:latin typeface="Consolas" panose="020B0609020204030204" pitchFamily="49" charset="0"/>
              </a:rPr>
              <a:t>for</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dirty="0">
                <a:solidFill>
                  <a:srgbClr val="999999"/>
                </a:solidFill>
                <a:latin typeface="Consolas" panose="020B0609020204030204" pitchFamily="49" charset="0"/>
              </a:rPr>
              <a:t>// ciclo infinito</a:t>
            </a:r>
          </a:p>
          <a:p>
            <a:pPr marL="0" indent="0" algn="l" fontAlgn="base">
              <a:buNone/>
            </a:pPr>
            <a:r>
              <a:rPr lang="it-IT" sz="1800" dirty="0">
                <a:solidFill>
                  <a:srgbClr val="000000"/>
                </a:solidFill>
                <a:latin typeface="Consolas" panose="020B0609020204030204" pitchFamily="49" charset="0"/>
              </a:rPr>
              <a:t>	</a:t>
            </a:r>
            <a:r>
              <a:rPr lang="it-IT" sz="1800" b="0" i="0" dirty="0">
                <a:solidFill>
                  <a:srgbClr val="708090"/>
                </a:solidFill>
                <a:effectLst/>
                <a:latin typeface="Consolas" panose="020B0609020204030204" pitchFamily="49" charset="0"/>
              </a:rPr>
              <a:t>// ...</a:t>
            </a:r>
            <a:r>
              <a:rPr lang="it-IT" sz="1800" b="0" i="0" dirty="0">
                <a:solidFill>
                  <a:srgbClr val="000000"/>
                </a:solidFill>
                <a:effectLst/>
                <a:latin typeface="Consolas" panose="020B0609020204030204" pitchFamily="49" charset="0"/>
              </a:rPr>
              <a:t> </a:t>
            </a:r>
          </a:p>
          <a:p>
            <a:pPr marL="0" indent="0" algn="l" fontAlgn="base">
              <a:buNone/>
            </a:pPr>
            <a:r>
              <a:rPr lang="it-IT" sz="1800" b="0" i="0" dirty="0">
                <a:solidFill>
                  <a:srgbClr val="999999"/>
                </a:solidFill>
                <a:effectLst/>
                <a:latin typeface="Consolas" panose="020B0609020204030204" pitchFamily="49" charset="0"/>
              </a:rPr>
              <a:t>}</a:t>
            </a:r>
          </a:p>
          <a:p>
            <a:pPr marL="0" indent="0" algn="l" fontAlgn="base">
              <a:buNone/>
            </a:pPr>
            <a:endParaRPr lang="it-IT" sz="1800" dirty="0">
              <a:solidFill>
                <a:srgbClr val="999999"/>
              </a:solidFill>
              <a:latin typeface="Consolas" panose="020B0609020204030204" pitchFamily="49" charset="0"/>
            </a:endParaRPr>
          </a:p>
          <a:p>
            <a:pPr marL="0" indent="0" algn="l" fontAlgn="base">
              <a:buNone/>
            </a:pPr>
            <a:r>
              <a:rPr lang="it-IT" sz="1800" b="0" i="0" dirty="0">
                <a:solidFill>
                  <a:srgbClr val="0077AA"/>
                </a:solidFill>
                <a:effectLst/>
                <a:latin typeface="Consolas" panose="020B0609020204030204" pitchFamily="49" charset="0"/>
              </a:rPr>
              <a:t>for</a:t>
            </a:r>
            <a:r>
              <a:rPr lang="it-IT" sz="1800" b="0" i="0" dirty="0">
                <a:solidFill>
                  <a:srgbClr val="999999"/>
                </a:solidFill>
                <a:effectLst/>
                <a:latin typeface="Consolas" panose="020B0609020204030204" pitchFamily="49" charset="0"/>
              </a:rPr>
              <a:t>(</a:t>
            </a:r>
            <a:r>
              <a:rPr lang="nn-NO" sz="1800" b="0" i="0" dirty="0">
                <a:solidFill>
                  <a:srgbClr val="0077AA"/>
                </a:solidFill>
                <a:effectLst/>
                <a:latin typeface="Consolas" panose="020B0609020204030204" pitchFamily="49" charset="0"/>
              </a:rPr>
              <a:t>int</a:t>
            </a:r>
            <a:r>
              <a:rPr lang="nn-NO" sz="1800" b="0" i="0" dirty="0">
                <a:solidFill>
                  <a:srgbClr val="000000"/>
                </a:solidFill>
                <a:effectLst/>
                <a:latin typeface="Consolas" panose="020B0609020204030204" pitchFamily="49" charset="0"/>
              </a:rPr>
              <a:t> i</a:t>
            </a:r>
            <a:r>
              <a:rPr lang="nn-NO" sz="1800" b="0" i="0" dirty="0">
                <a:solidFill>
                  <a:srgbClr val="9A6E3A"/>
                </a:solidFill>
                <a:effectLst/>
                <a:latin typeface="Consolas" panose="020B0609020204030204" pitchFamily="49" charset="0"/>
              </a:rPr>
              <a:t>=</a:t>
            </a:r>
            <a:r>
              <a:rPr lang="nn-NO" sz="1800" b="0" i="0" dirty="0">
                <a:solidFill>
                  <a:srgbClr val="990055"/>
                </a:solidFill>
                <a:effectLst/>
                <a:latin typeface="Consolas" panose="020B0609020204030204" pitchFamily="49" charset="0"/>
              </a:rPr>
              <a:t>0, </a:t>
            </a:r>
            <a:r>
              <a:rPr lang="nn-NO" sz="1800" dirty="0">
                <a:solidFill>
                  <a:srgbClr val="000000"/>
                </a:solidFill>
                <a:latin typeface="Consolas" panose="020B0609020204030204" pitchFamily="49" charset="0"/>
              </a:rPr>
              <a:t>j</a:t>
            </a:r>
            <a:r>
              <a:rPr lang="nn-NO" sz="1800" dirty="0">
                <a:solidFill>
                  <a:srgbClr val="9A6E3A"/>
                </a:solidFill>
                <a:latin typeface="Consolas" panose="020B0609020204030204" pitchFamily="49" charset="0"/>
              </a:rPr>
              <a:t>=</a:t>
            </a:r>
            <a:r>
              <a:rPr lang="nn-NO" sz="1800" b="0" i="0" dirty="0">
                <a:solidFill>
                  <a:srgbClr val="990055"/>
                </a:solidFill>
                <a:effectLst/>
                <a:latin typeface="Consolas" panose="020B0609020204030204" pitchFamily="49" charset="0"/>
              </a:rPr>
              <a:t>10</a:t>
            </a:r>
            <a:r>
              <a:rPr lang="nn-NO" sz="1800" b="0" i="0" dirty="0">
                <a:solidFill>
                  <a:srgbClr val="999999"/>
                </a:solidFill>
                <a:effectLst/>
                <a:latin typeface="Consolas" panose="020B0609020204030204" pitchFamily="49" charset="0"/>
              </a:rPr>
              <a:t>;</a:t>
            </a:r>
            <a:r>
              <a:rPr lang="nn-NO" sz="1800" b="0" i="0" dirty="0">
                <a:solidFill>
                  <a:srgbClr val="000000"/>
                </a:solidFill>
                <a:effectLst/>
                <a:latin typeface="Consolas" panose="020B0609020204030204" pitchFamily="49" charset="0"/>
              </a:rPr>
              <a:t> i</a:t>
            </a:r>
            <a:r>
              <a:rPr lang="nn-NO" sz="1800" b="0" i="0" dirty="0">
                <a:solidFill>
                  <a:srgbClr val="9A6E3A"/>
                </a:solidFill>
                <a:effectLst/>
                <a:latin typeface="Consolas" panose="020B0609020204030204" pitchFamily="49" charset="0"/>
              </a:rPr>
              <a:t>&lt;</a:t>
            </a:r>
            <a:r>
              <a:rPr lang="nn-NO" sz="1800" b="0" i="0" dirty="0">
                <a:solidFill>
                  <a:srgbClr val="990055"/>
                </a:solidFill>
                <a:effectLst/>
                <a:latin typeface="Consolas" panose="020B0609020204030204" pitchFamily="49" charset="0"/>
              </a:rPr>
              <a:t>10</a:t>
            </a:r>
            <a:r>
              <a:rPr lang="nn-NO" sz="1800" b="0" i="0" dirty="0">
                <a:solidFill>
                  <a:srgbClr val="999999"/>
                </a:solidFill>
                <a:effectLst/>
                <a:latin typeface="Consolas" panose="020B0609020204030204" pitchFamily="49" charset="0"/>
              </a:rPr>
              <a:t>;</a:t>
            </a:r>
            <a:r>
              <a:rPr lang="nn-NO" sz="1800" b="0" i="0" dirty="0">
                <a:solidFill>
                  <a:srgbClr val="000000"/>
                </a:solidFill>
                <a:effectLst/>
                <a:latin typeface="Consolas" panose="020B0609020204030204" pitchFamily="49" charset="0"/>
              </a:rPr>
              <a:t> i</a:t>
            </a:r>
            <a:r>
              <a:rPr lang="nn-NO" sz="1800" b="0" i="0" dirty="0">
                <a:solidFill>
                  <a:srgbClr val="9A6E3A"/>
                </a:solidFill>
                <a:effectLst/>
                <a:latin typeface="Consolas" panose="020B0609020204030204" pitchFamily="49" charset="0"/>
              </a:rPr>
              <a:t>++, </a:t>
            </a:r>
            <a:r>
              <a:rPr lang="nn-NO" sz="1800" dirty="0">
                <a:solidFill>
                  <a:srgbClr val="000000"/>
                </a:solidFill>
                <a:latin typeface="Consolas" panose="020B0609020204030204" pitchFamily="49" charset="0"/>
              </a:rPr>
              <a:t>j</a:t>
            </a:r>
            <a:r>
              <a:rPr lang="nn-NO" sz="1800" b="0" i="0" dirty="0">
                <a:solidFill>
                  <a:srgbClr val="9A6E3A"/>
                </a:solidFill>
                <a:effectLst/>
                <a:latin typeface="Consolas" panose="020B0609020204030204" pitchFamily="49" charset="0"/>
              </a:rPr>
              <a:t>--</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dirty="0">
                <a:solidFill>
                  <a:srgbClr val="999999"/>
                </a:solidFill>
                <a:latin typeface="Consolas" panose="020B0609020204030204" pitchFamily="49" charset="0"/>
              </a:rPr>
              <a:t>// ciclo con 2 variabili</a:t>
            </a:r>
          </a:p>
          <a:p>
            <a:pPr marL="0" indent="0" algn="l" fontAlgn="base">
              <a:buNone/>
            </a:pPr>
            <a:r>
              <a:rPr lang="it-IT" sz="1800" dirty="0">
                <a:solidFill>
                  <a:srgbClr val="000000"/>
                </a:solidFill>
                <a:latin typeface="Consolas" panose="020B0609020204030204" pitchFamily="49" charset="0"/>
              </a:rPr>
              <a:t>	</a:t>
            </a:r>
            <a:r>
              <a:rPr lang="it-IT" sz="1800" b="0" i="0" dirty="0">
                <a:solidFill>
                  <a:srgbClr val="708090"/>
                </a:solidFill>
                <a:effectLst/>
                <a:latin typeface="Consolas" panose="020B0609020204030204" pitchFamily="49" charset="0"/>
              </a:rPr>
              <a:t>// ...</a:t>
            </a:r>
            <a:r>
              <a:rPr lang="it-IT" sz="1800" b="0" i="0" dirty="0">
                <a:solidFill>
                  <a:srgbClr val="000000"/>
                </a:solidFill>
                <a:effectLst/>
                <a:latin typeface="Consolas" panose="020B0609020204030204" pitchFamily="49" charset="0"/>
              </a:rPr>
              <a:t> </a:t>
            </a:r>
          </a:p>
          <a:p>
            <a:pPr marL="0" indent="0" algn="l" fontAlgn="base">
              <a:buNone/>
            </a:pPr>
            <a:r>
              <a:rPr lang="it-IT" sz="1800" b="0" i="0" dirty="0">
                <a:solidFill>
                  <a:srgbClr val="999999"/>
                </a:solidFill>
                <a:effectLst/>
                <a:latin typeface="Consolas" panose="020B0609020204030204" pitchFamily="49" charset="0"/>
              </a:rPr>
              <a:t>}</a:t>
            </a:r>
            <a:endParaRPr lang="it-IT" sz="1800" dirty="0">
              <a:solidFill>
                <a:srgbClr val="999999"/>
              </a:solidFill>
              <a:latin typeface="Consolas" panose="020B0609020204030204" pitchFamily="49" charset="0"/>
            </a:endParaRPr>
          </a:p>
          <a:p>
            <a:pPr marL="0" indent="0" algn="l" fontAlgn="base">
              <a:buNone/>
            </a:pPr>
            <a:endParaRPr lang="it-IT" sz="1800"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3375121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Strutture condizionali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Break vs continue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lnSpc>
                <a:spcPct val="100000"/>
              </a:lnSpc>
              <a:buNone/>
            </a:pPr>
            <a:r>
              <a:rPr lang="it-IT" sz="1800" b="0" i="0" dirty="0" err="1">
                <a:solidFill>
                  <a:srgbClr val="0077AA"/>
                </a:solidFill>
                <a:effectLst/>
                <a:latin typeface="Consolas" panose="020B0609020204030204" pitchFamily="49" charset="0"/>
              </a:rPr>
              <a:t>int</a:t>
            </a:r>
            <a:r>
              <a:rPr lang="it-IT" sz="1800" b="0" i="0" dirty="0">
                <a:solidFill>
                  <a:srgbClr val="000000"/>
                </a:solidFill>
                <a:effectLst/>
                <a:latin typeface="Consolas" panose="020B0609020204030204" pitchFamily="49" charset="0"/>
              </a:rPr>
              <a:t> sum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0</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lnSpc>
                <a:spcPct val="100000"/>
              </a:lnSpc>
              <a:buNone/>
            </a:pPr>
            <a:r>
              <a:rPr lang="it-IT" sz="1800" b="0" i="0" dirty="0">
                <a:solidFill>
                  <a:srgbClr val="0077AA"/>
                </a:solidFill>
                <a:effectLst/>
                <a:latin typeface="Consolas" panose="020B0609020204030204" pitchFamily="49" charset="0"/>
              </a:rPr>
              <a:t>for</a:t>
            </a:r>
            <a:r>
              <a:rPr lang="it-IT" sz="1800" b="0" i="0" dirty="0">
                <a:solidFill>
                  <a:srgbClr val="999999"/>
                </a:solidFill>
                <a:effectLst/>
                <a:latin typeface="Consolas" panose="020B0609020204030204" pitchFamily="49" charset="0"/>
              </a:rPr>
              <a:t>(</a:t>
            </a:r>
            <a:r>
              <a:rPr lang="it-IT" sz="1800" b="0" i="0" dirty="0" err="1">
                <a:solidFill>
                  <a:srgbClr val="0077AA"/>
                </a:solidFill>
                <a:effectLst/>
                <a:latin typeface="Consolas" panose="020B0609020204030204" pitchFamily="49" charset="0"/>
              </a:rPr>
              <a:t>int</a:t>
            </a:r>
            <a:r>
              <a:rPr lang="it-IT" sz="1800" b="0" i="0" dirty="0">
                <a:solidFill>
                  <a:srgbClr val="000000"/>
                </a:solidFill>
                <a:effectLst/>
                <a:latin typeface="Consolas" panose="020B0609020204030204" pitchFamily="49" charset="0"/>
              </a:rPr>
              <a:t> i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i </a:t>
            </a:r>
            <a:r>
              <a:rPr lang="it-IT" sz="1800" b="0" i="0" dirty="0">
                <a:solidFill>
                  <a:srgbClr val="9A6E3A"/>
                </a:solidFill>
                <a:effectLst/>
                <a:latin typeface="Consolas" panose="020B0609020204030204" pitchFamily="49" charset="0"/>
              </a:rPr>
              <a:t>&lt;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10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i</a:t>
            </a:r>
            <a:r>
              <a:rPr lang="it-IT" sz="1800" b="0" i="0" dirty="0">
                <a:solidFill>
                  <a:srgbClr val="9A6E3A"/>
                </a:solidFill>
                <a:effectLst/>
                <a:latin typeface="Consolas" panose="020B0609020204030204" pitchFamily="49" charset="0"/>
              </a:rPr>
              <a:t>++</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endParaRPr lang="it-IT" sz="1800" b="0" i="0" dirty="0">
              <a:solidFill>
                <a:srgbClr val="000000"/>
              </a:solidFill>
              <a:effectLst/>
              <a:latin typeface="Consolas" panose="020B0609020204030204" pitchFamily="49" charset="0"/>
            </a:endParaRPr>
          </a:p>
          <a:p>
            <a:pPr marL="0" indent="0">
              <a:lnSpc>
                <a:spcPct val="100000"/>
              </a:lnSpc>
              <a:buNone/>
            </a:pPr>
            <a:r>
              <a:rPr lang="it-IT" sz="1800" dirty="0">
                <a:solidFill>
                  <a:srgbClr val="000000"/>
                </a:solidFill>
                <a:latin typeface="Consolas" panose="020B0609020204030204" pitchFamily="49" charset="0"/>
              </a:rPr>
              <a:t>	</a:t>
            </a:r>
            <a:r>
              <a:rPr lang="it-IT" sz="1800" b="0" i="0" dirty="0" err="1">
                <a:solidFill>
                  <a:srgbClr val="0077AA"/>
                </a:solidFill>
                <a:effectLst/>
                <a:latin typeface="Consolas" panose="020B0609020204030204" pitchFamily="49" charset="0"/>
              </a:rPr>
              <a:t>if</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i</a:t>
            </a:r>
            <a:r>
              <a:rPr lang="it-IT" sz="1800" b="0" i="0" dirty="0">
                <a:solidFill>
                  <a:srgbClr val="9A6E3A"/>
                </a:solidFill>
                <a:effectLst/>
                <a:latin typeface="Consolas" panose="020B0609020204030204" pitchFamily="49" charset="0"/>
              </a:rPr>
              <a:t>%</a:t>
            </a:r>
            <a:r>
              <a:rPr lang="it-IT" sz="1800" b="0" i="0" dirty="0">
                <a:solidFill>
                  <a:srgbClr val="990055"/>
                </a:solidFill>
                <a:effectLst/>
                <a:latin typeface="Consolas" panose="020B0609020204030204" pitchFamily="49" charset="0"/>
              </a:rPr>
              <a:t>2</a:t>
            </a:r>
            <a:r>
              <a:rPr lang="it-IT" sz="1800" b="0" i="0" dirty="0">
                <a:solidFill>
                  <a:srgbClr val="000000"/>
                </a:solidFill>
                <a:effectLst/>
                <a:latin typeface="Consolas" panose="020B0609020204030204" pitchFamily="49" charset="0"/>
              </a:rPr>
              <a:t>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lnSpc>
                <a:spcPct val="100000"/>
              </a:lnSpc>
              <a:buNone/>
            </a:pP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break</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708090"/>
                </a:solidFill>
                <a:effectLst/>
                <a:latin typeface="Consolas" panose="020B0609020204030204" pitchFamily="49" charset="0"/>
              </a:rPr>
              <a:t>// il blocco che viene interrotto con break</a:t>
            </a:r>
            <a:endParaRPr lang="it-IT" sz="1800" b="0" i="0" dirty="0">
              <a:solidFill>
                <a:srgbClr val="000000"/>
              </a:solidFill>
              <a:effectLst/>
              <a:latin typeface="Consolas" panose="020B0609020204030204" pitchFamily="49" charset="0"/>
            </a:endParaRPr>
          </a:p>
          <a:p>
            <a:pPr marL="0" indent="0">
              <a:lnSpc>
                <a:spcPct val="100000"/>
              </a:lnSpc>
              <a:buNone/>
            </a:pPr>
            <a:r>
              <a:rPr lang="it-IT" sz="1800" dirty="0">
                <a:solidFill>
                  <a:srgbClr val="000000"/>
                </a:solidFill>
                <a:latin typeface="Consolas" panose="020B0609020204030204" pitchFamily="49" charset="0"/>
              </a:rPr>
              <a:t>				</a:t>
            </a:r>
            <a:r>
              <a:rPr lang="it-IT" sz="1800" b="0" i="0" dirty="0">
                <a:solidFill>
                  <a:srgbClr val="708090"/>
                </a:solidFill>
                <a:effectLst/>
                <a:latin typeface="Consolas" panose="020B0609020204030204" pitchFamily="49" charset="0"/>
              </a:rPr>
              <a:t>// è quello "corrente" nel senso</a:t>
            </a:r>
            <a:endParaRPr lang="it-IT" sz="1800" b="0" i="0" dirty="0">
              <a:solidFill>
                <a:srgbClr val="000000"/>
              </a:solidFill>
              <a:effectLst/>
              <a:latin typeface="Consolas" panose="020B0609020204030204" pitchFamily="49" charset="0"/>
            </a:endParaRPr>
          </a:p>
          <a:p>
            <a:pPr marL="0" indent="0">
              <a:lnSpc>
                <a:spcPct val="100000"/>
              </a:lnSpc>
              <a:buNone/>
            </a:pPr>
            <a:r>
              <a:rPr lang="it-IT" sz="1800" dirty="0">
                <a:solidFill>
                  <a:srgbClr val="000000"/>
                </a:solidFill>
                <a:latin typeface="Consolas" panose="020B0609020204030204" pitchFamily="49" charset="0"/>
              </a:rPr>
              <a:t>				</a:t>
            </a:r>
            <a:r>
              <a:rPr lang="it-IT" sz="1800" b="0" i="0" dirty="0">
                <a:solidFill>
                  <a:srgbClr val="708090"/>
                </a:solidFill>
                <a:effectLst/>
                <a:latin typeface="Consolas" panose="020B0609020204030204" pitchFamily="49" charset="0"/>
              </a:rPr>
              <a:t>// "del ciclo corrente" (il for)</a:t>
            </a:r>
            <a:endParaRPr lang="it-IT" sz="1800" b="0" i="0" dirty="0">
              <a:solidFill>
                <a:srgbClr val="000000"/>
              </a:solidFill>
              <a:effectLst/>
              <a:latin typeface="Consolas" panose="020B0609020204030204" pitchFamily="49" charset="0"/>
            </a:endParaRPr>
          </a:p>
          <a:p>
            <a:pPr marL="0" indent="0">
              <a:lnSpc>
                <a:spcPct val="100000"/>
              </a:lnSpc>
              <a:buNone/>
            </a:pPr>
            <a:r>
              <a:rPr lang="it-IT" sz="1800" b="0" i="0" dirty="0">
                <a:solidFill>
                  <a:srgbClr val="999999"/>
                </a:solidFill>
                <a:effectLst/>
                <a:latin typeface="Consolas" panose="020B0609020204030204" pitchFamily="49" charset="0"/>
              </a:rPr>
              <a:t>	}</a:t>
            </a:r>
            <a:endParaRPr lang="it-IT" sz="1800" b="0" i="0" dirty="0">
              <a:solidFill>
                <a:srgbClr val="000000"/>
              </a:solidFill>
              <a:effectLst/>
              <a:latin typeface="Consolas" panose="020B0609020204030204" pitchFamily="49" charset="0"/>
            </a:endParaRPr>
          </a:p>
          <a:p>
            <a:pPr marL="0" indent="0">
              <a:lnSpc>
                <a:spcPct val="100000"/>
              </a:lnSpc>
              <a:buNone/>
            </a:pPr>
            <a:r>
              <a:rPr lang="it-IT" sz="1800" dirty="0">
                <a:solidFill>
                  <a:srgbClr val="000000"/>
                </a:solidFill>
                <a:latin typeface="Consolas" panose="020B0609020204030204" pitchFamily="49" charset="0"/>
              </a:rPr>
              <a:t>	</a:t>
            </a:r>
            <a:r>
              <a:rPr lang="it-IT" sz="1800" b="0" i="0" dirty="0">
                <a:solidFill>
                  <a:srgbClr val="000000"/>
                </a:solidFill>
                <a:effectLst/>
                <a:latin typeface="Consolas" panose="020B0609020204030204" pitchFamily="49" charset="0"/>
              </a:rPr>
              <a:t>sum</a:t>
            </a:r>
            <a:r>
              <a:rPr lang="it-IT" sz="1800" b="0" i="0" dirty="0">
                <a:solidFill>
                  <a:srgbClr val="9A6E3A"/>
                </a:solidFill>
                <a:effectLst/>
                <a:latin typeface="Consolas" panose="020B0609020204030204" pitchFamily="49" charset="0"/>
              </a:rPr>
              <a:t>++</a:t>
            </a:r>
            <a:r>
              <a:rPr lang="it-IT" sz="1800" b="0" i="0" dirty="0">
                <a:solidFill>
                  <a:srgbClr val="999999"/>
                </a:solidFill>
                <a:effectLst/>
                <a:latin typeface="Consolas" panose="020B0609020204030204" pitchFamily="49" charset="0"/>
              </a:rPr>
              <a:t>;}</a:t>
            </a:r>
            <a:endParaRPr lang="it-IT" sz="1800" b="0" i="0" dirty="0">
              <a:solidFill>
                <a:srgbClr val="000000"/>
              </a:solidFill>
              <a:effectLst/>
              <a:latin typeface="Consolas" panose="020B0609020204030204" pitchFamily="49" charset="0"/>
            </a:endParaRPr>
          </a:p>
          <a:p>
            <a:pPr marL="0" indent="0">
              <a:lnSpc>
                <a:spcPct val="100000"/>
              </a:lnSpc>
              <a:buNone/>
            </a:pPr>
            <a:r>
              <a:rPr lang="it-IT" sz="1800" b="0" i="0" dirty="0" err="1">
                <a:solidFill>
                  <a:srgbClr val="000000"/>
                </a:solidFill>
                <a:effectLst/>
                <a:latin typeface="Consolas" panose="020B0609020204030204" pitchFamily="49" charset="0"/>
              </a:rPr>
              <a:t>System</a:t>
            </a:r>
            <a:r>
              <a:rPr lang="it-IT" sz="1800" b="0" i="0" dirty="0" err="1">
                <a:solidFill>
                  <a:srgbClr val="999999"/>
                </a:solidFill>
                <a:effectLst/>
                <a:latin typeface="Consolas" panose="020B0609020204030204" pitchFamily="49" charset="0"/>
              </a:rPr>
              <a:t>.</a:t>
            </a:r>
            <a:r>
              <a:rPr lang="it-IT" sz="1800" b="0" i="0" dirty="0" err="1">
                <a:solidFill>
                  <a:srgbClr val="000000"/>
                </a:solidFill>
                <a:effectLst/>
                <a:latin typeface="Consolas" panose="020B0609020204030204" pitchFamily="49" charset="0"/>
              </a:rPr>
              <a:t>out</a:t>
            </a:r>
            <a:r>
              <a:rPr lang="it-IT" sz="1800" b="0" i="0" dirty="0" err="1">
                <a:solidFill>
                  <a:srgbClr val="999999"/>
                </a:solidFill>
                <a:effectLst/>
                <a:latin typeface="Consolas" panose="020B0609020204030204" pitchFamily="49" charset="0"/>
              </a:rPr>
              <a:t>.</a:t>
            </a:r>
            <a:r>
              <a:rPr lang="it-IT" sz="1800" b="0" i="0" dirty="0" err="1">
                <a:solidFill>
                  <a:srgbClr val="DD4A68"/>
                </a:solidFill>
                <a:effectLst/>
                <a:latin typeface="Consolas" panose="020B0609020204030204" pitchFamily="49" charset="0"/>
              </a:rPr>
              <a:t>println</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sum</a:t>
            </a:r>
            <a:r>
              <a:rPr lang="it-IT" sz="1800" b="0" i="0" dirty="0">
                <a:solidFill>
                  <a:srgbClr val="999999"/>
                </a:solidFill>
                <a:effectLst/>
                <a:latin typeface="Consolas" panose="020B0609020204030204" pitchFamily="49" charset="0"/>
              </a:rPr>
              <a:t>);			</a:t>
            </a:r>
            <a:r>
              <a:rPr lang="it-IT" sz="1800" dirty="0">
                <a:solidFill>
                  <a:srgbClr val="708090"/>
                </a:solidFill>
                <a:latin typeface="Consolas" panose="020B0609020204030204" pitchFamily="49" charset="0"/>
              </a:rPr>
              <a:t>// quale sarà il valore finale?</a:t>
            </a:r>
          </a:p>
          <a:p>
            <a:pPr marL="0" indent="0">
              <a:lnSpc>
                <a:spcPct val="100000"/>
              </a:lnSpc>
              <a:buNone/>
            </a:pPr>
            <a:endParaRPr lang="it-IT" sz="1800" dirty="0"/>
          </a:p>
        </p:txBody>
      </p:sp>
    </p:spTree>
    <p:extLst>
      <p:ext uri="{BB962C8B-B14F-4D97-AF65-F5344CB8AC3E}">
        <p14:creationId xmlns:p14="http://schemas.microsoft.com/office/powerpoint/2010/main" val="1504814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Strutture condizionali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Break vs continue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lnSpc>
                <a:spcPct val="100000"/>
              </a:lnSpc>
              <a:buNone/>
            </a:pPr>
            <a:r>
              <a:rPr lang="it-IT" sz="1800" b="0" i="0" dirty="0" err="1">
                <a:solidFill>
                  <a:srgbClr val="0077AA"/>
                </a:solidFill>
                <a:effectLst/>
                <a:latin typeface="Consolas" panose="020B0609020204030204" pitchFamily="49" charset="0"/>
              </a:rPr>
              <a:t>int</a:t>
            </a:r>
            <a:r>
              <a:rPr lang="it-IT" sz="1800" b="0" i="0" dirty="0">
                <a:solidFill>
                  <a:srgbClr val="000000"/>
                </a:solidFill>
                <a:effectLst/>
                <a:latin typeface="Consolas" panose="020B0609020204030204" pitchFamily="49" charset="0"/>
              </a:rPr>
              <a:t> sum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0</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lnSpc>
                <a:spcPct val="100000"/>
              </a:lnSpc>
              <a:buNone/>
            </a:pPr>
            <a:r>
              <a:rPr lang="it-IT" sz="1800" b="0" i="0" dirty="0">
                <a:solidFill>
                  <a:srgbClr val="0077AA"/>
                </a:solidFill>
                <a:effectLst/>
                <a:latin typeface="Consolas" panose="020B0609020204030204" pitchFamily="49" charset="0"/>
              </a:rPr>
              <a:t>for</a:t>
            </a:r>
            <a:r>
              <a:rPr lang="it-IT" sz="1800" b="0" i="0" dirty="0">
                <a:solidFill>
                  <a:srgbClr val="999999"/>
                </a:solidFill>
                <a:effectLst/>
                <a:latin typeface="Consolas" panose="020B0609020204030204" pitchFamily="49" charset="0"/>
              </a:rPr>
              <a:t>(</a:t>
            </a:r>
            <a:r>
              <a:rPr lang="it-IT" sz="1800" b="0" i="0" dirty="0" err="1">
                <a:solidFill>
                  <a:srgbClr val="0077AA"/>
                </a:solidFill>
                <a:effectLst/>
                <a:latin typeface="Consolas" panose="020B0609020204030204" pitchFamily="49" charset="0"/>
              </a:rPr>
              <a:t>int</a:t>
            </a:r>
            <a:r>
              <a:rPr lang="it-IT" sz="1800" b="0" i="0" dirty="0">
                <a:solidFill>
                  <a:srgbClr val="000000"/>
                </a:solidFill>
                <a:effectLst/>
                <a:latin typeface="Consolas" panose="020B0609020204030204" pitchFamily="49" charset="0"/>
              </a:rPr>
              <a:t> i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i </a:t>
            </a:r>
            <a:r>
              <a:rPr lang="it-IT" sz="1800" b="0" i="0" dirty="0">
                <a:solidFill>
                  <a:srgbClr val="9A6E3A"/>
                </a:solidFill>
                <a:effectLst/>
                <a:latin typeface="Consolas" panose="020B0609020204030204" pitchFamily="49" charset="0"/>
              </a:rPr>
              <a:t>&lt;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10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i</a:t>
            </a:r>
            <a:r>
              <a:rPr lang="it-IT" sz="1800" b="0" i="0" dirty="0">
                <a:solidFill>
                  <a:srgbClr val="9A6E3A"/>
                </a:solidFill>
                <a:effectLst/>
                <a:latin typeface="Consolas" panose="020B0609020204030204" pitchFamily="49" charset="0"/>
              </a:rPr>
              <a:t>++</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endParaRPr lang="it-IT" sz="1800" b="0" i="0" dirty="0">
              <a:solidFill>
                <a:srgbClr val="000000"/>
              </a:solidFill>
              <a:effectLst/>
              <a:latin typeface="Consolas" panose="020B0609020204030204" pitchFamily="49" charset="0"/>
            </a:endParaRPr>
          </a:p>
          <a:p>
            <a:pPr marL="0" indent="0">
              <a:lnSpc>
                <a:spcPct val="100000"/>
              </a:lnSpc>
              <a:buNone/>
            </a:pPr>
            <a:r>
              <a:rPr lang="it-IT" sz="1800" dirty="0">
                <a:solidFill>
                  <a:srgbClr val="000000"/>
                </a:solidFill>
                <a:latin typeface="Consolas" panose="020B0609020204030204" pitchFamily="49" charset="0"/>
              </a:rPr>
              <a:t>	</a:t>
            </a:r>
            <a:r>
              <a:rPr lang="it-IT" sz="1800" b="0" i="0" dirty="0" err="1">
                <a:solidFill>
                  <a:srgbClr val="0077AA"/>
                </a:solidFill>
                <a:effectLst/>
                <a:latin typeface="Consolas" panose="020B0609020204030204" pitchFamily="49" charset="0"/>
              </a:rPr>
              <a:t>if</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i</a:t>
            </a:r>
            <a:r>
              <a:rPr lang="it-IT" sz="1800" b="0" i="0" dirty="0">
                <a:solidFill>
                  <a:srgbClr val="9A6E3A"/>
                </a:solidFill>
                <a:effectLst/>
                <a:latin typeface="Consolas" panose="020B0609020204030204" pitchFamily="49" charset="0"/>
              </a:rPr>
              <a:t>%</a:t>
            </a:r>
            <a:r>
              <a:rPr lang="it-IT" sz="1800" b="0" i="0" dirty="0">
                <a:solidFill>
                  <a:srgbClr val="990055"/>
                </a:solidFill>
                <a:effectLst/>
                <a:latin typeface="Consolas" panose="020B0609020204030204" pitchFamily="49" charset="0"/>
              </a:rPr>
              <a:t>2</a:t>
            </a:r>
            <a:r>
              <a:rPr lang="it-IT" sz="1800" b="0" i="0" dirty="0">
                <a:solidFill>
                  <a:srgbClr val="000000"/>
                </a:solidFill>
                <a:effectLst/>
                <a:latin typeface="Consolas" panose="020B0609020204030204" pitchFamily="49" charset="0"/>
              </a:rPr>
              <a:t>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lnSpc>
                <a:spcPct val="100000"/>
              </a:lnSpc>
              <a:buNone/>
            </a:pP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continue;				</a:t>
            </a:r>
            <a:r>
              <a:rPr lang="it-IT" sz="1800" dirty="0">
                <a:solidFill>
                  <a:srgbClr val="708090"/>
                </a:solidFill>
                <a:latin typeface="Consolas" panose="020B0609020204030204" pitchFamily="49" charset="0"/>
              </a:rPr>
              <a:t>// torna all'inizio del ciclo</a:t>
            </a:r>
          </a:p>
          <a:p>
            <a:pPr marL="0" indent="0">
              <a:lnSpc>
                <a:spcPct val="100000"/>
              </a:lnSpc>
              <a:buNone/>
            </a:pPr>
            <a:r>
              <a:rPr lang="it-IT" sz="1800" b="0" i="0" dirty="0">
                <a:solidFill>
                  <a:srgbClr val="999999"/>
                </a:solidFill>
                <a:effectLst/>
                <a:latin typeface="Consolas" panose="020B0609020204030204" pitchFamily="49" charset="0"/>
              </a:rPr>
              <a:t>	}</a:t>
            </a:r>
            <a:endParaRPr lang="it-IT" sz="1800" b="0" i="0" dirty="0">
              <a:solidFill>
                <a:srgbClr val="000000"/>
              </a:solidFill>
              <a:effectLst/>
              <a:latin typeface="Consolas" panose="020B0609020204030204" pitchFamily="49" charset="0"/>
            </a:endParaRPr>
          </a:p>
          <a:p>
            <a:pPr marL="0" indent="0">
              <a:lnSpc>
                <a:spcPct val="100000"/>
              </a:lnSpc>
              <a:buNone/>
            </a:pPr>
            <a:r>
              <a:rPr lang="it-IT" sz="1800" dirty="0">
                <a:solidFill>
                  <a:srgbClr val="000000"/>
                </a:solidFill>
                <a:latin typeface="Consolas" panose="020B0609020204030204" pitchFamily="49" charset="0"/>
              </a:rPr>
              <a:t>	</a:t>
            </a:r>
            <a:r>
              <a:rPr lang="it-IT" sz="1800" b="0" i="0" dirty="0">
                <a:solidFill>
                  <a:srgbClr val="000000"/>
                </a:solidFill>
                <a:effectLst/>
                <a:latin typeface="Consolas" panose="020B0609020204030204" pitchFamily="49" charset="0"/>
              </a:rPr>
              <a:t>sum</a:t>
            </a:r>
            <a:r>
              <a:rPr lang="it-IT" sz="1800" b="0" i="0" dirty="0">
                <a:solidFill>
                  <a:srgbClr val="9A6E3A"/>
                </a:solidFill>
                <a:effectLst/>
                <a:latin typeface="Consolas" panose="020B0609020204030204" pitchFamily="49" charset="0"/>
              </a:rPr>
              <a:t>++</a:t>
            </a:r>
            <a:r>
              <a:rPr lang="it-IT" sz="1800" b="0" i="0" dirty="0">
                <a:solidFill>
                  <a:srgbClr val="999999"/>
                </a:solidFill>
                <a:effectLst/>
                <a:latin typeface="Consolas" panose="020B0609020204030204" pitchFamily="49" charset="0"/>
              </a:rPr>
              <a:t>;  </a:t>
            </a:r>
            <a:endParaRPr lang="it-IT" sz="1800" dirty="0">
              <a:solidFill>
                <a:srgbClr val="708090"/>
              </a:solidFill>
              <a:latin typeface="Consolas" panose="020B0609020204030204" pitchFamily="49" charset="0"/>
            </a:endParaRPr>
          </a:p>
          <a:p>
            <a:pPr marL="0" indent="0">
              <a:lnSpc>
                <a:spcPct val="100000"/>
              </a:lnSpc>
              <a:buNone/>
            </a:pPr>
            <a:r>
              <a:rPr lang="it-IT" sz="1800" b="0" i="0" dirty="0">
                <a:solidFill>
                  <a:srgbClr val="999999"/>
                </a:solidFill>
                <a:effectLst/>
                <a:latin typeface="Consolas" panose="020B0609020204030204" pitchFamily="49" charset="0"/>
              </a:rPr>
              <a:t>}</a:t>
            </a:r>
            <a:endParaRPr lang="it-IT" sz="1800" b="0" i="0" dirty="0">
              <a:solidFill>
                <a:srgbClr val="000000"/>
              </a:solidFill>
              <a:effectLst/>
              <a:latin typeface="Consolas" panose="020B0609020204030204" pitchFamily="49" charset="0"/>
            </a:endParaRPr>
          </a:p>
          <a:p>
            <a:pPr marL="0" indent="0">
              <a:lnSpc>
                <a:spcPct val="100000"/>
              </a:lnSpc>
              <a:buNone/>
            </a:pPr>
            <a:r>
              <a:rPr lang="it-IT" sz="1800" b="0" i="0" dirty="0" err="1">
                <a:solidFill>
                  <a:srgbClr val="000000"/>
                </a:solidFill>
                <a:effectLst/>
                <a:latin typeface="Consolas" panose="020B0609020204030204" pitchFamily="49" charset="0"/>
              </a:rPr>
              <a:t>System</a:t>
            </a:r>
            <a:r>
              <a:rPr lang="it-IT" sz="1800" b="0" i="0" dirty="0" err="1">
                <a:solidFill>
                  <a:srgbClr val="999999"/>
                </a:solidFill>
                <a:effectLst/>
                <a:latin typeface="Consolas" panose="020B0609020204030204" pitchFamily="49" charset="0"/>
              </a:rPr>
              <a:t>.</a:t>
            </a:r>
            <a:r>
              <a:rPr lang="it-IT" sz="1800" b="0" i="0" dirty="0" err="1">
                <a:solidFill>
                  <a:srgbClr val="000000"/>
                </a:solidFill>
                <a:effectLst/>
                <a:latin typeface="Consolas" panose="020B0609020204030204" pitchFamily="49" charset="0"/>
              </a:rPr>
              <a:t>out</a:t>
            </a:r>
            <a:r>
              <a:rPr lang="it-IT" sz="1800" b="0" i="0" dirty="0" err="1">
                <a:solidFill>
                  <a:srgbClr val="999999"/>
                </a:solidFill>
                <a:effectLst/>
                <a:latin typeface="Consolas" panose="020B0609020204030204" pitchFamily="49" charset="0"/>
              </a:rPr>
              <a:t>.</a:t>
            </a:r>
            <a:r>
              <a:rPr lang="it-IT" sz="1800" b="0" i="0" dirty="0" err="1">
                <a:solidFill>
                  <a:srgbClr val="DD4A68"/>
                </a:solidFill>
                <a:effectLst/>
                <a:latin typeface="Consolas" panose="020B0609020204030204" pitchFamily="49" charset="0"/>
              </a:rPr>
              <a:t>println</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sum</a:t>
            </a:r>
            <a:r>
              <a:rPr lang="it-IT" sz="1800" b="0" i="0" dirty="0">
                <a:solidFill>
                  <a:srgbClr val="999999"/>
                </a:solidFill>
                <a:effectLst/>
                <a:latin typeface="Consolas" panose="020B0609020204030204" pitchFamily="49" charset="0"/>
              </a:rPr>
              <a:t>); 		</a:t>
            </a:r>
            <a:r>
              <a:rPr lang="it-IT" sz="1800" dirty="0">
                <a:solidFill>
                  <a:srgbClr val="708090"/>
                </a:solidFill>
                <a:latin typeface="Consolas" panose="020B0609020204030204" pitchFamily="49" charset="0"/>
              </a:rPr>
              <a:t>// quale sarà il valore finale?</a:t>
            </a:r>
            <a:endParaRPr lang="it-IT" sz="1800" dirty="0"/>
          </a:p>
        </p:txBody>
      </p:sp>
    </p:spTree>
    <p:extLst>
      <p:ext uri="{BB962C8B-B14F-4D97-AF65-F5344CB8AC3E}">
        <p14:creationId xmlns:p14="http://schemas.microsoft.com/office/powerpoint/2010/main" val="39729608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Strutture iterative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For-</a:t>
            </a:r>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each</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fontAlgn="base">
              <a:lnSpc>
                <a:spcPct val="150000"/>
              </a:lnSpc>
            </a:pPr>
            <a:r>
              <a:rPr lang="it-IT" sz="1800" dirty="0"/>
              <a:t>Molto usata per le collezione di dati (o array).</a:t>
            </a:r>
          </a:p>
          <a:p>
            <a:pPr fontAlgn="base">
              <a:lnSpc>
                <a:spcPct val="150000"/>
              </a:lnSpc>
            </a:pPr>
            <a:r>
              <a:rPr lang="it-IT" sz="1800" dirty="0"/>
              <a:t>“prendi uno ad uno gli elementi della collezione </a:t>
            </a:r>
            <a:r>
              <a:rPr lang="it-IT" sz="1800" dirty="0" err="1"/>
              <a:t>itemCollection</a:t>
            </a:r>
            <a:r>
              <a:rPr lang="it-IT" sz="1800" dirty="0"/>
              <a:t>, assegna ciascuno di essi alla variabile item ed esegui per ciascun elemento il blocco (che potrà quindi usare item al suo interno)”</a:t>
            </a:r>
          </a:p>
          <a:p>
            <a:pPr marL="0" indent="0" algn="l" fontAlgn="base">
              <a:lnSpc>
                <a:spcPct val="100000"/>
              </a:lnSpc>
              <a:buNone/>
            </a:pPr>
            <a:endParaRPr lang="it-IT" sz="1800" dirty="0"/>
          </a:p>
          <a:p>
            <a:pPr marL="0" indent="0" algn="l" fontAlgn="base">
              <a:lnSpc>
                <a:spcPct val="100000"/>
              </a:lnSpc>
              <a:buNone/>
            </a:pPr>
            <a:r>
              <a:rPr lang="it-IT" sz="1800" b="0" i="0" dirty="0">
                <a:solidFill>
                  <a:srgbClr val="0077AA"/>
                </a:solidFill>
                <a:effectLst/>
                <a:latin typeface="Consolas" panose="020B0609020204030204" pitchFamily="49" charset="0"/>
              </a:rPr>
              <a:t>for</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err="1">
                <a:solidFill>
                  <a:srgbClr val="000000"/>
                </a:solidFill>
                <a:effectLst/>
                <a:latin typeface="Consolas" panose="020B0609020204030204" pitchFamily="49" charset="0"/>
              </a:rPr>
              <a:t>Type</a:t>
            </a:r>
            <a:r>
              <a:rPr lang="it-IT" sz="1800" b="0" i="0" dirty="0">
                <a:solidFill>
                  <a:srgbClr val="000000"/>
                </a:solidFill>
                <a:effectLst/>
                <a:latin typeface="Consolas" panose="020B0609020204030204" pitchFamily="49" charset="0"/>
              </a:rPr>
              <a:t> item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err="1">
                <a:solidFill>
                  <a:srgbClr val="000000"/>
                </a:solidFill>
                <a:effectLst/>
                <a:latin typeface="Consolas" panose="020B0609020204030204" pitchFamily="49" charset="0"/>
              </a:rPr>
              <a:t>itemCollection</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p>
          <a:p>
            <a:pPr marL="0" indent="0" algn="l" fontAlgn="base">
              <a:lnSpc>
                <a:spcPct val="100000"/>
              </a:lnSpc>
              <a:buNone/>
            </a:pPr>
            <a:r>
              <a:rPr lang="it-IT" sz="1800" dirty="0">
                <a:solidFill>
                  <a:srgbClr val="000000"/>
                </a:solidFill>
                <a:latin typeface="Consolas" panose="020B0609020204030204" pitchFamily="49" charset="0"/>
              </a:rPr>
              <a:t>	</a:t>
            </a:r>
            <a:r>
              <a:rPr lang="it-IT" sz="1800" b="0" i="0" dirty="0">
                <a:solidFill>
                  <a:srgbClr val="708090"/>
                </a:solidFill>
                <a:effectLst/>
                <a:latin typeface="Consolas" panose="020B0609020204030204" pitchFamily="49" charset="0"/>
              </a:rPr>
              <a:t>// ...</a:t>
            </a:r>
            <a:r>
              <a:rPr lang="it-IT" sz="1800" b="0" i="0" dirty="0">
                <a:solidFill>
                  <a:srgbClr val="000000"/>
                </a:solidFill>
                <a:effectLst/>
                <a:latin typeface="Consolas" panose="020B0609020204030204" pitchFamily="49" charset="0"/>
              </a:rPr>
              <a:t> </a:t>
            </a:r>
          </a:p>
          <a:p>
            <a:pPr marL="0" indent="0" algn="l" fontAlgn="base">
              <a:lnSpc>
                <a:spcPct val="100000"/>
              </a:lnSpc>
              <a:buNone/>
            </a:pPr>
            <a:r>
              <a:rPr lang="it-IT" sz="1800" b="0" i="0" dirty="0">
                <a:solidFill>
                  <a:srgbClr val="999999"/>
                </a:solidFill>
                <a:effectLst/>
                <a:latin typeface="Consolas" panose="020B0609020204030204" pitchFamily="49" charset="0"/>
              </a:rPr>
              <a:t>}</a:t>
            </a:r>
          </a:p>
        </p:txBody>
      </p:sp>
    </p:spTree>
    <p:extLst>
      <p:ext uri="{BB962C8B-B14F-4D97-AF65-F5344CB8AC3E}">
        <p14:creationId xmlns:p14="http://schemas.microsoft.com/office/powerpoint/2010/main" val="45089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La microprogrammazione</a:t>
            </a:r>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p:txBody>
      </p:sp>
      <p:pic>
        <p:nvPicPr>
          <p:cNvPr id="3" name="Immagine 2">
            <a:extLst>
              <a:ext uri="{FF2B5EF4-FFF2-40B4-BE49-F238E27FC236}">
                <a16:creationId xmlns:a16="http://schemas.microsoft.com/office/drawing/2014/main" id="{ECEE5797-38F0-43E0-BCDA-DD2D904CEC50}"/>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159602" y="1197860"/>
            <a:ext cx="6841398" cy="3435364"/>
          </a:xfrm>
          <a:prstGeom prst="rect">
            <a:avLst/>
          </a:prstGeom>
        </p:spPr>
      </p:pic>
    </p:spTree>
    <p:extLst>
      <p:ext uri="{BB962C8B-B14F-4D97-AF65-F5344CB8AC3E}">
        <p14:creationId xmlns:p14="http://schemas.microsoft.com/office/powerpoint/2010/main" val="15096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06</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Strutture iterative</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800" dirty="0"/>
              <a:t>Modificate l’esercizio 04 in modo da utilizzare:</a:t>
            </a:r>
          </a:p>
          <a:p>
            <a:pPr marL="0" indent="0">
              <a:buNone/>
            </a:pPr>
            <a:endParaRPr lang="it-IT" sz="1800" dirty="0"/>
          </a:p>
          <a:p>
            <a:r>
              <a:rPr lang="it-IT" sz="1800" dirty="0"/>
              <a:t>una struttura iterativa</a:t>
            </a:r>
          </a:p>
          <a:p>
            <a:pPr fontAlgn="base"/>
            <a:endParaRPr lang="it-IT" sz="1400" dirty="0"/>
          </a:p>
          <a:p>
            <a:pPr marL="0" indent="0" algn="l" fontAlgn="base">
              <a:buNone/>
            </a:pPr>
            <a:endParaRPr lang="it-IT"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13780412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String</a:t>
            </a:r>
            <a:endParaRPr lang="it-IT" dirty="0"/>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r>
              <a:rPr lang="it-IT" sz="1800" b="0" i="0" dirty="0" err="1">
                <a:solidFill>
                  <a:srgbClr val="000000"/>
                </a:solidFill>
                <a:effectLst/>
                <a:latin typeface="Consolas" panose="020B0609020204030204" pitchFamily="49" charset="0"/>
              </a:rPr>
              <a:t>String</a:t>
            </a:r>
            <a:r>
              <a:rPr lang="it-IT" sz="1800" b="0" i="0" dirty="0">
                <a:solidFill>
                  <a:srgbClr val="000000"/>
                </a:solidFill>
                <a:effectLst/>
                <a:latin typeface="Consolas" panose="020B0609020204030204" pitchFamily="49" charset="0"/>
              </a:rPr>
              <a:t> opera </a:t>
            </a:r>
            <a:r>
              <a:rPr lang="it-IT" sz="1800" b="0" i="0" dirty="0">
                <a:solidFill>
                  <a:srgbClr val="9A6E3A"/>
                </a:solidFill>
                <a:effectLst/>
                <a:latin typeface="Consolas" panose="020B0609020204030204" pitchFamily="49" charset="0"/>
              </a:rPr>
              <a:t>= </a:t>
            </a:r>
            <a:r>
              <a:rPr lang="it-IT" sz="1800" b="0" i="0" dirty="0">
                <a:solidFill>
                  <a:srgbClr val="669900"/>
                </a:solidFill>
                <a:effectLst/>
                <a:latin typeface="Consolas" panose="020B0609020204030204" pitchFamily="49" charset="0"/>
              </a:rPr>
              <a:t>"Opera"</a:t>
            </a:r>
            <a:r>
              <a:rPr lang="it-IT" sz="1800" dirty="0">
                <a:solidFill>
                  <a:srgbClr val="999999"/>
                </a:solidFill>
                <a:latin typeface="Consolas" panose="020B0609020204030204" pitchFamily="49" charset="0"/>
              </a:rPr>
              <a:t>; 		</a:t>
            </a:r>
            <a:r>
              <a:rPr lang="it-IT" sz="1800" dirty="0">
                <a:solidFill>
                  <a:srgbClr val="708090"/>
                </a:solidFill>
                <a:latin typeface="Consolas" panose="020B0609020204030204" pitchFamily="49" charset="0"/>
              </a:rPr>
              <a:t>// anche senza invocare new</a:t>
            </a:r>
          </a:p>
          <a:p>
            <a:endParaRPr lang="it-IT" sz="1800" dirty="0">
              <a:solidFill>
                <a:srgbClr val="708090"/>
              </a:solidFill>
              <a:latin typeface="Consolas" panose="020B0609020204030204" pitchFamily="49" charset="0"/>
            </a:endParaRPr>
          </a:p>
          <a:p>
            <a:pPr marL="0" indent="0">
              <a:buNone/>
            </a:pPr>
            <a:r>
              <a:rPr lang="it-IT" sz="1800" b="0" i="0" dirty="0">
                <a:solidFill>
                  <a:srgbClr val="708090"/>
                </a:solidFill>
                <a:effectLst/>
                <a:latin typeface="Consolas" panose="020B0609020204030204" pitchFamily="49" charset="0"/>
              </a:rPr>
              <a:t>// Inizializzazione con una new</a:t>
            </a:r>
            <a:endParaRPr lang="it-IT" sz="1800" dirty="0">
              <a:solidFill>
                <a:srgbClr val="000000"/>
              </a:solidFill>
              <a:latin typeface="Consolas" panose="020B0609020204030204" pitchFamily="49" charset="0"/>
            </a:endParaRPr>
          </a:p>
          <a:p>
            <a:pPr marL="0" indent="0">
              <a:buNone/>
            </a:pPr>
            <a:r>
              <a:rPr lang="it-IT" sz="1800" b="0" i="0" dirty="0" err="1">
                <a:solidFill>
                  <a:srgbClr val="000000"/>
                </a:solidFill>
                <a:effectLst/>
                <a:latin typeface="Consolas" panose="020B0609020204030204" pitchFamily="49" charset="0"/>
              </a:rPr>
              <a:t>String</a:t>
            </a:r>
            <a:r>
              <a:rPr lang="it-IT" sz="1800" b="0" i="0" dirty="0">
                <a:solidFill>
                  <a:srgbClr val="000000"/>
                </a:solidFill>
                <a:effectLst/>
                <a:latin typeface="Consolas" panose="020B0609020204030204" pitchFamily="49" charset="0"/>
              </a:rPr>
              <a:t> titolo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new</a:t>
            </a:r>
            <a:r>
              <a:rPr lang="it-IT" sz="1800" b="0" i="0" dirty="0">
                <a:solidFill>
                  <a:srgbClr val="000000"/>
                </a:solidFill>
                <a:effectLst/>
                <a:latin typeface="Consolas" panose="020B0609020204030204" pitchFamily="49" charset="0"/>
              </a:rPr>
              <a:t> </a:t>
            </a:r>
            <a:r>
              <a:rPr lang="it-IT" sz="1800" b="0" i="0" dirty="0" err="1">
                <a:solidFill>
                  <a:srgbClr val="DD4A68"/>
                </a:solidFill>
                <a:effectLst/>
                <a:latin typeface="Consolas" panose="020B0609020204030204" pitchFamily="49" charset="0"/>
              </a:rPr>
              <a:t>String</a:t>
            </a:r>
            <a:r>
              <a:rPr lang="it-IT" sz="1800" b="0" i="0" dirty="0">
                <a:solidFill>
                  <a:srgbClr val="999999"/>
                </a:solidFill>
                <a:effectLst/>
                <a:latin typeface="Consolas" panose="020B0609020204030204" pitchFamily="49" charset="0"/>
              </a:rPr>
              <a:t>(</a:t>
            </a:r>
            <a:r>
              <a:rPr lang="it-IT" sz="1800" b="0" i="0" dirty="0">
                <a:solidFill>
                  <a:srgbClr val="669900"/>
                </a:solidFill>
                <a:effectLst/>
                <a:latin typeface="Consolas" panose="020B0609020204030204" pitchFamily="49" charset="0"/>
              </a:rPr>
              <a:t>"Titolo dell'opera"</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buNone/>
            </a:pPr>
            <a:endParaRPr lang="it-IT" sz="1800" b="0" i="0" dirty="0">
              <a:solidFill>
                <a:srgbClr val="000000"/>
              </a:solidFill>
              <a:effectLst/>
              <a:latin typeface="Consolas" panose="020B0609020204030204" pitchFamily="49" charset="0"/>
            </a:endParaRPr>
          </a:p>
          <a:p>
            <a:pPr marL="0" indent="0">
              <a:buNone/>
            </a:pPr>
            <a:r>
              <a:rPr lang="it-IT" sz="1800" b="0" i="0" dirty="0">
                <a:solidFill>
                  <a:srgbClr val="708090"/>
                </a:solidFill>
                <a:effectLst/>
                <a:latin typeface="Consolas" panose="020B0609020204030204" pitchFamily="49" charset="0"/>
              </a:rPr>
              <a:t>// Inizializzazione che fa uso di un array di caratteri</a:t>
            </a:r>
            <a:endParaRPr lang="it-IT" sz="1800" dirty="0">
              <a:solidFill>
                <a:srgbClr val="000000"/>
              </a:solidFill>
              <a:latin typeface="Consolas" panose="020B0609020204030204" pitchFamily="49" charset="0"/>
            </a:endParaRPr>
          </a:p>
          <a:p>
            <a:pPr marL="0" indent="0">
              <a:buNone/>
            </a:pPr>
            <a:r>
              <a:rPr lang="it-IT" sz="1800" b="0" i="0" dirty="0" err="1">
                <a:solidFill>
                  <a:srgbClr val="0077AA"/>
                </a:solidFill>
                <a:effectLst/>
                <a:latin typeface="Consolas" panose="020B0609020204030204" pitchFamily="49" charset="0"/>
              </a:rPr>
              <a:t>char</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err="1">
                <a:solidFill>
                  <a:srgbClr val="000000"/>
                </a:solidFill>
                <a:effectLst/>
                <a:latin typeface="Consolas" panose="020B0609020204030204" pitchFamily="49" charset="0"/>
              </a:rPr>
              <a:t>arraySottotitolo</a:t>
            </a:r>
            <a:r>
              <a:rPr lang="it-IT" sz="1800" b="0" i="0" dirty="0">
                <a:solidFill>
                  <a:srgbClr val="000000"/>
                </a:solidFill>
                <a:effectLst/>
                <a:latin typeface="Consolas" panose="020B0609020204030204" pitchFamily="49" charset="0"/>
              </a:rPr>
              <a:t>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a:solidFill>
                  <a:srgbClr val="669900"/>
                </a:solidFill>
                <a:effectLst/>
                <a:latin typeface="Consolas" panose="020B0609020204030204" pitchFamily="49" charset="0"/>
              </a:rPr>
              <a:t>'s'</a:t>
            </a:r>
            <a:r>
              <a:rPr lang="it-IT" sz="1800" b="0" i="0" dirty="0">
                <a:solidFill>
                  <a:srgbClr val="999999"/>
                </a:solidFill>
                <a:effectLst/>
                <a:latin typeface="Consolas" panose="020B0609020204030204" pitchFamily="49" charset="0"/>
              </a:rPr>
              <a:t>,</a:t>
            </a:r>
            <a:r>
              <a:rPr lang="it-IT" sz="1800" b="0" i="0" dirty="0">
                <a:solidFill>
                  <a:srgbClr val="669900"/>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o'</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't'</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't'</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'o'</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't'</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'i'</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't'</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'o'</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'l'</a:t>
            </a:r>
            <a:r>
              <a:rPr lang="it-IT" sz="1800" b="0" i="0" dirty="0" err="1">
                <a:solidFill>
                  <a:srgbClr val="999999"/>
                </a:solidFill>
                <a:effectLst/>
                <a:latin typeface="Consolas" panose="020B0609020204030204" pitchFamily="49" charset="0"/>
              </a:rPr>
              <a:t>,</a:t>
            </a:r>
            <a:r>
              <a:rPr lang="it-IT" sz="1800" b="0" i="0" dirty="0" err="1">
                <a:solidFill>
                  <a:srgbClr val="669900"/>
                </a:solidFill>
                <a:effectLst/>
                <a:latin typeface="Consolas" panose="020B0609020204030204" pitchFamily="49" charset="0"/>
              </a:rPr>
              <a:t>'o</a:t>
            </a:r>
            <a:r>
              <a:rPr lang="it-IT" sz="1800" b="0" i="0" dirty="0">
                <a:solidFill>
                  <a:srgbClr val="669900"/>
                </a:solidFill>
                <a:effectLst/>
                <a:latin typeface="Consolas" panose="020B0609020204030204" pitchFamily="49" charset="0"/>
              </a:rPr>
              <a:t>'</a:t>
            </a:r>
            <a:r>
              <a:rPr lang="it-IT" sz="1800" b="0" i="0" dirty="0">
                <a:solidFill>
                  <a:srgbClr val="999999"/>
                </a:solidFill>
                <a:effectLst/>
                <a:latin typeface="Consolas" panose="020B0609020204030204" pitchFamily="49" charset="0"/>
              </a:rPr>
              <a:t>,</a:t>
            </a:r>
            <a:r>
              <a:rPr lang="it-IT" sz="1800" b="0" i="0" dirty="0">
                <a:solidFill>
                  <a:srgbClr val="669900"/>
                </a:solidFill>
                <a:effectLst/>
                <a:latin typeface="Consolas" panose="020B0609020204030204" pitchFamily="49" charset="0"/>
              </a:rPr>
              <a:t>'!’</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buNone/>
            </a:pPr>
            <a:r>
              <a:rPr lang="it-IT" sz="1800" b="0" i="0" dirty="0" err="1">
                <a:solidFill>
                  <a:srgbClr val="000000"/>
                </a:solidFill>
                <a:effectLst/>
                <a:latin typeface="Consolas" panose="020B0609020204030204" pitchFamily="49" charset="0"/>
              </a:rPr>
              <a:t>String</a:t>
            </a:r>
            <a:r>
              <a:rPr lang="it-IT" sz="1800" b="0" i="0" dirty="0">
                <a:solidFill>
                  <a:srgbClr val="000000"/>
                </a:solidFill>
                <a:effectLst/>
                <a:latin typeface="Consolas" panose="020B0609020204030204" pitchFamily="49" charset="0"/>
              </a:rPr>
              <a:t> sottotitolo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new</a:t>
            </a:r>
            <a:r>
              <a:rPr lang="it-IT" sz="1800" b="0" i="0" dirty="0">
                <a:solidFill>
                  <a:srgbClr val="000000"/>
                </a:solidFill>
                <a:effectLst/>
                <a:latin typeface="Consolas" panose="020B0609020204030204" pitchFamily="49" charset="0"/>
              </a:rPr>
              <a:t> </a:t>
            </a:r>
            <a:r>
              <a:rPr lang="it-IT" sz="1800" b="0" i="0" dirty="0" err="1">
                <a:solidFill>
                  <a:srgbClr val="DD4A68"/>
                </a:solidFill>
                <a:effectLst/>
                <a:latin typeface="Consolas" panose="020B0609020204030204" pitchFamily="49" charset="0"/>
              </a:rPr>
              <a:t>String</a:t>
            </a:r>
            <a:r>
              <a:rPr lang="it-IT" sz="1800" b="0" i="0" dirty="0">
                <a:solidFill>
                  <a:srgbClr val="999999"/>
                </a:solidFill>
                <a:effectLst/>
                <a:latin typeface="Consolas" panose="020B0609020204030204" pitchFamily="49" charset="0"/>
              </a:rPr>
              <a:t>(</a:t>
            </a:r>
            <a:r>
              <a:rPr lang="it-IT" sz="1800" b="0" i="0" dirty="0" err="1">
                <a:solidFill>
                  <a:srgbClr val="000000"/>
                </a:solidFill>
                <a:effectLst/>
                <a:latin typeface="Consolas" panose="020B0609020204030204" pitchFamily="49" charset="0"/>
              </a:rPr>
              <a:t>arraySottotitolo</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p>
          <a:p>
            <a:pPr marL="0" indent="0">
              <a:buNone/>
            </a:pPr>
            <a:endParaRPr lang="it-IT" sz="1800" dirty="0">
              <a:solidFill>
                <a:srgbClr val="999999"/>
              </a:solidFill>
              <a:latin typeface="Consolas" panose="020B0609020204030204" pitchFamily="49" charset="0"/>
            </a:endParaRPr>
          </a:p>
          <a:p>
            <a:r>
              <a:rPr lang="it-IT" sz="1800" dirty="0">
                <a:solidFill>
                  <a:srgbClr val="708090"/>
                </a:solidFill>
                <a:latin typeface="Consolas" panose="020B0609020204030204" pitchFamily="49" charset="0"/>
              </a:rPr>
              <a:t>// il concatenatore + non vale per tutte le altre Classi</a:t>
            </a:r>
          </a:p>
          <a:p>
            <a:pPr marL="0" indent="0">
              <a:buNone/>
            </a:pPr>
            <a:r>
              <a:rPr lang="it-IT" sz="1800" b="0" i="0" dirty="0" err="1">
                <a:solidFill>
                  <a:srgbClr val="000000"/>
                </a:solidFill>
                <a:effectLst/>
                <a:latin typeface="Consolas" panose="020B0609020204030204" pitchFamily="49" charset="0"/>
              </a:rPr>
              <a:t>String</a:t>
            </a:r>
            <a:r>
              <a:rPr lang="it-IT" sz="1800" b="0" i="0" dirty="0">
                <a:solidFill>
                  <a:srgbClr val="000000"/>
                </a:solidFill>
                <a:effectLst/>
                <a:latin typeface="Consolas" panose="020B0609020204030204" pitchFamily="49" charset="0"/>
              </a:rPr>
              <a:t> opera </a:t>
            </a:r>
            <a:r>
              <a:rPr lang="it-IT" sz="1800" b="0" i="0" dirty="0">
                <a:solidFill>
                  <a:srgbClr val="9A6E3A"/>
                </a:solidFill>
                <a:effectLst/>
                <a:latin typeface="Consolas" panose="020B0609020204030204" pitchFamily="49" charset="0"/>
              </a:rPr>
              <a:t>= </a:t>
            </a:r>
            <a:r>
              <a:rPr lang="it-IT" sz="1800" b="0" i="0" dirty="0">
                <a:solidFill>
                  <a:srgbClr val="669900"/>
                </a:solidFill>
                <a:effectLst/>
                <a:latin typeface="Consolas" panose="020B0609020204030204" pitchFamily="49" charset="0"/>
              </a:rPr>
              <a:t>"Titolo " + "dell'opera"</a:t>
            </a:r>
            <a:r>
              <a:rPr lang="it-IT" sz="1800" dirty="0">
                <a:solidFill>
                  <a:srgbClr val="999999"/>
                </a:solidFill>
                <a:latin typeface="Consolas" panose="020B0609020204030204" pitchFamily="49" charset="0"/>
              </a:rPr>
              <a:t>;</a:t>
            </a:r>
          </a:p>
          <a:p>
            <a:pPr marL="0" indent="0">
              <a:buNone/>
            </a:pPr>
            <a:endParaRPr lang="it-IT" sz="1800" dirty="0">
              <a:solidFill>
                <a:srgbClr val="999999"/>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Una classe </a:t>
            </a:r>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Wrapper</a:t>
            </a:r>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speciale</a:t>
            </a:r>
          </a:p>
        </p:txBody>
      </p:sp>
    </p:spTree>
    <p:extLst>
      <p:ext uri="{BB962C8B-B14F-4D97-AF65-F5344CB8AC3E}">
        <p14:creationId xmlns:p14="http://schemas.microsoft.com/office/powerpoint/2010/main" val="767092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String</a:t>
            </a:r>
            <a:endParaRPr lang="it-IT" dirty="0"/>
          </a:p>
        </p:txBody>
      </p:sp>
      <p:graphicFrame>
        <p:nvGraphicFramePr>
          <p:cNvPr id="2" name="Segnaposto contenuto 1">
            <a:extLst>
              <a:ext uri="{FF2B5EF4-FFF2-40B4-BE49-F238E27FC236}">
                <a16:creationId xmlns:a16="http://schemas.microsoft.com/office/drawing/2014/main" id="{BA12BA29-36D2-44BB-9125-5171DF19A889}"/>
              </a:ext>
            </a:extLst>
          </p:cNvPr>
          <p:cNvGraphicFramePr>
            <a:graphicFrameLocks noGrp="1"/>
          </p:cNvGraphicFramePr>
          <p:nvPr>
            <p:ph sz="half" idx="2"/>
            <p:extLst>
              <p:ext uri="{D42A27DB-BD31-4B8C-83A1-F6EECF244321}">
                <p14:modId xmlns:p14="http://schemas.microsoft.com/office/powerpoint/2010/main" val="1260414113"/>
              </p:ext>
            </p:extLst>
          </p:nvPr>
        </p:nvGraphicFramePr>
        <p:xfrm>
          <a:off x="374650" y="1250951"/>
          <a:ext cx="8383538" cy="3245430"/>
        </p:xfrm>
        <a:graphic>
          <a:graphicData uri="http://schemas.openxmlformats.org/drawingml/2006/table">
            <a:tbl>
              <a:tblPr>
                <a:tableStyleId>{5940675A-B579-460E-94D1-54222C63F5DA}</a:tableStyleId>
              </a:tblPr>
              <a:tblGrid>
                <a:gridCol w="4191769">
                  <a:extLst>
                    <a:ext uri="{9D8B030D-6E8A-4147-A177-3AD203B41FA5}">
                      <a16:colId xmlns:a16="http://schemas.microsoft.com/office/drawing/2014/main" val="747716606"/>
                    </a:ext>
                  </a:extLst>
                </a:gridCol>
                <a:gridCol w="4191769">
                  <a:extLst>
                    <a:ext uri="{9D8B030D-6E8A-4147-A177-3AD203B41FA5}">
                      <a16:colId xmlns:a16="http://schemas.microsoft.com/office/drawing/2014/main" val="1183443180"/>
                    </a:ext>
                  </a:extLst>
                </a:gridCol>
              </a:tblGrid>
              <a:tr h="293940">
                <a:tc>
                  <a:txBody>
                    <a:bodyPr/>
                    <a:lstStyle/>
                    <a:p>
                      <a:pPr fontAlgn="base"/>
                      <a:r>
                        <a:rPr lang="it-IT" sz="900" dirty="0" err="1">
                          <a:effectLst/>
                        </a:rPr>
                        <a:t>boolean</a:t>
                      </a:r>
                      <a:r>
                        <a:rPr lang="it-IT" sz="900" dirty="0">
                          <a:effectLst/>
                        </a:rPr>
                        <a:t> </a:t>
                      </a:r>
                      <a:r>
                        <a:rPr lang="it-IT" sz="900" b="1" dirty="0" err="1">
                          <a:effectLst/>
                        </a:rPr>
                        <a:t>contains</a:t>
                      </a:r>
                      <a:r>
                        <a:rPr lang="it-IT" sz="900" dirty="0">
                          <a:effectLst/>
                        </a:rPr>
                        <a:t>(</a:t>
                      </a:r>
                      <a:r>
                        <a:rPr lang="it-IT" sz="900" dirty="0" err="1">
                          <a:effectLst/>
                        </a:rPr>
                        <a:t>CharSequence</a:t>
                      </a:r>
                      <a:r>
                        <a:rPr lang="it-IT" sz="900" dirty="0">
                          <a:effectLst/>
                        </a:rPr>
                        <a:t> s)</a:t>
                      </a:r>
                    </a:p>
                  </a:txBody>
                  <a:tcPr marL="34797" marR="34797" marT="34797" marB="34797" anchor="ctr"/>
                </a:tc>
                <a:tc>
                  <a:txBody>
                    <a:bodyPr/>
                    <a:lstStyle/>
                    <a:p>
                      <a:pPr fontAlgn="base"/>
                      <a:r>
                        <a:rPr lang="it-IT" sz="900" dirty="0">
                          <a:effectLst/>
                        </a:rPr>
                        <a:t>ritorna </a:t>
                      </a:r>
                      <a:r>
                        <a:rPr lang="it-IT" sz="900" dirty="0" err="1">
                          <a:effectLst/>
                        </a:rPr>
                        <a:t>true</a:t>
                      </a:r>
                      <a:r>
                        <a:rPr lang="it-IT" sz="900" dirty="0">
                          <a:effectLst/>
                        </a:rPr>
                        <a:t> se e solo se la stringa contiene la sequenza di caratteri specificati dal parametro s</a:t>
                      </a:r>
                    </a:p>
                  </a:txBody>
                  <a:tcPr marL="34797" marR="34797" marT="34797" marB="34797" anchor="ctr"/>
                </a:tc>
                <a:extLst>
                  <a:ext uri="{0D108BD9-81ED-4DB2-BD59-A6C34878D82A}">
                    <a16:rowId xmlns:a16="http://schemas.microsoft.com/office/drawing/2014/main" val="2693772001"/>
                  </a:ext>
                </a:extLst>
              </a:tr>
              <a:tr h="293940">
                <a:tc>
                  <a:txBody>
                    <a:bodyPr/>
                    <a:lstStyle/>
                    <a:p>
                      <a:pPr fontAlgn="base"/>
                      <a:r>
                        <a:rPr lang="it-IT" sz="900" dirty="0" err="1">
                          <a:effectLst/>
                        </a:rPr>
                        <a:t>int</a:t>
                      </a:r>
                      <a:r>
                        <a:rPr lang="it-IT" sz="900" dirty="0">
                          <a:effectLst/>
                        </a:rPr>
                        <a:t> </a:t>
                      </a:r>
                      <a:r>
                        <a:rPr lang="it-IT" sz="900" b="1" dirty="0" err="1">
                          <a:effectLst/>
                        </a:rPr>
                        <a:t>length</a:t>
                      </a:r>
                      <a:r>
                        <a:rPr lang="it-IT" sz="900" dirty="0">
                          <a:effectLst/>
                        </a:rPr>
                        <a:t>()</a:t>
                      </a:r>
                    </a:p>
                  </a:txBody>
                  <a:tcPr marL="34797" marR="34797" marT="34797" marB="34797" anchor="ctr"/>
                </a:tc>
                <a:tc>
                  <a:txBody>
                    <a:bodyPr/>
                    <a:lstStyle/>
                    <a:p>
                      <a:pPr fontAlgn="base"/>
                      <a:r>
                        <a:rPr lang="it-IT" sz="900" dirty="0">
                          <a:effectLst/>
                        </a:rPr>
                        <a:t>Restituisce la lunghezza della stringa</a:t>
                      </a:r>
                    </a:p>
                  </a:txBody>
                  <a:tcPr marL="34797" marR="34797" marT="34797" marB="34797" anchor="ctr"/>
                </a:tc>
                <a:extLst>
                  <a:ext uri="{0D108BD9-81ED-4DB2-BD59-A6C34878D82A}">
                    <a16:rowId xmlns:a16="http://schemas.microsoft.com/office/drawing/2014/main" val="2863235323"/>
                  </a:ext>
                </a:extLst>
              </a:tr>
              <a:tr h="353421">
                <a:tc>
                  <a:txBody>
                    <a:bodyPr/>
                    <a:lstStyle/>
                    <a:p>
                      <a:pPr fontAlgn="base"/>
                      <a:r>
                        <a:rPr lang="it-IT" sz="900">
                          <a:effectLst/>
                        </a:rPr>
                        <a:t>boolean </a:t>
                      </a:r>
                      <a:r>
                        <a:rPr lang="it-IT" sz="900" b="1">
                          <a:effectLst/>
                        </a:rPr>
                        <a:t>equals</a:t>
                      </a:r>
                      <a:r>
                        <a:rPr lang="it-IT" sz="900">
                          <a:effectLst/>
                        </a:rPr>
                        <a:t>(Object anObj)</a:t>
                      </a:r>
                    </a:p>
                  </a:txBody>
                  <a:tcPr marL="34797" marR="34797" marT="34797" marB="34797" anchor="ctr"/>
                </a:tc>
                <a:tc>
                  <a:txBody>
                    <a:bodyPr/>
                    <a:lstStyle/>
                    <a:p>
                      <a:pPr fontAlgn="base"/>
                      <a:r>
                        <a:rPr lang="it-IT" sz="900">
                          <a:effectLst/>
                        </a:rPr>
                        <a:t>confronta la stringa con l’oggetto obj specificato</a:t>
                      </a:r>
                    </a:p>
                  </a:txBody>
                  <a:tcPr marL="34797" marR="34797" marT="34797" marB="34797" anchor="ctr"/>
                </a:tc>
                <a:extLst>
                  <a:ext uri="{0D108BD9-81ED-4DB2-BD59-A6C34878D82A}">
                    <a16:rowId xmlns:a16="http://schemas.microsoft.com/office/drawing/2014/main" val="807834517"/>
                  </a:ext>
                </a:extLst>
              </a:tr>
              <a:tr h="353421">
                <a:tc>
                  <a:txBody>
                    <a:bodyPr/>
                    <a:lstStyle/>
                    <a:p>
                      <a:pPr fontAlgn="base"/>
                      <a:r>
                        <a:rPr lang="it-IT" sz="900">
                          <a:effectLst/>
                        </a:rPr>
                        <a:t>boolean </a:t>
                      </a:r>
                      <a:r>
                        <a:rPr lang="it-IT" sz="900" b="1">
                          <a:effectLst/>
                        </a:rPr>
                        <a:t>isEmpty</a:t>
                      </a:r>
                      <a:r>
                        <a:rPr lang="it-IT" sz="900">
                          <a:effectLst/>
                        </a:rPr>
                        <a:t>()</a:t>
                      </a:r>
                    </a:p>
                  </a:txBody>
                  <a:tcPr marL="34797" marR="34797" marT="34797" marB="34797" anchor="ctr"/>
                </a:tc>
                <a:tc>
                  <a:txBody>
                    <a:bodyPr/>
                    <a:lstStyle/>
                    <a:p>
                      <a:pPr fontAlgn="base"/>
                      <a:r>
                        <a:rPr lang="it-IT" sz="900" dirty="0">
                          <a:effectLst/>
                        </a:rPr>
                        <a:t>ritorna </a:t>
                      </a:r>
                      <a:r>
                        <a:rPr lang="it-IT" sz="900" dirty="0" err="1">
                          <a:effectLst/>
                        </a:rPr>
                        <a:t>true</a:t>
                      </a:r>
                      <a:r>
                        <a:rPr lang="it-IT" sz="900" dirty="0">
                          <a:effectLst/>
                        </a:rPr>
                        <a:t> se e solo se la lunghezza della stringa è 0</a:t>
                      </a:r>
                    </a:p>
                  </a:txBody>
                  <a:tcPr marL="34797" marR="34797" marT="34797" marB="34797" anchor="ctr"/>
                </a:tc>
                <a:extLst>
                  <a:ext uri="{0D108BD9-81ED-4DB2-BD59-A6C34878D82A}">
                    <a16:rowId xmlns:a16="http://schemas.microsoft.com/office/drawing/2014/main" val="1712783257"/>
                  </a:ext>
                </a:extLst>
              </a:tr>
              <a:tr h="398566">
                <a:tc>
                  <a:txBody>
                    <a:bodyPr/>
                    <a:lstStyle/>
                    <a:p>
                      <a:pPr fontAlgn="base"/>
                      <a:r>
                        <a:rPr lang="it-IT" sz="900" dirty="0" err="1">
                          <a:effectLst/>
                        </a:rPr>
                        <a:t>String</a:t>
                      </a:r>
                      <a:r>
                        <a:rPr lang="it-IT" sz="900" dirty="0">
                          <a:effectLst/>
                        </a:rPr>
                        <a:t>[] </a:t>
                      </a:r>
                      <a:r>
                        <a:rPr lang="it-IT" sz="900" b="1" dirty="0">
                          <a:effectLst/>
                        </a:rPr>
                        <a:t>split</a:t>
                      </a:r>
                      <a:r>
                        <a:rPr lang="it-IT" sz="900" dirty="0">
                          <a:effectLst/>
                        </a:rPr>
                        <a:t>(</a:t>
                      </a:r>
                      <a:r>
                        <a:rPr lang="it-IT" sz="900" dirty="0" err="1">
                          <a:effectLst/>
                        </a:rPr>
                        <a:t>String</a:t>
                      </a:r>
                      <a:r>
                        <a:rPr lang="it-IT" sz="900" dirty="0">
                          <a:effectLst/>
                        </a:rPr>
                        <a:t> </a:t>
                      </a:r>
                      <a:r>
                        <a:rPr lang="it-IT" sz="900" dirty="0" err="1">
                          <a:effectLst/>
                        </a:rPr>
                        <a:t>regex</a:t>
                      </a:r>
                      <a:r>
                        <a:rPr lang="it-IT" sz="900" dirty="0">
                          <a:effectLst/>
                        </a:rPr>
                        <a:t>)</a:t>
                      </a:r>
                    </a:p>
                  </a:txBody>
                  <a:tcPr marL="34797" marR="34797" marT="34797" marB="34797" anchor="ctr">
                    <a:lnB w="12700" cap="flat" cmpd="sng" algn="ctr">
                      <a:solidFill>
                        <a:schemeClr val="tx1"/>
                      </a:solidFill>
                      <a:prstDash val="solid"/>
                      <a:round/>
                      <a:headEnd type="none" w="med" len="med"/>
                      <a:tailEnd type="none" w="med" len="med"/>
                    </a:lnB>
                  </a:tcPr>
                </a:tc>
                <a:tc>
                  <a:txBody>
                    <a:bodyPr/>
                    <a:lstStyle/>
                    <a:p>
                      <a:pPr fontAlgn="base"/>
                      <a:r>
                        <a:rPr lang="it-IT" sz="900">
                          <a:effectLst/>
                        </a:rPr>
                        <a:t>suddivide la stringa intorno ad ogni occorrenza con l’espressione regex e ritorna array con tutte le sottostringhe</a:t>
                      </a:r>
                    </a:p>
                  </a:txBody>
                  <a:tcPr marL="34797" marR="34797" marT="34797" marB="34797"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333139"/>
                  </a:ext>
                </a:extLst>
              </a:tr>
              <a:tr h="189313">
                <a:tc>
                  <a:txBody>
                    <a:bodyPr/>
                    <a:lstStyle/>
                    <a:p>
                      <a:pPr fontAlgn="base"/>
                      <a:r>
                        <a:rPr lang="it-IT" sz="900" dirty="0" err="1">
                          <a:effectLst/>
                        </a:rPr>
                        <a:t>char</a:t>
                      </a:r>
                      <a:r>
                        <a:rPr lang="it-IT" sz="900" dirty="0">
                          <a:effectLst/>
                        </a:rPr>
                        <a:t> </a:t>
                      </a:r>
                      <a:r>
                        <a:rPr lang="it-IT" sz="900" b="1" dirty="0" err="1">
                          <a:effectLst/>
                        </a:rPr>
                        <a:t>charAt</a:t>
                      </a:r>
                      <a:r>
                        <a:rPr lang="it-IT" sz="900" dirty="0">
                          <a:effectLst/>
                        </a:rPr>
                        <a:t>(</a:t>
                      </a:r>
                      <a:r>
                        <a:rPr lang="it-IT" sz="900" dirty="0" err="1">
                          <a:effectLst/>
                        </a:rPr>
                        <a:t>int</a:t>
                      </a:r>
                      <a:r>
                        <a:rPr lang="it-IT" sz="900" dirty="0">
                          <a:effectLst/>
                        </a:rPr>
                        <a:t> index)</a:t>
                      </a:r>
                    </a:p>
                  </a:txBody>
                  <a:tcPr marL="34797" marR="34797" marT="34797" marB="34797" anchor="ctr">
                    <a:lnT w="12700" cap="flat" cmpd="sng" algn="ctr">
                      <a:solidFill>
                        <a:schemeClr val="tx1"/>
                      </a:solidFill>
                      <a:prstDash val="solid"/>
                      <a:round/>
                      <a:headEnd type="none" w="med" len="med"/>
                      <a:tailEnd type="none" w="med" len="med"/>
                    </a:lnT>
                  </a:tcPr>
                </a:tc>
                <a:tc>
                  <a:txBody>
                    <a:bodyPr/>
                    <a:lstStyle/>
                    <a:p>
                      <a:pPr fontAlgn="base"/>
                      <a:r>
                        <a:rPr lang="it-IT" sz="900" dirty="0">
                          <a:effectLst/>
                        </a:rPr>
                        <a:t>Restituisce il singolo carattere di posizione index</a:t>
                      </a:r>
                    </a:p>
                  </a:txBody>
                  <a:tcPr marL="34797" marR="34797" marT="34797" marB="34797"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5653891"/>
                  </a:ext>
                </a:extLst>
              </a:tr>
              <a:tr h="400832">
                <a:tc>
                  <a:txBody>
                    <a:bodyPr/>
                    <a:lstStyle/>
                    <a:p>
                      <a:pPr fontAlgn="base"/>
                      <a:r>
                        <a:rPr lang="it-IT" sz="900" dirty="0" err="1">
                          <a:effectLst/>
                        </a:rPr>
                        <a:t>String</a:t>
                      </a:r>
                      <a:r>
                        <a:rPr lang="it-IT" sz="900" dirty="0">
                          <a:effectLst/>
                        </a:rPr>
                        <a:t> </a:t>
                      </a:r>
                      <a:r>
                        <a:rPr lang="it-IT" sz="900" b="1" dirty="0">
                          <a:effectLst/>
                        </a:rPr>
                        <a:t>trim</a:t>
                      </a:r>
                      <a:r>
                        <a:rPr lang="it-IT" sz="900" dirty="0">
                          <a:effectLst/>
                        </a:rPr>
                        <a:t>()</a:t>
                      </a:r>
                    </a:p>
                  </a:txBody>
                  <a:tcPr marL="34797" marR="34797" marT="34797" marB="34797" anchor="ctr"/>
                </a:tc>
                <a:tc>
                  <a:txBody>
                    <a:bodyPr/>
                    <a:lstStyle/>
                    <a:p>
                      <a:pPr fontAlgn="base"/>
                      <a:r>
                        <a:rPr lang="it-IT" sz="900" dirty="0">
                          <a:effectLst/>
                        </a:rPr>
                        <a:t>ritorna una copia della stringa di partenza eliminando tutti gli spazi bianchi all’inizio e alla fine della stringa</a:t>
                      </a:r>
                    </a:p>
                  </a:txBody>
                  <a:tcPr marL="34797" marR="34797" marT="34797" marB="34797" anchor="ctr"/>
                </a:tc>
                <a:extLst>
                  <a:ext uri="{0D108BD9-81ED-4DB2-BD59-A6C34878D82A}">
                    <a16:rowId xmlns:a16="http://schemas.microsoft.com/office/drawing/2014/main" val="356268159"/>
                  </a:ext>
                </a:extLst>
              </a:tr>
              <a:tr h="155644">
                <a:tc>
                  <a:txBody>
                    <a:bodyPr/>
                    <a:lstStyle/>
                    <a:p>
                      <a:pPr fontAlgn="base"/>
                      <a:r>
                        <a:rPr lang="it-IT" sz="900" dirty="0" err="1">
                          <a:effectLst/>
                        </a:rPr>
                        <a:t>String</a:t>
                      </a:r>
                      <a:r>
                        <a:rPr lang="it-IT" sz="900" dirty="0">
                          <a:effectLst/>
                        </a:rPr>
                        <a:t> </a:t>
                      </a:r>
                      <a:r>
                        <a:rPr lang="it-IT" sz="900" b="1" dirty="0" err="1">
                          <a:effectLst/>
                        </a:rPr>
                        <a:t>replace</a:t>
                      </a:r>
                      <a:r>
                        <a:rPr lang="it-IT" sz="900" dirty="0">
                          <a:effectLst/>
                        </a:rPr>
                        <a:t>(</a:t>
                      </a:r>
                      <a:r>
                        <a:rPr lang="it-IT" sz="900" dirty="0" err="1">
                          <a:effectLst/>
                        </a:rPr>
                        <a:t>String</a:t>
                      </a:r>
                      <a:r>
                        <a:rPr lang="it-IT" sz="900" dirty="0">
                          <a:effectLst/>
                        </a:rPr>
                        <a:t> s, </a:t>
                      </a:r>
                      <a:r>
                        <a:rPr lang="it-IT" sz="900" dirty="0" err="1">
                          <a:effectLst/>
                        </a:rPr>
                        <a:t>String</a:t>
                      </a:r>
                      <a:r>
                        <a:rPr lang="it-IT" sz="900" dirty="0">
                          <a:effectLst/>
                        </a:rPr>
                        <a:t> t)</a:t>
                      </a:r>
                    </a:p>
                  </a:txBody>
                  <a:tcPr marL="34797" marR="34797" marT="34797" marB="34797" anchor="ctr"/>
                </a:tc>
                <a:tc>
                  <a:txBody>
                    <a:bodyPr/>
                    <a:lstStyle/>
                    <a:p>
                      <a:pPr fontAlgn="base"/>
                      <a:r>
                        <a:rPr lang="it-IT" sz="900" dirty="0">
                          <a:effectLst/>
                        </a:rPr>
                        <a:t>sostituisce tutte le occorrenze  di s con t</a:t>
                      </a:r>
                    </a:p>
                  </a:txBody>
                  <a:tcPr marL="34797" marR="34797" marT="34797" marB="34797" anchor="ctr"/>
                </a:tc>
                <a:extLst>
                  <a:ext uri="{0D108BD9-81ED-4DB2-BD59-A6C34878D82A}">
                    <a16:rowId xmlns:a16="http://schemas.microsoft.com/office/drawing/2014/main" val="3690718558"/>
                  </a:ext>
                </a:extLst>
              </a:tr>
              <a:tr h="103377">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it-IT" sz="900" dirty="0" err="1">
                          <a:effectLst/>
                        </a:rPr>
                        <a:t>String</a:t>
                      </a:r>
                      <a:r>
                        <a:rPr lang="it-IT" sz="900" dirty="0">
                          <a:effectLst/>
                        </a:rPr>
                        <a:t> </a:t>
                      </a:r>
                      <a:r>
                        <a:rPr lang="it-IT" sz="900" b="1" dirty="0" err="1">
                          <a:effectLst/>
                        </a:rPr>
                        <a:t>substring</a:t>
                      </a:r>
                      <a:r>
                        <a:rPr lang="it-IT" sz="900" dirty="0">
                          <a:effectLst/>
                        </a:rPr>
                        <a:t>(</a:t>
                      </a:r>
                      <a:r>
                        <a:rPr lang="it-IT" sz="900" dirty="0" err="1">
                          <a:effectLst/>
                        </a:rPr>
                        <a:t>int</a:t>
                      </a:r>
                      <a:r>
                        <a:rPr lang="it-IT" sz="900" dirty="0">
                          <a:effectLst/>
                        </a:rPr>
                        <a:t> a)</a:t>
                      </a:r>
                    </a:p>
                    <a:p>
                      <a:pPr marL="0" marR="0" lvl="0" indent="0" algn="l" defTabSz="457200" rtl="0" eaLnBrk="1" fontAlgn="base" latinLnBrk="0" hangingPunct="1">
                        <a:lnSpc>
                          <a:spcPct val="100000"/>
                        </a:lnSpc>
                        <a:spcBef>
                          <a:spcPts val="0"/>
                        </a:spcBef>
                        <a:spcAft>
                          <a:spcPts val="0"/>
                        </a:spcAft>
                        <a:buClrTx/>
                        <a:buSzTx/>
                        <a:buFontTx/>
                        <a:buNone/>
                        <a:tabLst/>
                        <a:defRPr/>
                      </a:pPr>
                      <a:r>
                        <a:rPr lang="it-IT" sz="900" dirty="0" err="1">
                          <a:effectLst/>
                        </a:rPr>
                        <a:t>String</a:t>
                      </a:r>
                      <a:r>
                        <a:rPr lang="it-IT" sz="900" dirty="0">
                          <a:effectLst/>
                        </a:rPr>
                        <a:t> </a:t>
                      </a:r>
                      <a:r>
                        <a:rPr lang="it-IT" sz="900" b="1" dirty="0" err="1">
                          <a:effectLst/>
                        </a:rPr>
                        <a:t>substring</a:t>
                      </a:r>
                      <a:r>
                        <a:rPr lang="it-IT" sz="900" dirty="0">
                          <a:effectLst/>
                        </a:rPr>
                        <a:t>(</a:t>
                      </a:r>
                      <a:r>
                        <a:rPr lang="it-IT" sz="900" dirty="0" err="1">
                          <a:effectLst/>
                        </a:rPr>
                        <a:t>int</a:t>
                      </a:r>
                      <a:r>
                        <a:rPr lang="it-IT" sz="900" dirty="0">
                          <a:effectLst/>
                        </a:rPr>
                        <a:t> b, </a:t>
                      </a:r>
                      <a:r>
                        <a:rPr lang="it-IT" sz="900" dirty="0" err="1">
                          <a:effectLst/>
                        </a:rPr>
                        <a:t>int</a:t>
                      </a:r>
                      <a:r>
                        <a:rPr lang="it-IT" sz="900" dirty="0">
                          <a:effectLst/>
                        </a:rPr>
                        <a:t> n); </a:t>
                      </a:r>
                    </a:p>
                  </a:txBody>
                  <a:tcPr marL="34797" marR="34797" marT="34797" marB="34797" anchor="ctr"/>
                </a:tc>
                <a:tc>
                  <a:txBody>
                    <a:bodyPr/>
                    <a:lstStyle/>
                    <a:p>
                      <a:pPr fontAlgn="base"/>
                      <a:r>
                        <a:rPr lang="it-IT" sz="900" dirty="0">
                          <a:effectLst/>
                        </a:rPr>
                        <a:t>Restituisce la sottostringa dal carattere di posizione a in poi (inizia da 0)</a:t>
                      </a:r>
                    </a:p>
                    <a:p>
                      <a:pPr fontAlgn="base"/>
                      <a:r>
                        <a:rPr lang="it-IT" sz="900" dirty="0">
                          <a:effectLst/>
                        </a:rPr>
                        <a:t>Restituisce la sottostringa formata da n caratteri a cominciare dal carattere di posizione b </a:t>
                      </a:r>
                    </a:p>
                  </a:txBody>
                  <a:tcPr marL="34797" marR="34797" marT="34797" marB="34797" anchor="ctr"/>
                </a:tc>
                <a:extLst>
                  <a:ext uri="{0D108BD9-81ED-4DB2-BD59-A6C34878D82A}">
                    <a16:rowId xmlns:a16="http://schemas.microsoft.com/office/drawing/2014/main" val="4262738943"/>
                  </a:ext>
                </a:extLst>
              </a:tr>
              <a:tr h="0">
                <a:tc>
                  <a:txBody>
                    <a:bodyPr/>
                    <a:lstStyle/>
                    <a:p>
                      <a:pPr fontAlgn="base"/>
                      <a:r>
                        <a:rPr lang="it-IT" sz="900" dirty="0" err="1">
                          <a:effectLst/>
                        </a:rPr>
                        <a:t>String</a:t>
                      </a:r>
                      <a:r>
                        <a:rPr lang="it-IT" sz="900" dirty="0">
                          <a:effectLst/>
                        </a:rPr>
                        <a:t> </a:t>
                      </a:r>
                      <a:r>
                        <a:rPr lang="it-IT" sz="900" b="1" dirty="0" err="1">
                          <a:effectLst/>
                        </a:rPr>
                        <a:t>concat</a:t>
                      </a:r>
                      <a:r>
                        <a:rPr lang="it-IT" sz="900" dirty="0">
                          <a:effectLst/>
                        </a:rPr>
                        <a:t>(</a:t>
                      </a:r>
                      <a:r>
                        <a:rPr lang="it-IT" sz="900" dirty="0" err="1">
                          <a:effectLst/>
                        </a:rPr>
                        <a:t>String</a:t>
                      </a:r>
                      <a:r>
                        <a:rPr lang="it-IT" sz="900" dirty="0">
                          <a:effectLst/>
                        </a:rPr>
                        <a:t> s)</a:t>
                      </a:r>
                    </a:p>
                  </a:txBody>
                  <a:tcPr marL="34797" marR="34797" marT="34797" marB="34797" anchor="ctr"/>
                </a:tc>
                <a:tc>
                  <a:txBody>
                    <a:bodyPr/>
                    <a:lstStyle/>
                    <a:p>
                      <a:pPr fontAlgn="base"/>
                      <a:r>
                        <a:rPr lang="it-IT" sz="900" dirty="0">
                          <a:effectLst/>
                        </a:rPr>
                        <a:t>Concatena la stringa s</a:t>
                      </a:r>
                    </a:p>
                  </a:txBody>
                  <a:tcPr marL="34797" marR="34797" marT="34797" marB="34797" anchor="ctr"/>
                </a:tc>
                <a:extLst>
                  <a:ext uri="{0D108BD9-81ED-4DB2-BD59-A6C34878D82A}">
                    <a16:rowId xmlns:a16="http://schemas.microsoft.com/office/drawing/2014/main" val="3935698688"/>
                  </a:ext>
                </a:extLst>
              </a:tr>
            </a:tbl>
          </a:graphicData>
        </a:graphic>
      </p:graphicFrame>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Metodi di uso comune</a:t>
            </a:r>
          </a:p>
        </p:txBody>
      </p:sp>
    </p:spTree>
    <p:extLst>
      <p:ext uri="{BB962C8B-B14F-4D97-AF65-F5344CB8AC3E}">
        <p14:creationId xmlns:p14="http://schemas.microsoft.com/office/powerpoint/2010/main" val="2850008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Array</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00000"/>
              </a:lnSpc>
              <a:buNone/>
            </a:pPr>
            <a:r>
              <a:rPr lang="it-IT" sz="1800" dirty="0"/>
              <a:t>L’array è il modo più efficiente che Java fornisce per memorizzare ed accedere direttamente ad una sequenza di oggetti (intesi come riferimenti ad oggetti). Il prezzo di questa efficienza è quello di avere una dimensione predefinita che non può essere modificata durante il proprio ciclo di vita</a:t>
            </a:r>
          </a:p>
          <a:p>
            <a:pPr marL="0" indent="0">
              <a:lnSpc>
                <a:spcPct val="100000"/>
              </a:lnSpc>
              <a:buNone/>
            </a:pPr>
            <a:endParaRPr lang="it-IT" sz="1800" dirty="0"/>
          </a:p>
          <a:p>
            <a:pPr marL="0" indent="0">
              <a:lnSpc>
                <a:spcPct val="100000"/>
              </a:lnSpc>
              <a:buNone/>
            </a:pPr>
            <a:r>
              <a:rPr lang="it-IT" sz="1800" dirty="0"/>
              <a:t>È conveniente usare gli array quando si vuole guadagnare in termini di efficienza e controllo sul tipo di dato; negli altri casi, infatti, potrebbero risultare un po’ restrittivi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Cos’è</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17152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Array</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00000"/>
              </a:lnSpc>
              <a:buNone/>
            </a:pPr>
            <a:r>
              <a:rPr lang="it-IT" sz="1800" dirty="0"/>
              <a:t>È un contenitore che permette di gestire una sequenza di </a:t>
            </a:r>
            <a:r>
              <a:rPr lang="it-IT" sz="1800" b="1" dirty="0"/>
              <a:t>lunghezza fissa </a:t>
            </a:r>
            <a:r>
              <a:rPr lang="it-IT" sz="1800" dirty="0"/>
              <a:t>di elementi tutti del medesimo tipo.</a:t>
            </a:r>
          </a:p>
          <a:p>
            <a:pPr marL="0" indent="0">
              <a:buNone/>
            </a:pPr>
            <a:endParaRPr lang="it-IT" sz="1800" dirty="0"/>
          </a:p>
          <a:p>
            <a:pPr marL="0" indent="0">
              <a:buNone/>
            </a:pPr>
            <a:r>
              <a:rPr lang="it-IT" sz="1800" b="0" i="0" dirty="0">
                <a:solidFill>
                  <a:srgbClr val="000000"/>
                </a:solidFill>
                <a:effectLst/>
                <a:latin typeface="Consolas" panose="020B0609020204030204" pitchFamily="49" charset="0"/>
              </a:rPr>
              <a:t>Tipo</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nome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new</a:t>
            </a:r>
            <a:r>
              <a:rPr lang="it-IT" sz="1800" b="0" i="0" dirty="0">
                <a:solidFill>
                  <a:srgbClr val="000000"/>
                </a:solidFill>
                <a:effectLst/>
                <a:latin typeface="Consolas" panose="020B0609020204030204" pitchFamily="49" charset="0"/>
              </a:rPr>
              <a:t> </a:t>
            </a:r>
            <a:r>
              <a:rPr lang="it-IT" sz="1800" b="0" i="0" dirty="0">
                <a:solidFill>
                  <a:srgbClr val="DD4A68"/>
                </a:solidFill>
                <a:effectLst/>
                <a:latin typeface="Consolas" panose="020B0609020204030204" pitchFamily="49" charset="0"/>
              </a:rPr>
              <a:t>Tipo</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n</a:t>
            </a:r>
            <a:r>
              <a:rPr lang="it-IT" sz="1800" b="0" i="0" dirty="0">
                <a:solidFill>
                  <a:srgbClr val="999999"/>
                </a:solidFill>
                <a:effectLst/>
                <a:latin typeface="Consolas" panose="020B0609020204030204" pitchFamily="49" charset="0"/>
              </a:rPr>
              <a:t>]; // lunghezza fissata in fase di creazione</a:t>
            </a:r>
          </a:p>
          <a:p>
            <a:pPr marL="0" indent="0">
              <a:buNone/>
            </a:pPr>
            <a:r>
              <a:rPr lang="it-IT" sz="1800" b="0" i="0" dirty="0">
                <a:solidFill>
                  <a:srgbClr val="000000"/>
                </a:solidFill>
                <a:effectLst/>
                <a:latin typeface="Consolas" panose="020B0609020204030204" pitchFamily="49" charset="0"/>
              </a:rPr>
              <a:t>Tipo nome</a:t>
            </a:r>
            <a:r>
              <a:rPr lang="it-IT" sz="1800" b="0" i="0" dirty="0">
                <a:solidFill>
                  <a:srgbClr val="999999"/>
                </a:solidFill>
                <a:effectLst/>
                <a:latin typeface="Consolas" panose="020B0609020204030204" pitchFamily="49" charset="0"/>
              </a:rPr>
              <a:t>[]</a:t>
            </a:r>
            <a:r>
              <a:rPr lang="it-IT" sz="1800" b="0" i="0" dirty="0">
                <a:solidFill>
                  <a:srgbClr val="9A6E3A"/>
                </a:solidFill>
                <a:effectLst/>
                <a:latin typeface="Consolas" panose="020B0609020204030204" pitchFamily="49" charset="0"/>
              </a:rPr>
              <a:t> =</a:t>
            </a: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new</a:t>
            </a:r>
            <a:r>
              <a:rPr lang="it-IT" sz="1800" b="0" i="0" dirty="0">
                <a:solidFill>
                  <a:srgbClr val="000000"/>
                </a:solidFill>
                <a:effectLst/>
                <a:latin typeface="Consolas" panose="020B0609020204030204" pitchFamily="49" charset="0"/>
              </a:rPr>
              <a:t> </a:t>
            </a:r>
            <a:r>
              <a:rPr lang="it-IT" sz="1800" b="0" i="0" dirty="0">
                <a:solidFill>
                  <a:srgbClr val="DD4A68"/>
                </a:solidFill>
                <a:effectLst/>
                <a:latin typeface="Consolas" panose="020B0609020204030204" pitchFamily="49" charset="0"/>
              </a:rPr>
              <a:t>Tipo</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n</a:t>
            </a:r>
            <a:r>
              <a:rPr lang="it-IT" sz="1800" b="0" i="0" dirty="0">
                <a:solidFill>
                  <a:srgbClr val="999999"/>
                </a:solidFill>
                <a:effectLst/>
                <a:latin typeface="Consolas" panose="020B0609020204030204" pitchFamily="49" charset="0"/>
              </a:rPr>
              <a:t>];</a:t>
            </a:r>
          </a:p>
          <a:p>
            <a:pPr marL="0" indent="0">
              <a:buNone/>
            </a:pPr>
            <a:endParaRPr lang="it-IT" sz="1800" dirty="0">
              <a:solidFill>
                <a:srgbClr val="999999"/>
              </a:solidFill>
              <a:latin typeface="Consolas" panose="020B0609020204030204" pitchFamily="49" charset="0"/>
            </a:endParaRPr>
          </a:p>
          <a:p>
            <a:pPr marL="0" indent="0">
              <a:lnSpc>
                <a:spcPct val="100000"/>
              </a:lnSpc>
              <a:buNone/>
            </a:pPr>
            <a:endParaRPr lang="it-IT" sz="1800" dirty="0">
              <a:solidFill>
                <a:srgbClr val="999999"/>
              </a:solidFill>
              <a:latin typeface="Consolas" panose="020B0609020204030204" pitchFamily="49" charset="0"/>
            </a:endParaRPr>
          </a:p>
          <a:p>
            <a:pPr marL="0" indent="0">
              <a:lnSpc>
                <a:spcPct val="100000"/>
              </a:lnSpc>
              <a:buNone/>
            </a:pPr>
            <a:r>
              <a:rPr lang="it-IT" sz="1800" dirty="0"/>
              <a:t>Java ammette </a:t>
            </a:r>
            <a:r>
              <a:rPr lang="it-IT" sz="1800" b="1" dirty="0"/>
              <a:t>anche</a:t>
            </a:r>
            <a:r>
              <a:rPr lang="it-IT" sz="1800" dirty="0"/>
              <a:t> una sintassi per allocare ed inizializzare gli array in modo diretto, tramite liste di tipi, ma solo in fase di dichiarazione:</a:t>
            </a:r>
          </a:p>
          <a:p>
            <a:pPr marL="0" indent="0">
              <a:buNone/>
            </a:pPr>
            <a:r>
              <a:rPr lang="it-IT" sz="1800" b="0" i="0" dirty="0" err="1">
                <a:solidFill>
                  <a:srgbClr val="0077AA"/>
                </a:solidFill>
                <a:effectLst/>
                <a:latin typeface="Consolas" panose="020B0609020204030204" pitchFamily="49" charset="0"/>
              </a:rPr>
              <a:t>int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err="1">
                <a:solidFill>
                  <a:srgbClr val="000000"/>
                </a:solidFill>
                <a:effectLst/>
                <a:latin typeface="Consolas" panose="020B0609020204030204" pitchFamily="49" charset="0"/>
              </a:rPr>
              <a:t>numeroGiorniPerMese</a:t>
            </a:r>
            <a:r>
              <a:rPr lang="it-IT" sz="1800" b="0" i="0" dirty="0">
                <a:solidFill>
                  <a:srgbClr val="000000"/>
                </a:solidFill>
                <a:effectLst/>
                <a:latin typeface="Consolas" panose="020B0609020204030204" pitchFamily="49" charset="0"/>
              </a:rPr>
              <a:t>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a:solidFill>
                  <a:srgbClr val="990055"/>
                </a:solidFill>
                <a:effectLst/>
                <a:latin typeface="Consolas" panose="020B0609020204030204" pitchFamily="49" charset="0"/>
              </a:rPr>
              <a:t>31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28</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31</a:t>
            </a:r>
            <a:r>
              <a:rPr lang="it-IT" sz="1800" b="0" i="0" dirty="0">
                <a:solidFill>
                  <a:srgbClr val="999999"/>
                </a:solidFill>
                <a:effectLst/>
                <a:latin typeface="Consolas" panose="020B0609020204030204" pitchFamily="49" charset="0"/>
              </a:rPr>
              <a:t>};</a:t>
            </a: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Cos’è</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9693314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Array</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00000"/>
              </a:lnSpc>
              <a:buNone/>
            </a:pPr>
            <a:r>
              <a:rPr lang="it-IT" sz="1800" dirty="0"/>
              <a:t>Una volta creato l’array, possiamo accedere ai singoli elementi indicandone la posizione (detta indice) all’interno contenitore, grazie all’operatore ‘[]‘ (parentesi quadre). Ad esempio:</a:t>
            </a:r>
          </a:p>
          <a:p>
            <a:pPr marL="0" indent="0">
              <a:buNone/>
            </a:pPr>
            <a:r>
              <a:rPr lang="it-IT" sz="1800" dirty="0">
                <a:solidFill>
                  <a:srgbClr val="000000"/>
                </a:solidFill>
                <a:latin typeface="Consolas" panose="020B0609020204030204" pitchFamily="49" charset="0"/>
              </a:rPr>
              <a:t>nome[3]; </a:t>
            </a:r>
            <a:r>
              <a:rPr lang="it-IT" sz="1800" dirty="0">
                <a:solidFill>
                  <a:schemeClr val="accent1">
                    <a:lumMod val="60000"/>
                    <a:lumOff val="40000"/>
                  </a:schemeClr>
                </a:solidFill>
                <a:latin typeface="Consolas" panose="020B0609020204030204" pitchFamily="49" charset="0"/>
              </a:rPr>
              <a:t>// indica il quarto elemento della collezione</a:t>
            </a:r>
          </a:p>
          <a:p>
            <a:pPr marL="0" indent="0">
              <a:lnSpc>
                <a:spcPct val="100000"/>
              </a:lnSpc>
              <a:buNone/>
            </a:pPr>
            <a:endParaRPr lang="it-IT" sz="1800" dirty="0"/>
          </a:p>
          <a:p>
            <a:pPr marL="0" indent="0">
              <a:lnSpc>
                <a:spcPct val="100000"/>
              </a:lnSpc>
              <a:buNone/>
            </a:pPr>
            <a:r>
              <a:rPr lang="it-IT" sz="1800" dirty="0"/>
              <a:t>Bisogna ricordare che gli elementi sono numerati a partire da zero, quindi nome[0] farà riferimento al primo elemento.</a:t>
            </a:r>
          </a:p>
          <a:p>
            <a:pPr marL="0" indent="0">
              <a:buNone/>
            </a:pPr>
            <a:endParaRPr lang="it-IT" dirty="0"/>
          </a:p>
          <a:p>
            <a:pPr marL="0" indent="0">
              <a:lnSpc>
                <a:spcPct val="100000"/>
              </a:lnSpc>
              <a:buNone/>
            </a:pPr>
            <a:r>
              <a:rPr lang="it-IT" sz="1800" dirty="0"/>
              <a:t>In qualsiasi momento accedere al valore della sua lunghezza utilizzando la proprietà </a:t>
            </a:r>
            <a:r>
              <a:rPr lang="it-IT" sz="1800" dirty="0" err="1"/>
              <a:t>length</a:t>
            </a:r>
            <a:r>
              <a:rPr lang="it-IT" sz="1800" dirty="0"/>
              <a:t> che è presente in ogni array java con la sintassi:</a:t>
            </a:r>
          </a:p>
          <a:p>
            <a:pPr marL="0" indent="0">
              <a:buNone/>
            </a:pPr>
            <a:r>
              <a:rPr lang="it-IT" sz="1800" dirty="0" err="1">
                <a:solidFill>
                  <a:srgbClr val="000000"/>
                </a:solidFill>
                <a:latin typeface="Consolas" panose="020B0609020204030204" pitchFamily="49" charset="0"/>
              </a:rPr>
              <a:t>nome.length</a:t>
            </a:r>
            <a:endParaRPr lang="it-IT" sz="1800" dirty="0">
              <a:solidFill>
                <a:srgbClr val="000000"/>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Cos’è</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64411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Array</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50000"/>
              </a:lnSpc>
              <a:buNone/>
            </a:pPr>
            <a:r>
              <a:rPr lang="it-IT" sz="1800" dirty="0"/>
              <a:t>Java permette anche l’utilizzo di array di array (detti anche array </a:t>
            </a:r>
            <a:r>
              <a:rPr lang="it-IT" sz="1800" dirty="0" err="1"/>
              <a:t>multimensionali</a:t>
            </a:r>
            <a:r>
              <a:rPr lang="it-IT" sz="1800" dirty="0"/>
              <a:t>) di profondità arbitraria (o con numero di dimensioni arbitrario) e la sintassi per la loro dichiarazione ed allocazione si ottiene semplicemente ripetendo le parentesi quadre tante volte quante il numero di dimensioni, per esempio:</a:t>
            </a:r>
          </a:p>
          <a:p>
            <a:pPr marL="0" indent="0">
              <a:buNone/>
            </a:pPr>
            <a:endParaRPr lang="it-IT" dirty="0">
              <a:solidFill>
                <a:srgbClr val="000000"/>
              </a:solidFill>
              <a:latin typeface="Consolas" panose="020B0609020204030204" pitchFamily="49" charset="0"/>
            </a:endParaRPr>
          </a:p>
          <a:p>
            <a:pPr marL="0" indent="0">
              <a:buNone/>
            </a:pPr>
            <a:r>
              <a:rPr lang="it-IT" dirty="0" err="1">
                <a:solidFill>
                  <a:srgbClr val="000000"/>
                </a:solidFill>
                <a:latin typeface="Consolas" panose="020B0609020204030204" pitchFamily="49" charset="0"/>
              </a:rPr>
              <a:t>int</a:t>
            </a:r>
            <a:r>
              <a:rPr lang="it-IT" dirty="0">
                <a:solidFill>
                  <a:srgbClr val="000000"/>
                </a:solidFill>
                <a:latin typeface="Consolas" panose="020B0609020204030204" pitchFamily="49" charset="0"/>
              </a:rPr>
              <a:t> [][][] arrayConDimensione3 = new </a:t>
            </a:r>
            <a:r>
              <a:rPr lang="it-IT" dirty="0" err="1">
                <a:solidFill>
                  <a:srgbClr val="000000"/>
                </a:solidFill>
                <a:latin typeface="Consolas" panose="020B0609020204030204" pitchFamily="49" charset="0"/>
              </a:rPr>
              <a:t>int</a:t>
            </a:r>
            <a:r>
              <a:rPr lang="it-IT" dirty="0">
                <a:solidFill>
                  <a:srgbClr val="000000"/>
                </a:solidFill>
                <a:latin typeface="Consolas" panose="020B0609020204030204" pitchFamily="49" charset="0"/>
              </a:rPr>
              <a:t>[4][5][6];</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Multidimensionali</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69298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Array</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lnSpc>
                <a:spcPct val="100000"/>
              </a:lnSpc>
              <a:buNone/>
            </a:pPr>
            <a:r>
              <a:rPr lang="it-IT" dirty="0"/>
              <a:t>Esiste una classe Arrays che contiene molti metodi (tutti statici) per manipolare gli array. Ci sono metodi per effettuare:</a:t>
            </a:r>
          </a:p>
          <a:p>
            <a:pPr>
              <a:lnSpc>
                <a:spcPct val="100000"/>
              </a:lnSpc>
            </a:pPr>
            <a:r>
              <a:rPr lang="it-IT" dirty="0"/>
              <a:t>inizializzazioni - </a:t>
            </a:r>
            <a:r>
              <a:rPr lang="it-IT" b="0" i="0" dirty="0" err="1">
                <a:solidFill>
                  <a:srgbClr val="063216"/>
                </a:solidFill>
                <a:effectLst/>
                <a:latin typeface="Courier New" panose="02070309020205020404" pitchFamily="49" charset="0"/>
              </a:rPr>
              <a:t>static</a:t>
            </a:r>
            <a:r>
              <a:rPr lang="it-IT" b="0" i="0" dirty="0">
                <a:solidFill>
                  <a:srgbClr val="063216"/>
                </a:solidFill>
                <a:effectLst/>
                <a:latin typeface="Courier New" panose="02070309020205020404" pitchFamily="49" charset="0"/>
              </a:rPr>
              <a:t> </a:t>
            </a:r>
            <a:r>
              <a:rPr lang="it-IT" b="0" i="0" dirty="0" err="1">
                <a:solidFill>
                  <a:srgbClr val="063216"/>
                </a:solidFill>
                <a:effectLst/>
                <a:latin typeface="Courier New" panose="02070309020205020404" pitchFamily="49" charset="0"/>
              </a:rPr>
              <a:t>void</a:t>
            </a:r>
            <a:r>
              <a:rPr lang="it-IT" b="0" i="0" dirty="0">
                <a:solidFill>
                  <a:srgbClr val="063216"/>
                </a:solidFill>
                <a:effectLst/>
                <a:latin typeface="Courier New" panose="02070309020205020404" pitchFamily="49" charset="0"/>
              </a:rPr>
              <a:t> </a:t>
            </a:r>
            <a:r>
              <a:rPr lang="it-IT" b="1" i="0" dirty="0" err="1">
                <a:solidFill>
                  <a:srgbClr val="063216"/>
                </a:solidFill>
                <a:effectLst/>
                <a:latin typeface="Courier New" panose="02070309020205020404" pitchFamily="49" charset="0"/>
              </a:rPr>
              <a:t>fill</a:t>
            </a:r>
            <a:r>
              <a:rPr lang="it-IT" b="0" i="0" dirty="0">
                <a:solidFill>
                  <a:srgbClr val="063216"/>
                </a:solidFill>
                <a:effectLst/>
                <a:latin typeface="Courier New" panose="02070309020205020404" pitchFamily="49" charset="0"/>
              </a:rPr>
              <a:t>(</a:t>
            </a:r>
            <a:r>
              <a:rPr lang="it-IT" b="0" i="0" dirty="0" err="1">
                <a:solidFill>
                  <a:srgbClr val="063216"/>
                </a:solidFill>
                <a:effectLst/>
                <a:latin typeface="Courier New" panose="02070309020205020404" pitchFamily="49" charset="0"/>
              </a:rPr>
              <a:t>int</a:t>
            </a:r>
            <a:r>
              <a:rPr lang="it-IT" b="0" i="0" dirty="0">
                <a:solidFill>
                  <a:srgbClr val="063216"/>
                </a:solidFill>
                <a:effectLst/>
                <a:latin typeface="Courier New" panose="02070309020205020404" pitchFamily="49" charset="0"/>
              </a:rPr>
              <a:t>[] a, </a:t>
            </a:r>
            <a:r>
              <a:rPr lang="it-IT" b="0" i="0" dirty="0" err="1">
                <a:solidFill>
                  <a:srgbClr val="063216"/>
                </a:solidFill>
                <a:effectLst/>
                <a:latin typeface="Courier New" panose="02070309020205020404" pitchFamily="49" charset="0"/>
              </a:rPr>
              <a:t>int</a:t>
            </a:r>
            <a:r>
              <a:rPr lang="it-IT" b="0" i="0" dirty="0">
                <a:solidFill>
                  <a:srgbClr val="063216"/>
                </a:solidFill>
                <a:effectLst/>
                <a:latin typeface="Courier New" panose="02070309020205020404" pitchFamily="49" charset="0"/>
              </a:rPr>
              <a:t> val)</a:t>
            </a:r>
            <a:endParaRPr lang="it-IT" dirty="0"/>
          </a:p>
          <a:p>
            <a:pPr>
              <a:lnSpc>
                <a:spcPct val="100000"/>
              </a:lnSpc>
            </a:pPr>
            <a:r>
              <a:rPr lang="it-IT" dirty="0"/>
              <a:t>ricerche - </a:t>
            </a:r>
            <a:r>
              <a:rPr lang="en-US" b="0" i="0" dirty="0">
                <a:solidFill>
                  <a:srgbClr val="063216"/>
                </a:solidFill>
                <a:effectLst/>
                <a:latin typeface="Courier New" panose="02070309020205020404" pitchFamily="49" charset="0"/>
              </a:rPr>
              <a:t>static int </a:t>
            </a:r>
            <a:r>
              <a:rPr lang="en-US" b="1" i="0" dirty="0" err="1">
                <a:solidFill>
                  <a:srgbClr val="063216"/>
                </a:solidFill>
                <a:effectLst/>
                <a:latin typeface="Courier New" panose="02070309020205020404" pitchFamily="49" charset="0"/>
              </a:rPr>
              <a:t>binarySearch</a:t>
            </a:r>
            <a:r>
              <a:rPr lang="en-US" b="0" i="0" dirty="0">
                <a:solidFill>
                  <a:srgbClr val="063216"/>
                </a:solidFill>
                <a:effectLst/>
                <a:latin typeface="Courier New" panose="02070309020205020404" pitchFamily="49" charset="0"/>
              </a:rPr>
              <a:t>(int[] a, int key)</a:t>
            </a:r>
            <a:endParaRPr lang="it-IT" dirty="0"/>
          </a:p>
          <a:p>
            <a:pPr>
              <a:lnSpc>
                <a:spcPct val="100000"/>
              </a:lnSpc>
            </a:pPr>
            <a:r>
              <a:rPr lang="it-IT" dirty="0"/>
              <a:t>ordinamenti - </a:t>
            </a:r>
            <a:r>
              <a:rPr lang="it-IT" b="0" i="0" dirty="0" err="1">
                <a:solidFill>
                  <a:srgbClr val="063216"/>
                </a:solidFill>
                <a:effectLst/>
                <a:latin typeface="Courier New" panose="02070309020205020404" pitchFamily="49" charset="0"/>
              </a:rPr>
              <a:t>static</a:t>
            </a:r>
            <a:r>
              <a:rPr lang="it-IT" b="0" i="0" dirty="0">
                <a:solidFill>
                  <a:srgbClr val="063216"/>
                </a:solidFill>
                <a:effectLst/>
                <a:latin typeface="Courier New" panose="02070309020205020404" pitchFamily="49" charset="0"/>
              </a:rPr>
              <a:t> </a:t>
            </a:r>
            <a:r>
              <a:rPr lang="it-IT" b="0" i="0" dirty="0" err="1">
                <a:solidFill>
                  <a:srgbClr val="063216"/>
                </a:solidFill>
                <a:effectLst/>
                <a:latin typeface="Courier New" panose="02070309020205020404" pitchFamily="49" charset="0"/>
              </a:rPr>
              <a:t>void</a:t>
            </a:r>
            <a:r>
              <a:rPr lang="it-IT" b="0" i="0" dirty="0">
                <a:solidFill>
                  <a:srgbClr val="063216"/>
                </a:solidFill>
                <a:effectLst/>
                <a:latin typeface="Courier New" panose="02070309020205020404" pitchFamily="49" charset="0"/>
              </a:rPr>
              <a:t> </a:t>
            </a:r>
            <a:r>
              <a:rPr lang="it-IT" b="1" i="0" dirty="0">
                <a:solidFill>
                  <a:srgbClr val="063216"/>
                </a:solidFill>
                <a:effectLst/>
                <a:latin typeface="Courier New" panose="02070309020205020404" pitchFamily="49" charset="0"/>
              </a:rPr>
              <a:t>sort</a:t>
            </a:r>
            <a:r>
              <a:rPr lang="it-IT" b="0" i="0" dirty="0">
                <a:solidFill>
                  <a:srgbClr val="063216"/>
                </a:solidFill>
                <a:effectLst/>
                <a:latin typeface="Courier New" panose="02070309020205020404" pitchFamily="49" charset="0"/>
              </a:rPr>
              <a:t>(</a:t>
            </a:r>
            <a:r>
              <a:rPr lang="it-IT" b="0" i="0" dirty="0" err="1">
                <a:solidFill>
                  <a:srgbClr val="063216"/>
                </a:solidFill>
                <a:effectLst/>
                <a:latin typeface="Courier New" panose="02070309020205020404" pitchFamily="49" charset="0"/>
              </a:rPr>
              <a:t>int</a:t>
            </a:r>
            <a:r>
              <a:rPr lang="it-IT" b="0" i="0" dirty="0">
                <a:solidFill>
                  <a:srgbClr val="063216"/>
                </a:solidFill>
                <a:effectLst/>
                <a:latin typeface="Courier New" panose="02070309020205020404" pitchFamily="49" charset="0"/>
              </a:rPr>
              <a:t>[] a)</a:t>
            </a:r>
            <a:endParaRPr lang="it-IT" dirty="0"/>
          </a:p>
          <a:p>
            <a:pPr>
              <a:lnSpc>
                <a:spcPct val="100000"/>
              </a:lnSpc>
            </a:pPr>
            <a:r>
              <a:rPr lang="it-IT" dirty="0"/>
              <a:t>per ottenere una stringa dal contenuto dell’array (in modo da poter stampare il contenuto dell’array senza ricorrere ad un ciclo) - </a:t>
            </a:r>
            <a:r>
              <a:rPr lang="en-US" sz="1600" b="0" i="0" dirty="0">
                <a:solidFill>
                  <a:srgbClr val="063216"/>
                </a:solidFill>
                <a:effectLst/>
                <a:latin typeface="Courier New" panose="02070309020205020404" pitchFamily="49" charset="0"/>
              </a:rPr>
              <a:t>static String </a:t>
            </a:r>
            <a:r>
              <a:rPr lang="en-US" sz="1600" b="1" i="0" dirty="0" err="1">
                <a:solidFill>
                  <a:srgbClr val="063216"/>
                </a:solidFill>
                <a:effectLst/>
                <a:latin typeface="Courier New" panose="02070309020205020404" pitchFamily="49" charset="0"/>
              </a:rPr>
              <a:t>toString</a:t>
            </a:r>
            <a:r>
              <a:rPr lang="en-US" sz="1600" b="0" i="0" dirty="0">
                <a:solidFill>
                  <a:srgbClr val="063216"/>
                </a:solidFill>
                <a:effectLst/>
                <a:latin typeface="Courier New" panose="02070309020205020404" pitchFamily="49" charset="0"/>
              </a:rPr>
              <a:t>(int[] a)</a:t>
            </a:r>
          </a:p>
          <a:p>
            <a:pPr>
              <a:lnSpc>
                <a:spcPct val="100000"/>
              </a:lnSpc>
            </a:pPr>
            <a:r>
              <a:rPr lang="en-US" dirty="0">
                <a:solidFill>
                  <a:srgbClr val="063216"/>
                </a:solidFill>
                <a:latin typeface="Courier New" panose="02070309020205020404" pitchFamily="49" charset="0"/>
              </a:rPr>
              <a:t>...</a:t>
            </a:r>
            <a:endParaRPr lang="it-IT" sz="1400" dirty="0">
              <a:solidFill>
                <a:srgbClr val="000000"/>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Arrays</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14054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07</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Array</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a:lnSpc>
                <a:spcPct val="150000"/>
              </a:lnSpc>
            </a:pPr>
            <a:r>
              <a:rPr lang="it-IT" sz="1800" dirty="0"/>
              <a:t>Inizializzare un array di 10 numeri interi</a:t>
            </a:r>
          </a:p>
          <a:p>
            <a:pPr>
              <a:lnSpc>
                <a:spcPct val="150000"/>
              </a:lnSpc>
            </a:pPr>
            <a:r>
              <a:rPr lang="it-IT" sz="1800" dirty="0"/>
              <a:t>Trovare il numero massimo e stamparlo a video.</a:t>
            </a:r>
          </a:p>
          <a:p>
            <a:pPr>
              <a:lnSpc>
                <a:spcPct val="150000"/>
              </a:lnSpc>
            </a:pPr>
            <a:r>
              <a:rPr lang="it-IT" sz="1800" dirty="0"/>
              <a:t>Ordinare l’array dal più piccolo al più grande.</a:t>
            </a:r>
          </a:p>
          <a:p>
            <a:pPr>
              <a:lnSpc>
                <a:spcPct val="150000"/>
              </a:lnSpc>
            </a:pPr>
            <a:r>
              <a:rPr lang="it-IT" sz="1800" dirty="0"/>
              <a:t>Creare un nuovo array di 10 numeri e riempirlo con i numeri ordinati in modo inverso (dal più grande al più piccolo).</a:t>
            </a:r>
          </a:p>
          <a:p>
            <a:pPr>
              <a:lnSpc>
                <a:spcPct val="150000"/>
              </a:lnSpc>
            </a:pPr>
            <a:r>
              <a:rPr lang="it-IT" sz="1800" dirty="0"/>
              <a:t>Stampare il secondo array.</a:t>
            </a:r>
          </a:p>
        </p:txBody>
      </p:sp>
    </p:spTree>
    <p:extLst>
      <p:ext uri="{BB962C8B-B14F-4D97-AF65-F5344CB8AC3E}">
        <p14:creationId xmlns:p14="http://schemas.microsoft.com/office/powerpoint/2010/main" val="24140069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08</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Array</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lnSpc>
                <a:spcPct val="100000"/>
              </a:lnSpc>
              <a:buNone/>
            </a:pPr>
            <a:r>
              <a:rPr lang="it-IT" sz="1800" dirty="0"/>
              <a:t>Costruiamo un calendario del mese.</a:t>
            </a:r>
          </a:p>
          <a:p>
            <a:pPr marL="0" indent="0">
              <a:lnSpc>
                <a:spcPct val="100000"/>
              </a:lnSpc>
              <a:buNone/>
            </a:pPr>
            <a:r>
              <a:rPr lang="it-IT" sz="1800" dirty="0"/>
              <a:t>Tramite una struttura iterativa inserire in un array di 30 campi i numeri interi da 1 a 30. Invece tramite la sintassi diretta istanziare un array di Stringhe composto dai giorni della settimana («Lunedì», «Martedì»…)</a:t>
            </a:r>
          </a:p>
          <a:p>
            <a:pPr marL="0" indent="0">
              <a:lnSpc>
                <a:spcPct val="100000"/>
              </a:lnSpc>
              <a:buNone/>
            </a:pPr>
            <a:r>
              <a:rPr lang="it-IT" sz="1800" dirty="0"/>
              <a:t>Tramite una struttura iterativa diversa dalla precedente, pubblicare a video la coppia di numero del giorno associato al nome del giorno della settimana.</a:t>
            </a:r>
          </a:p>
          <a:p>
            <a:pPr fontAlgn="base"/>
            <a:endParaRPr lang="it-IT" sz="1400" dirty="0"/>
          </a:p>
          <a:p>
            <a:pPr marL="0" indent="0" algn="l">
              <a:buNone/>
            </a:pPr>
            <a:r>
              <a:rPr lang="it-IT" sz="1800" dirty="0">
                <a:solidFill>
                  <a:srgbClr val="000000"/>
                </a:solidFill>
                <a:latin typeface="Consolas" panose="020B0609020204030204" pitchFamily="49" charset="0"/>
              </a:rPr>
              <a:t>1 Lunedi</a:t>
            </a:r>
          </a:p>
          <a:p>
            <a:pPr marL="0" indent="0" algn="l">
              <a:buNone/>
            </a:pPr>
            <a:r>
              <a:rPr lang="it-IT" sz="1800" dirty="0">
                <a:solidFill>
                  <a:srgbClr val="000000"/>
                </a:solidFill>
                <a:latin typeface="Consolas" panose="020B0609020204030204" pitchFamily="49" charset="0"/>
              </a:rPr>
              <a:t>2 </a:t>
            </a:r>
            <a:r>
              <a:rPr lang="it-IT" sz="1800" dirty="0" err="1">
                <a:solidFill>
                  <a:srgbClr val="000000"/>
                </a:solidFill>
                <a:latin typeface="Consolas" panose="020B0609020204030204" pitchFamily="49" charset="0"/>
              </a:rPr>
              <a:t>Martedi</a:t>
            </a:r>
            <a:endParaRPr lang="it-IT" sz="1800" dirty="0">
              <a:solidFill>
                <a:srgbClr val="000000"/>
              </a:solidFill>
              <a:latin typeface="Consolas" panose="020B0609020204030204" pitchFamily="49" charset="0"/>
            </a:endParaRPr>
          </a:p>
          <a:p>
            <a:pPr marL="0" indent="0" algn="l">
              <a:buNone/>
            </a:pPr>
            <a:r>
              <a:rPr lang="it-IT" sz="1800" dirty="0">
                <a:solidFill>
                  <a:srgbClr val="000000"/>
                </a:solidFill>
                <a:latin typeface="Consolas" panose="020B0609020204030204" pitchFamily="49" charset="0"/>
              </a:rPr>
              <a:t>3 </a:t>
            </a:r>
            <a:r>
              <a:rPr lang="it-IT" sz="1800" dirty="0" err="1">
                <a:solidFill>
                  <a:srgbClr val="000000"/>
                </a:solidFill>
                <a:latin typeface="Consolas" panose="020B0609020204030204" pitchFamily="49" charset="0"/>
              </a:rPr>
              <a:t>Mercoledi</a:t>
            </a:r>
            <a:endParaRPr lang="it-IT" sz="1800" dirty="0">
              <a:solidFill>
                <a:srgbClr val="000000"/>
              </a:solidFill>
              <a:latin typeface="Consolas" panose="020B0609020204030204" pitchFamily="49" charset="0"/>
            </a:endParaRPr>
          </a:p>
          <a:p>
            <a:pPr marL="0" indent="0" algn="l">
              <a:buNone/>
            </a:pPr>
            <a:r>
              <a:rPr lang="it-IT" sz="1800" dirty="0">
                <a:solidFill>
                  <a:srgbClr val="000000"/>
                </a:solidFill>
                <a:latin typeface="Consolas" panose="020B0609020204030204" pitchFamily="49" charset="0"/>
              </a:rPr>
              <a:t>4 </a:t>
            </a:r>
            <a:r>
              <a:rPr lang="it-IT" sz="1800" dirty="0" err="1">
                <a:solidFill>
                  <a:srgbClr val="000000"/>
                </a:solidFill>
                <a:latin typeface="Consolas" panose="020B0609020204030204" pitchFamily="49" charset="0"/>
              </a:rPr>
              <a:t>Giovedi</a:t>
            </a:r>
            <a:endParaRPr lang="it-IT" sz="1800" dirty="0">
              <a:solidFill>
                <a:srgbClr val="000000"/>
              </a:solidFill>
              <a:latin typeface="Consolas" panose="020B0609020204030204" pitchFamily="49" charset="0"/>
            </a:endParaRPr>
          </a:p>
          <a:p>
            <a:pPr marL="0" indent="0" algn="l">
              <a:buNone/>
            </a:pPr>
            <a:r>
              <a:rPr lang="it-IT" sz="1800" dirty="0">
                <a:solidFill>
                  <a:srgbClr val="000000"/>
                </a:solidFill>
                <a:latin typeface="Consolas" panose="020B0609020204030204" pitchFamily="49" charset="0"/>
              </a:rPr>
              <a:t>...</a:t>
            </a:r>
            <a:endParaRPr lang="it-IT" sz="1400" dirty="0"/>
          </a:p>
          <a:p>
            <a:pPr marL="0" indent="0" algn="l" fontAlgn="base">
              <a:buNone/>
            </a:pPr>
            <a:endParaRPr lang="it-IT"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379225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4" name="Rettangolo 3"/>
          <p:cNvSpPr/>
          <p:nvPr/>
        </p:nvSpPr>
        <p:spPr>
          <a:xfrm>
            <a:off x="374650" y="1164660"/>
            <a:ext cx="8394699" cy="3063403"/>
          </a:xfrm>
          <a:prstGeom prst="rect">
            <a:avLst/>
          </a:prstGeom>
        </p:spPr>
        <p:txBody>
          <a:bodyPr wrap="square">
            <a:spAutoFit/>
          </a:bodyPr>
          <a:lstStyle/>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Poche operazioni disponibili (aritmetiche, conversioni di bit e poco altro)</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Complicato da leggere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Verboso e ridondante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Focus continuo sulle caratteristiche fisiche della macchina oltre che su ciò che si vuol programmare</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Linguaggio specifico per ogni processore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Linguaggio Macchina</a:t>
            </a:r>
          </a:p>
        </p:txBody>
      </p:sp>
    </p:spTree>
    <p:extLst>
      <p:ext uri="{BB962C8B-B14F-4D97-AF65-F5344CB8AC3E}">
        <p14:creationId xmlns:p14="http://schemas.microsoft.com/office/powerpoint/2010/main" val="10348159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09</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Array e </a:t>
            </a:r>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String</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800" dirty="0"/>
              <a:t>Costruiamo un calendario del 2021.</a:t>
            </a:r>
          </a:p>
          <a:p>
            <a:pPr marL="0" indent="0">
              <a:buNone/>
            </a:pPr>
            <a:r>
              <a:rPr lang="it-IT" sz="1800" dirty="0"/>
              <a:t>Partendo da questi dati:</a:t>
            </a:r>
          </a:p>
          <a:p>
            <a:pPr marL="0" indent="0" algn="l">
              <a:buNone/>
            </a:pPr>
            <a:r>
              <a:rPr lang="it-IT" sz="1400" b="1" dirty="0" err="1">
                <a:solidFill>
                  <a:srgbClr val="7F0055"/>
                </a:solidFill>
                <a:latin typeface="Consolas" panose="020B0609020204030204" pitchFamily="49" charset="0"/>
              </a:rPr>
              <a:t>final</a:t>
            </a:r>
            <a:r>
              <a:rPr lang="it-IT" sz="1400" b="1" dirty="0">
                <a:solidFill>
                  <a:srgbClr val="000000"/>
                </a:solidFill>
                <a:latin typeface="Consolas" panose="020B0609020204030204" pitchFamily="49" charset="0"/>
              </a:rPr>
              <a:t> </a:t>
            </a:r>
            <a:r>
              <a:rPr lang="it-IT" sz="1400" b="1" dirty="0" err="1">
                <a:solidFill>
                  <a:srgbClr val="7F0055"/>
                </a:solidFill>
                <a:latin typeface="Consolas" panose="020B0609020204030204" pitchFamily="49" charset="0"/>
              </a:rPr>
              <a:t>int</a:t>
            </a:r>
            <a:r>
              <a:rPr lang="it-IT" sz="1400" b="1" dirty="0">
                <a:solidFill>
                  <a:srgbClr val="000000"/>
                </a:solidFill>
                <a:latin typeface="Consolas" panose="020B0609020204030204" pitchFamily="49" charset="0"/>
              </a:rPr>
              <a:t> </a:t>
            </a:r>
            <a:r>
              <a:rPr lang="it-IT" sz="1400" b="1" dirty="0">
                <a:solidFill>
                  <a:srgbClr val="6A3E3E"/>
                </a:solidFill>
                <a:latin typeface="Consolas" panose="020B0609020204030204" pitchFamily="49" charset="0"/>
              </a:rPr>
              <a:t>NUMERO_MESI</a:t>
            </a:r>
            <a:r>
              <a:rPr lang="it-IT" sz="1400" b="1" dirty="0">
                <a:solidFill>
                  <a:srgbClr val="000000"/>
                </a:solidFill>
                <a:latin typeface="Consolas" panose="020B0609020204030204" pitchFamily="49" charset="0"/>
              </a:rPr>
              <a:t> = 12;</a:t>
            </a:r>
          </a:p>
          <a:p>
            <a:pPr marL="0" indent="0" algn="l">
              <a:buNone/>
            </a:pPr>
            <a:r>
              <a:rPr lang="it-IT" sz="1400" b="1" dirty="0" err="1">
                <a:solidFill>
                  <a:srgbClr val="7F0055"/>
                </a:solidFill>
                <a:latin typeface="Consolas" panose="020B0609020204030204" pitchFamily="49" charset="0"/>
              </a:rPr>
              <a:t>int</a:t>
            </a:r>
            <a:r>
              <a:rPr lang="it-IT" sz="1400" b="1" dirty="0">
                <a:solidFill>
                  <a:srgbClr val="000000"/>
                </a:solidFill>
                <a:latin typeface="Consolas" panose="020B0609020204030204" pitchFamily="49" charset="0"/>
              </a:rPr>
              <a:t> [] </a:t>
            </a:r>
            <a:r>
              <a:rPr lang="it-IT" sz="1400" b="1" dirty="0" err="1">
                <a:solidFill>
                  <a:srgbClr val="6A3E3E"/>
                </a:solidFill>
                <a:latin typeface="Consolas" panose="020B0609020204030204" pitchFamily="49" charset="0"/>
              </a:rPr>
              <a:t>numeroGiorniPerMese</a:t>
            </a:r>
            <a:r>
              <a:rPr lang="it-IT" sz="1400" b="1" dirty="0">
                <a:solidFill>
                  <a:srgbClr val="000000"/>
                </a:solidFill>
                <a:latin typeface="Consolas" panose="020B0609020204030204" pitchFamily="49" charset="0"/>
              </a:rPr>
              <a:t> = {31, 28, 31, 30, 31, 30, 31, 31, 30, 31, 30, 31};</a:t>
            </a:r>
          </a:p>
          <a:p>
            <a:pPr marL="0" indent="0" algn="l">
              <a:buNone/>
            </a:pPr>
            <a:r>
              <a:rPr lang="it-IT" sz="1400" b="1" dirty="0" err="1">
                <a:solidFill>
                  <a:srgbClr val="000000"/>
                </a:solidFill>
                <a:latin typeface="Consolas" panose="020B0609020204030204" pitchFamily="49" charset="0"/>
              </a:rPr>
              <a:t>String</a:t>
            </a:r>
            <a:r>
              <a:rPr lang="it-IT" sz="1400" b="1" dirty="0">
                <a:solidFill>
                  <a:srgbClr val="000000"/>
                </a:solidFill>
                <a:latin typeface="Consolas" panose="020B0609020204030204" pitchFamily="49" charset="0"/>
              </a:rPr>
              <a:t> [] </a:t>
            </a:r>
            <a:r>
              <a:rPr lang="it-IT" sz="1400" b="1" dirty="0">
                <a:solidFill>
                  <a:srgbClr val="6A3E3E"/>
                </a:solidFill>
                <a:latin typeface="Consolas" panose="020B0609020204030204" pitchFamily="49" charset="0"/>
              </a:rPr>
              <a:t>giorno</a:t>
            </a:r>
            <a:r>
              <a:rPr lang="it-IT" sz="1400" b="1" dirty="0">
                <a:solidFill>
                  <a:srgbClr val="000000"/>
                </a:solidFill>
                <a:latin typeface="Consolas" panose="020B0609020204030204" pitchFamily="49" charset="0"/>
              </a:rPr>
              <a:t> = {</a:t>
            </a:r>
            <a:r>
              <a:rPr lang="it-IT" sz="1400" b="1" dirty="0">
                <a:solidFill>
                  <a:srgbClr val="2A00FF"/>
                </a:solidFill>
                <a:latin typeface="Consolas" panose="020B0609020204030204" pitchFamily="49" charset="0"/>
              </a:rPr>
              <a:t>"Lunedi"</a:t>
            </a:r>
            <a:r>
              <a:rPr lang="it-IT" sz="1400" b="1" dirty="0">
                <a:solidFill>
                  <a:srgbClr val="000000"/>
                </a:solidFill>
                <a:latin typeface="Consolas" panose="020B0609020204030204" pitchFamily="49" charset="0"/>
              </a:rPr>
              <a:t>, </a:t>
            </a:r>
            <a:r>
              <a:rPr lang="it-IT" sz="1400" b="1" dirty="0">
                <a:solidFill>
                  <a:srgbClr val="2A00FF"/>
                </a:solidFill>
                <a:latin typeface="Consolas" panose="020B0609020204030204" pitchFamily="49" charset="0"/>
              </a:rPr>
              <a:t>"</a:t>
            </a:r>
            <a:r>
              <a:rPr lang="it-IT" sz="1400" b="1" dirty="0" err="1">
                <a:solidFill>
                  <a:srgbClr val="2A00FF"/>
                </a:solidFill>
                <a:latin typeface="Consolas" panose="020B0609020204030204" pitchFamily="49" charset="0"/>
              </a:rPr>
              <a:t>Martedi</a:t>
            </a:r>
            <a:r>
              <a:rPr lang="it-IT" sz="1400" b="1" dirty="0">
                <a:solidFill>
                  <a:srgbClr val="2A00FF"/>
                </a:solidFill>
                <a:latin typeface="Consolas" panose="020B0609020204030204" pitchFamily="49" charset="0"/>
              </a:rPr>
              <a:t>"</a:t>
            </a:r>
            <a:r>
              <a:rPr lang="it-IT" sz="1400" b="1" dirty="0">
                <a:solidFill>
                  <a:srgbClr val="000000"/>
                </a:solidFill>
                <a:latin typeface="Consolas" panose="020B0609020204030204" pitchFamily="49" charset="0"/>
              </a:rPr>
              <a:t>, </a:t>
            </a:r>
            <a:r>
              <a:rPr lang="it-IT" sz="1400" b="1" dirty="0">
                <a:solidFill>
                  <a:srgbClr val="2A00FF"/>
                </a:solidFill>
                <a:latin typeface="Consolas" panose="020B0609020204030204" pitchFamily="49" charset="0"/>
              </a:rPr>
              <a:t>"</a:t>
            </a:r>
            <a:r>
              <a:rPr lang="it-IT" sz="1400" b="1" dirty="0" err="1">
                <a:solidFill>
                  <a:srgbClr val="2A00FF"/>
                </a:solidFill>
                <a:latin typeface="Consolas" panose="020B0609020204030204" pitchFamily="49" charset="0"/>
              </a:rPr>
              <a:t>Mercoledi</a:t>
            </a:r>
            <a:r>
              <a:rPr lang="it-IT" sz="1400" b="1" dirty="0">
                <a:solidFill>
                  <a:srgbClr val="2A00FF"/>
                </a:solidFill>
                <a:latin typeface="Consolas" panose="020B0609020204030204" pitchFamily="49" charset="0"/>
              </a:rPr>
              <a:t>"</a:t>
            </a:r>
            <a:r>
              <a:rPr lang="it-IT" sz="1400" b="1" dirty="0">
                <a:solidFill>
                  <a:srgbClr val="000000"/>
                </a:solidFill>
                <a:latin typeface="Consolas" panose="020B0609020204030204" pitchFamily="49" charset="0"/>
              </a:rPr>
              <a:t>, </a:t>
            </a:r>
            <a:r>
              <a:rPr lang="it-IT" sz="1400" b="1" dirty="0">
                <a:solidFill>
                  <a:srgbClr val="2A00FF"/>
                </a:solidFill>
                <a:latin typeface="Consolas" panose="020B0609020204030204" pitchFamily="49" charset="0"/>
              </a:rPr>
              <a:t>"</a:t>
            </a:r>
            <a:r>
              <a:rPr lang="it-IT" sz="1400" b="1" dirty="0" err="1">
                <a:solidFill>
                  <a:srgbClr val="2A00FF"/>
                </a:solidFill>
                <a:latin typeface="Consolas" panose="020B0609020204030204" pitchFamily="49" charset="0"/>
              </a:rPr>
              <a:t>Giovedi</a:t>
            </a:r>
            <a:r>
              <a:rPr lang="it-IT" sz="1400" b="1" dirty="0">
                <a:solidFill>
                  <a:srgbClr val="2A00FF"/>
                </a:solidFill>
                <a:latin typeface="Consolas" panose="020B0609020204030204" pitchFamily="49" charset="0"/>
              </a:rPr>
              <a:t>"</a:t>
            </a:r>
            <a:r>
              <a:rPr lang="it-IT" sz="1400" b="1" dirty="0">
                <a:solidFill>
                  <a:srgbClr val="000000"/>
                </a:solidFill>
                <a:latin typeface="Consolas" panose="020B0609020204030204" pitchFamily="49" charset="0"/>
              </a:rPr>
              <a:t>, </a:t>
            </a:r>
            <a:r>
              <a:rPr lang="it-IT" sz="1400" b="1" dirty="0">
                <a:solidFill>
                  <a:srgbClr val="2A00FF"/>
                </a:solidFill>
                <a:latin typeface="Consolas" panose="020B0609020204030204" pitchFamily="49" charset="0"/>
              </a:rPr>
              <a:t>"</a:t>
            </a:r>
            <a:r>
              <a:rPr lang="it-IT" sz="1400" b="1" dirty="0" err="1">
                <a:solidFill>
                  <a:srgbClr val="2A00FF"/>
                </a:solidFill>
                <a:latin typeface="Consolas" panose="020B0609020204030204" pitchFamily="49" charset="0"/>
              </a:rPr>
              <a:t>Venerdi</a:t>
            </a:r>
            <a:r>
              <a:rPr lang="it-IT" sz="1400" b="1" dirty="0">
                <a:solidFill>
                  <a:srgbClr val="2A00FF"/>
                </a:solidFill>
                <a:latin typeface="Consolas" panose="020B0609020204030204" pitchFamily="49" charset="0"/>
              </a:rPr>
              <a:t>"</a:t>
            </a:r>
            <a:r>
              <a:rPr lang="it-IT" sz="1400" b="1" dirty="0">
                <a:solidFill>
                  <a:srgbClr val="000000"/>
                </a:solidFill>
                <a:latin typeface="Consolas" panose="020B0609020204030204" pitchFamily="49" charset="0"/>
              </a:rPr>
              <a:t>, </a:t>
            </a:r>
            <a:r>
              <a:rPr lang="it-IT" sz="1400" b="1" dirty="0">
                <a:solidFill>
                  <a:srgbClr val="2A00FF"/>
                </a:solidFill>
                <a:latin typeface="Consolas" panose="020B0609020204030204" pitchFamily="49" charset="0"/>
              </a:rPr>
              <a:t>"Sabato"</a:t>
            </a:r>
            <a:r>
              <a:rPr lang="it-IT" sz="1400" b="1" dirty="0">
                <a:solidFill>
                  <a:srgbClr val="000000"/>
                </a:solidFill>
                <a:latin typeface="Consolas" panose="020B0609020204030204" pitchFamily="49" charset="0"/>
              </a:rPr>
              <a:t>, </a:t>
            </a:r>
            <a:r>
              <a:rPr lang="it-IT" sz="1400" b="1" dirty="0">
                <a:solidFill>
                  <a:srgbClr val="2A00FF"/>
                </a:solidFill>
                <a:latin typeface="Consolas" panose="020B0609020204030204" pitchFamily="49" charset="0"/>
              </a:rPr>
              <a:t>"Domenica"</a:t>
            </a:r>
            <a:r>
              <a:rPr lang="it-IT" sz="1400" b="1" dirty="0">
                <a:solidFill>
                  <a:srgbClr val="000000"/>
                </a:solidFill>
                <a:latin typeface="Consolas" panose="020B0609020204030204" pitchFamily="49" charset="0"/>
              </a:rPr>
              <a:t>};</a:t>
            </a:r>
          </a:p>
          <a:p>
            <a:pPr marL="0" indent="0" algn="l" fontAlgn="base">
              <a:buNone/>
            </a:pPr>
            <a:r>
              <a:rPr lang="it-IT" sz="1800" dirty="0"/>
              <a:t>Sviluppare due iterazioni che riempiano una struttura array Calendario</a:t>
            </a:r>
          </a:p>
          <a:p>
            <a:pPr marL="0" indent="0" fontAlgn="base">
              <a:buNone/>
            </a:pPr>
            <a:r>
              <a:rPr lang="en-US" sz="1400" b="1" dirty="0">
                <a:solidFill>
                  <a:srgbClr val="000000"/>
                </a:solidFill>
                <a:latin typeface="Consolas" panose="020B0609020204030204" pitchFamily="49" charset="0"/>
              </a:rPr>
              <a:t>String [][] </a:t>
            </a:r>
            <a:r>
              <a:rPr lang="en-US" sz="1400" b="1" dirty="0" err="1">
                <a:solidFill>
                  <a:srgbClr val="6A3E3E"/>
                </a:solidFill>
                <a:latin typeface="Consolas" panose="020B0609020204030204" pitchFamily="49" charset="0"/>
              </a:rPr>
              <a:t>calendario</a:t>
            </a:r>
            <a:r>
              <a:rPr lang="en-US" sz="1400" b="1" dirty="0">
                <a:solidFill>
                  <a:srgbClr val="000000"/>
                </a:solidFill>
                <a:latin typeface="Consolas" panose="020B0609020204030204" pitchFamily="49" charset="0"/>
              </a:rPr>
              <a:t> = </a:t>
            </a:r>
            <a:r>
              <a:rPr lang="en-US" sz="1400" b="1" dirty="0">
                <a:solidFill>
                  <a:srgbClr val="7F0055"/>
                </a:solidFill>
                <a:latin typeface="Consolas" panose="020B0609020204030204" pitchFamily="49" charset="0"/>
              </a:rPr>
              <a:t>new</a:t>
            </a:r>
            <a:r>
              <a:rPr lang="en-US" sz="1400" b="1" dirty="0">
                <a:solidFill>
                  <a:srgbClr val="000000"/>
                </a:solidFill>
                <a:latin typeface="Consolas" panose="020B0609020204030204" pitchFamily="49" charset="0"/>
              </a:rPr>
              <a:t> String [12][31];</a:t>
            </a:r>
          </a:p>
          <a:p>
            <a:pPr marL="0" indent="0" fontAlgn="base">
              <a:buNone/>
            </a:pPr>
            <a:r>
              <a:rPr lang="it-IT" sz="1800" dirty="0"/>
              <a:t>Ricordatevi di partire dal </a:t>
            </a:r>
            <a:r>
              <a:rPr lang="it-IT" sz="1800" dirty="0" err="1"/>
              <a:t>Venerdi</a:t>
            </a:r>
            <a:r>
              <a:rPr lang="it-IT" sz="1800" dirty="0"/>
              <a:t> (1 Gennaio 2021)!</a:t>
            </a:r>
          </a:p>
          <a:p>
            <a:pPr marL="0" indent="0" algn="l" fontAlgn="base">
              <a:buNone/>
            </a:pPr>
            <a:r>
              <a:rPr lang="it-IT" sz="1800" dirty="0"/>
              <a:t>Il programma dovrà restituire il giorno di oggi:</a:t>
            </a:r>
          </a:p>
          <a:p>
            <a:pPr marL="0" indent="0" algn="l" fontAlgn="base">
              <a:buNone/>
            </a:pPr>
            <a:endParaRPr lang="it-IT" sz="1400" dirty="0"/>
          </a:p>
          <a:p>
            <a:pPr marL="0" indent="0" algn="l" fontAlgn="base">
              <a:buNone/>
            </a:pPr>
            <a:r>
              <a:rPr lang="it-IT" sz="1800" dirty="0">
                <a:solidFill>
                  <a:srgbClr val="000000"/>
                </a:solidFill>
                <a:latin typeface="Consolas" panose="020B0609020204030204" pitchFamily="49" charset="0"/>
              </a:rPr>
              <a:t>Oggi è </a:t>
            </a:r>
            <a:r>
              <a:rPr lang="it-IT" sz="1800" dirty="0" err="1">
                <a:solidFill>
                  <a:srgbClr val="000000"/>
                </a:solidFill>
                <a:latin typeface="Consolas" panose="020B0609020204030204" pitchFamily="49" charset="0"/>
              </a:rPr>
              <a:t>Giovedi</a:t>
            </a:r>
            <a:endParaRPr lang="it-IT" sz="1400" dirty="0"/>
          </a:p>
        </p:txBody>
      </p:sp>
    </p:spTree>
    <p:extLst>
      <p:ext uri="{BB962C8B-B14F-4D97-AF65-F5344CB8AC3E}">
        <p14:creationId xmlns:p14="http://schemas.microsoft.com/office/powerpoint/2010/main" val="22903277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00000"/>
              </a:lnSpc>
            </a:pPr>
            <a:r>
              <a:rPr lang="it-IT" sz="1800" dirty="0"/>
              <a:t>Nei programmi utilizzati fino ad ora abbiamo utilizzato dati di tipi primitivi:</a:t>
            </a:r>
          </a:p>
          <a:p>
            <a:pPr marL="0" indent="0">
              <a:lnSpc>
                <a:spcPct val="100000"/>
              </a:lnSpc>
              <a:buNone/>
            </a:pPr>
            <a:r>
              <a:rPr lang="it-IT" sz="1800" dirty="0" err="1">
                <a:solidFill>
                  <a:srgbClr val="000000"/>
                </a:solidFill>
                <a:latin typeface="Consolas" panose="020B0609020204030204" pitchFamily="49" charset="0"/>
              </a:rPr>
              <a:t>int</a:t>
            </a:r>
            <a:r>
              <a:rPr lang="it-IT" sz="1800" dirty="0">
                <a:solidFill>
                  <a:srgbClr val="000000"/>
                </a:solidFill>
                <a:latin typeface="Consolas" panose="020B0609020204030204" pitchFamily="49" charset="0"/>
              </a:rPr>
              <a:t> a = 5;</a:t>
            </a:r>
          </a:p>
          <a:p>
            <a:pPr marL="0" indent="0">
              <a:lnSpc>
                <a:spcPct val="100000"/>
              </a:lnSpc>
              <a:buNone/>
            </a:pPr>
            <a:r>
              <a:rPr lang="it-IT" sz="1800" dirty="0">
                <a:solidFill>
                  <a:srgbClr val="000000"/>
                </a:solidFill>
                <a:latin typeface="Consolas" panose="020B0609020204030204" pitchFamily="49" charset="0"/>
              </a:rPr>
              <a:t>double n = 5.0;</a:t>
            </a:r>
          </a:p>
          <a:p>
            <a:pPr marL="0" indent="0">
              <a:lnSpc>
                <a:spcPct val="100000"/>
              </a:lnSpc>
              <a:buNone/>
            </a:pPr>
            <a:r>
              <a:rPr lang="it-IT" sz="1800" dirty="0" err="1">
                <a:solidFill>
                  <a:srgbClr val="000000"/>
                </a:solidFill>
                <a:latin typeface="Consolas" panose="020B0609020204030204" pitchFamily="49" charset="0"/>
              </a:rPr>
              <a:t>boolean</a:t>
            </a:r>
            <a:r>
              <a:rPr lang="it-IT" sz="1800" dirty="0">
                <a:solidFill>
                  <a:srgbClr val="000000"/>
                </a:solidFill>
                <a:latin typeface="Consolas" panose="020B0609020204030204" pitchFamily="49" charset="0"/>
              </a:rPr>
              <a:t> = </a:t>
            </a:r>
            <a:r>
              <a:rPr lang="it-IT" sz="1800" dirty="0" err="1">
                <a:solidFill>
                  <a:srgbClr val="000000"/>
                </a:solidFill>
                <a:latin typeface="Consolas" panose="020B0609020204030204" pitchFamily="49" charset="0"/>
              </a:rPr>
              <a:t>true</a:t>
            </a:r>
            <a:r>
              <a:rPr lang="it-IT" sz="1800" dirty="0">
                <a:solidFill>
                  <a:srgbClr val="000000"/>
                </a:solidFill>
                <a:latin typeface="Consolas" panose="020B0609020204030204" pitchFamily="49" charset="0"/>
              </a:rPr>
              <a:t>;</a:t>
            </a:r>
          </a:p>
          <a:p>
            <a:pPr marL="0" indent="0">
              <a:lnSpc>
                <a:spcPct val="100000"/>
              </a:lnSpc>
              <a:buNone/>
            </a:pPr>
            <a:endParaRPr lang="it-IT" sz="1800" dirty="0"/>
          </a:p>
          <a:p>
            <a:pPr>
              <a:lnSpc>
                <a:spcPct val="100000"/>
              </a:lnSpc>
            </a:pPr>
            <a:r>
              <a:rPr lang="it-IT" sz="1800" dirty="0"/>
              <a:t>Se volessimo tipizzare un personaggio di un videogioco?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perchè</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pic>
        <p:nvPicPr>
          <p:cNvPr id="3" name="Immagine 2">
            <a:extLst>
              <a:ext uri="{FF2B5EF4-FFF2-40B4-BE49-F238E27FC236}">
                <a16:creationId xmlns:a16="http://schemas.microsoft.com/office/drawing/2014/main" id="{629572ED-AA72-4D7A-BE7E-C43E4B0A90C7}"/>
              </a:ext>
            </a:extLst>
          </p:cNvPr>
          <p:cNvPicPr>
            <a:picLocks noChangeAspect="1"/>
          </p:cNvPicPr>
          <p:nvPr/>
        </p:nvPicPr>
        <p:blipFill>
          <a:blip r:embed="rId3"/>
          <a:stretch>
            <a:fillRect/>
          </a:stretch>
        </p:blipFill>
        <p:spPr>
          <a:xfrm>
            <a:off x="6471203" y="2934730"/>
            <a:ext cx="1100160" cy="1448412"/>
          </a:xfrm>
          <a:prstGeom prst="rect">
            <a:avLst/>
          </a:prstGeom>
        </p:spPr>
      </p:pic>
    </p:spTree>
    <p:extLst>
      <p:ext uri="{BB962C8B-B14F-4D97-AF65-F5344CB8AC3E}">
        <p14:creationId xmlns:p14="http://schemas.microsoft.com/office/powerpoint/2010/main" val="482204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00000"/>
              </a:lnSpc>
            </a:pPr>
            <a:r>
              <a:rPr lang="it-IT" sz="2000" dirty="0"/>
              <a:t>Ogni entità è caratterizzata da</a:t>
            </a:r>
          </a:p>
          <a:p>
            <a:pPr lvl="1">
              <a:lnSpc>
                <a:spcPct val="100000"/>
              </a:lnSpc>
            </a:pPr>
            <a:r>
              <a:rPr lang="it-IT" sz="1800" dirty="0"/>
              <a:t>Proprietà (attributi)</a:t>
            </a:r>
          </a:p>
          <a:p>
            <a:pPr lvl="1">
              <a:lnSpc>
                <a:spcPct val="100000"/>
              </a:lnSpc>
            </a:pPr>
            <a:r>
              <a:rPr lang="it-IT" sz="1800" dirty="0"/>
              <a:t>Azioni (metodi)</a:t>
            </a:r>
          </a:p>
          <a:p>
            <a:endParaRPr lang="it-IT" dirty="0"/>
          </a:p>
          <a:p>
            <a:endParaRPr lang="it-IT" dirty="0"/>
          </a:p>
          <a:p>
            <a:r>
              <a:rPr lang="it-IT" sz="1800" dirty="0"/>
              <a:t>Insieme di tutte le entità che interagiscono tra loro costituiscono un sistema</a:t>
            </a:r>
          </a:p>
          <a:p>
            <a:pPr marL="247650" lvl="1" indent="0">
              <a:buNone/>
            </a:pPr>
            <a:endParaRPr lang="it-IT" dirty="0"/>
          </a:p>
          <a:p>
            <a:pPr marL="247650" lvl="1" indent="0">
              <a:buNone/>
            </a:pPr>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Oggetti</a:t>
            </a:r>
          </a:p>
        </p:txBody>
      </p:sp>
      <p:pic>
        <p:nvPicPr>
          <p:cNvPr id="7" name="Immagine 6">
            <a:extLst>
              <a:ext uri="{FF2B5EF4-FFF2-40B4-BE49-F238E27FC236}">
                <a16:creationId xmlns:a16="http://schemas.microsoft.com/office/drawing/2014/main" id="{8B122A47-1DDA-4227-B613-B7BDDC20CF67}"/>
              </a:ext>
            </a:extLst>
          </p:cNvPr>
          <p:cNvPicPr>
            <a:picLocks noChangeAspect="1"/>
          </p:cNvPicPr>
          <p:nvPr/>
        </p:nvPicPr>
        <p:blipFill>
          <a:blip r:embed="rId3"/>
          <a:stretch>
            <a:fillRect/>
          </a:stretch>
        </p:blipFill>
        <p:spPr>
          <a:xfrm>
            <a:off x="5005437" y="1228361"/>
            <a:ext cx="818190" cy="1218193"/>
          </a:xfrm>
          <a:prstGeom prst="rect">
            <a:avLst/>
          </a:prstGeom>
        </p:spPr>
      </p:pic>
      <p:pic>
        <p:nvPicPr>
          <p:cNvPr id="9" name="Immagine 8">
            <a:extLst>
              <a:ext uri="{FF2B5EF4-FFF2-40B4-BE49-F238E27FC236}">
                <a16:creationId xmlns:a16="http://schemas.microsoft.com/office/drawing/2014/main" id="{2C27A5D9-6989-4A97-BB55-C0E1AED816B6}"/>
              </a:ext>
            </a:extLst>
          </p:cNvPr>
          <p:cNvPicPr>
            <a:picLocks noChangeAspect="1"/>
          </p:cNvPicPr>
          <p:nvPr/>
        </p:nvPicPr>
        <p:blipFill>
          <a:blip r:embed="rId4"/>
          <a:stretch>
            <a:fillRect/>
          </a:stretch>
        </p:blipFill>
        <p:spPr>
          <a:xfrm>
            <a:off x="6099735" y="1228362"/>
            <a:ext cx="1021978" cy="1247338"/>
          </a:xfrm>
          <a:prstGeom prst="rect">
            <a:avLst/>
          </a:prstGeom>
        </p:spPr>
      </p:pic>
      <p:pic>
        <p:nvPicPr>
          <p:cNvPr id="4" name="Immagine 3">
            <a:extLst>
              <a:ext uri="{FF2B5EF4-FFF2-40B4-BE49-F238E27FC236}">
                <a16:creationId xmlns:a16="http://schemas.microsoft.com/office/drawing/2014/main" id="{5CCBA05B-A667-4640-8418-877A262C6373}"/>
              </a:ext>
            </a:extLst>
          </p:cNvPr>
          <p:cNvPicPr>
            <a:picLocks noChangeAspect="1"/>
          </p:cNvPicPr>
          <p:nvPr/>
        </p:nvPicPr>
        <p:blipFill>
          <a:blip r:embed="rId5"/>
          <a:stretch>
            <a:fillRect/>
          </a:stretch>
        </p:blipFill>
        <p:spPr>
          <a:xfrm>
            <a:off x="1880681" y="3154808"/>
            <a:ext cx="5241032" cy="1561020"/>
          </a:xfrm>
          <a:prstGeom prst="rect">
            <a:avLst/>
          </a:prstGeom>
        </p:spPr>
      </p:pic>
    </p:spTree>
    <p:extLst>
      <p:ext uri="{BB962C8B-B14F-4D97-AF65-F5344CB8AC3E}">
        <p14:creationId xmlns:p14="http://schemas.microsoft.com/office/powerpoint/2010/main" val="3797898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endParaRPr lang="it-IT" dirty="0"/>
          </a:p>
          <a:p>
            <a:pPr marL="247650" lvl="1" indent="0">
              <a:buNone/>
            </a:pPr>
            <a:endParaRPr lang="it-IT" dirty="0"/>
          </a:p>
          <a:p>
            <a:pPr marL="247650" lvl="1" indent="0">
              <a:buNone/>
            </a:pPr>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Oggetti in Java</a:t>
            </a:r>
          </a:p>
        </p:txBody>
      </p:sp>
      <p:pic>
        <p:nvPicPr>
          <p:cNvPr id="3" name="Immagine 2">
            <a:extLst>
              <a:ext uri="{FF2B5EF4-FFF2-40B4-BE49-F238E27FC236}">
                <a16:creationId xmlns:a16="http://schemas.microsoft.com/office/drawing/2014/main" id="{8B97A176-277D-4F5E-9110-1B6BA9F97C3D}"/>
              </a:ext>
            </a:extLst>
          </p:cNvPr>
          <p:cNvPicPr>
            <a:picLocks noChangeAspect="1"/>
          </p:cNvPicPr>
          <p:nvPr/>
        </p:nvPicPr>
        <p:blipFill>
          <a:blip r:embed="rId3"/>
          <a:stretch>
            <a:fillRect/>
          </a:stretch>
        </p:blipFill>
        <p:spPr>
          <a:xfrm>
            <a:off x="1087624" y="1251626"/>
            <a:ext cx="6623336" cy="3353237"/>
          </a:xfrm>
          <a:prstGeom prst="rect">
            <a:avLst/>
          </a:prstGeom>
        </p:spPr>
      </p:pic>
    </p:spTree>
    <p:extLst>
      <p:ext uri="{BB962C8B-B14F-4D97-AF65-F5344CB8AC3E}">
        <p14:creationId xmlns:p14="http://schemas.microsoft.com/office/powerpoint/2010/main" val="19917818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endParaRPr lang="it-IT" dirty="0"/>
          </a:p>
          <a:p>
            <a:pPr marL="247650" lvl="1" indent="0">
              <a:buNone/>
            </a:pPr>
            <a:endParaRPr lang="it-IT" dirty="0"/>
          </a:p>
          <a:p>
            <a:pPr marL="247650" lvl="1" indent="0">
              <a:buNone/>
            </a:pPr>
            <a:endParaRPr lang="it-IT"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Oggetti in Java</a:t>
            </a:r>
          </a:p>
        </p:txBody>
      </p:sp>
      <p:pic>
        <p:nvPicPr>
          <p:cNvPr id="4" name="Immagine 3">
            <a:extLst>
              <a:ext uri="{FF2B5EF4-FFF2-40B4-BE49-F238E27FC236}">
                <a16:creationId xmlns:a16="http://schemas.microsoft.com/office/drawing/2014/main" id="{C7C89BD9-8DD5-43EC-8090-5B8C4AF990EC}"/>
              </a:ext>
            </a:extLst>
          </p:cNvPr>
          <p:cNvPicPr>
            <a:picLocks noChangeAspect="1"/>
          </p:cNvPicPr>
          <p:nvPr/>
        </p:nvPicPr>
        <p:blipFill>
          <a:blip r:embed="rId3"/>
          <a:stretch>
            <a:fillRect/>
          </a:stretch>
        </p:blipFill>
        <p:spPr>
          <a:xfrm>
            <a:off x="1143000" y="1164661"/>
            <a:ext cx="6653831" cy="3459386"/>
          </a:xfrm>
          <a:prstGeom prst="rect">
            <a:avLst/>
          </a:prstGeom>
        </p:spPr>
      </p:pic>
    </p:spTree>
    <p:extLst>
      <p:ext uri="{BB962C8B-B14F-4D97-AF65-F5344CB8AC3E}">
        <p14:creationId xmlns:p14="http://schemas.microsoft.com/office/powerpoint/2010/main" val="39357238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00000"/>
              </a:lnSpc>
            </a:pPr>
            <a:r>
              <a:rPr lang="it-IT" sz="1800" dirty="0"/>
              <a:t>Ci obbliga ad avere una idea chiara dall’inizio di quello che stiamo andando a sviluppare, ogni oggetto, ogni metodo e ogni variabile d’istanza.</a:t>
            </a:r>
          </a:p>
          <a:p>
            <a:pPr>
              <a:lnSpc>
                <a:spcPct val="100000"/>
              </a:lnSpc>
            </a:pPr>
            <a:r>
              <a:rPr lang="it-IT" sz="1800" dirty="0"/>
              <a:t>Significa descrivere gli elementi del sistema e i loro comportamenti nel sistema</a:t>
            </a:r>
          </a:p>
          <a:p>
            <a:pPr>
              <a:lnSpc>
                <a:spcPct val="100000"/>
              </a:lnSpc>
            </a:pPr>
            <a:r>
              <a:rPr lang="it-IT" sz="1800" dirty="0"/>
              <a:t>Ci obbliga ad effettuare una astrazione degli oggetti in modo da tracciarne confini concettuali per descriverlo all’interno di un certo </a:t>
            </a:r>
            <a:r>
              <a:rPr lang="it-IT" sz="1800" b="1" dirty="0"/>
              <a:t>contesto di osservazione</a:t>
            </a:r>
            <a:r>
              <a:rPr lang="it-IT" sz="1800" dirty="0"/>
              <a:t> che ci interessa.</a:t>
            </a:r>
          </a:p>
          <a:p>
            <a:pPr>
              <a:lnSpc>
                <a:spcPct val="100000"/>
              </a:lnSpc>
            </a:pPr>
            <a:r>
              <a:rPr lang="it-IT" sz="1800" dirty="0"/>
              <a:t>Sviluppare un insieme di oggetti </a:t>
            </a:r>
            <a:r>
              <a:rPr lang="it-IT" sz="1800" b="1" dirty="0"/>
              <a:t>minimo</a:t>
            </a:r>
            <a:r>
              <a:rPr lang="it-IT" sz="1800" dirty="0"/>
              <a:t> ma </a:t>
            </a:r>
            <a:r>
              <a:rPr lang="it-IT" sz="1800" b="1" dirty="0"/>
              <a:t>flessibile</a:t>
            </a:r>
          </a:p>
          <a:p>
            <a:pPr>
              <a:lnSpc>
                <a:spcPct val="100000"/>
              </a:lnSpc>
            </a:pPr>
            <a:r>
              <a:rPr lang="it-IT" sz="1800" dirty="0"/>
              <a:t>Non è sufficiente conoscere i costrutti che ci mette a disposizione il linguaggio</a:t>
            </a:r>
          </a:p>
          <a:p>
            <a:pPr>
              <a:lnSpc>
                <a:spcPct val="100000"/>
              </a:lnSpc>
            </a:pPr>
            <a:r>
              <a:rPr lang="it-IT" sz="1800" dirty="0"/>
              <a:t>Ci spinge ad usare identificatori con nomenclature significative</a:t>
            </a:r>
          </a:p>
          <a:p>
            <a:pPr>
              <a:lnSpc>
                <a:spcPct val="100000"/>
              </a:lnSpc>
            </a:pPr>
            <a:r>
              <a:rPr lang="it-IT" sz="1800" dirty="0"/>
              <a:t>Ci spinge a sviluppare oggetti che operano nel sistema in maniera atomica svolgendo solo il loro compito essenziale mirato al contesto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Programmare ad oggetti</a:t>
            </a:r>
          </a:p>
        </p:txBody>
      </p:sp>
    </p:spTree>
    <p:extLst>
      <p:ext uri="{BB962C8B-B14F-4D97-AF65-F5344CB8AC3E}">
        <p14:creationId xmlns:p14="http://schemas.microsoft.com/office/powerpoint/2010/main" val="20053279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50000"/>
              </a:lnSpc>
            </a:pPr>
            <a:r>
              <a:rPr lang="it-IT" sz="1800" dirty="0"/>
              <a:t>Esso può contenere più definizioni di classi ma solo una può essere public</a:t>
            </a:r>
          </a:p>
          <a:p>
            <a:pPr>
              <a:lnSpc>
                <a:spcPct val="150000"/>
              </a:lnSpc>
            </a:pPr>
            <a:r>
              <a:rPr lang="it-IT" sz="1800" dirty="0"/>
              <a:t>Tale classe deve avere lo stesso nome del file (rispettando le maiuscole ma escludendo l’estensione java)</a:t>
            </a:r>
          </a:p>
          <a:p>
            <a:pPr>
              <a:lnSpc>
                <a:spcPct val="150000"/>
              </a:lnSpc>
            </a:pPr>
            <a:r>
              <a:rPr lang="it-IT" sz="1800" dirty="0"/>
              <a:t>Se il file contiene il programma principale di un’applicazione, questo dovrà necessariamente essere il metodo </a:t>
            </a:r>
            <a:r>
              <a:rPr lang="it-IT" sz="1800" dirty="0" err="1"/>
              <a:t>main</a:t>
            </a:r>
            <a:r>
              <a:rPr lang="it-IT" sz="1800" dirty="0"/>
              <a:t> della classe public</a:t>
            </a:r>
          </a:p>
          <a:p>
            <a:pPr>
              <a:lnSpc>
                <a:spcPct val="150000"/>
              </a:lnSpc>
            </a:pPr>
            <a:r>
              <a:rPr lang="it-IT" sz="1800" dirty="0"/>
              <a:t>Le altre classi sono nascoste al mondo esterno perché si intendono solo di supporto alla classe public</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Filesystem</a:t>
            </a:r>
          </a:p>
        </p:txBody>
      </p:sp>
    </p:spTree>
    <p:extLst>
      <p:ext uri="{BB962C8B-B14F-4D97-AF65-F5344CB8AC3E}">
        <p14:creationId xmlns:p14="http://schemas.microsoft.com/office/powerpoint/2010/main" val="770319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spcAft>
                <a:spcPts val="600"/>
              </a:spcAft>
            </a:pPr>
            <a:r>
              <a:rPr lang="it-IT" sz="1800" dirty="0"/>
              <a:t>All’interno della classe solitamente si usa la keyword </a:t>
            </a:r>
            <a:r>
              <a:rPr lang="it-IT" sz="1800" dirty="0" err="1"/>
              <a:t>this</a:t>
            </a:r>
            <a:r>
              <a:rPr lang="it-IT" sz="1800" dirty="0"/>
              <a:t> che rappresenta sempre l’istanza corrente.</a:t>
            </a:r>
          </a:p>
          <a:p>
            <a:pPr fontAlgn="base">
              <a:lnSpc>
                <a:spcPct val="150000"/>
              </a:lnSpc>
              <a:spcAft>
                <a:spcPts val="600"/>
              </a:spcAft>
            </a:pPr>
            <a:r>
              <a:rPr lang="it-IT" sz="1800" dirty="0"/>
              <a:t>Serve a riferirsi alla classe stessa</a:t>
            </a:r>
          </a:p>
          <a:p>
            <a:pPr marL="247650" lvl="1" indent="0">
              <a:buNone/>
            </a:pPr>
            <a:endParaRPr lang="it-IT" sz="1800" dirty="0"/>
          </a:p>
          <a:p>
            <a:endParaRPr lang="it-IT" sz="1800" dirty="0"/>
          </a:p>
          <a:p>
            <a:pPr marL="247650" lvl="1" indent="0">
              <a:buNone/>
            </a:pPr>
            <a:endParaRPr lang="it-IT" sz="1800" dirty="0"/>
          </a:p>
          <a:p>
            <a:pPr marL="247650" lvl="1" indent="0">
              <a:buNone/>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this</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442481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Costruttore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164662"/>
            <a:ext cx="8548721" cy="3440202"/>
          </a:xfrm>
        </p:spPr>
        <p:txBody>
          <a:bodyPr/>
          <a:lstStyle/>
          <a:p>
            <a:pPr fontAlgn="base">
              <a:lnSpc>
                <a:spcPct val="100000"/>
              </a:lnSpc>
              <a:spcAft>
                <a:spcPts val="600"/>
              </a:spcAft>
            </a:pPr>
            <a:r>
              <a:rPr lang="it-IT" sz="1800" dirty="0"/>
              <a:t>Per creare nuove istanze di elementi di quella classe</a:t>
            </a:r>
          </a:p>
          <a:p>
            <a:pPr fontAlgn="base">
              <a:lnSpc>
                <a:spcPct val="100000"/>
              </a:lnSpc>
              <a:spcAft>
                <a:spcPts val="600"/>
              </a:spcAft>
            </a:pPr>
            <a:r>
              <a:rPr lang="it-IT" sz="1800" dirty="0"/>
              <a:t>Inizializza un oggetto all’atto della sua creazione</a:t>
            </a:r>
          </a:p>
          <a:p>
            <a:pPr fontAlgn="base">
              <a:lnSpc>
                <a:spcPct val="100000"/>
              </a:lnSpc>
              <a:spcAft>
                <a:spcPts val="600"/>
              </a:spcAft>
            </a:pPr>
            <a:r>
              <a:rPr lang="it-IT" sz="1800" dirty="0"/>
              <a:t>Ha lo stesso nome della classe a cui appartiene</a:t>
            </a:r>
          </a:p>
          <a:p>
            <a:pPr fontAlgn="base">
              <a:lnSpc>
                <a:spcPct val="100000"/>
              </a:lnSpc>
              <a:spcAft>
                <a:spcPts val="600"/>
              </a:spcAft>
            </a:pPr>
            <a:r>
              <a:rPr lang="it-IT" sz="1800" dirty="0"/>
              <a:t>Non ha un tipo di ritorno</a:t>
            </a:r>
          </a:p>
          <a:p>
            <a:pPr fontAlgn="base">
              <a:lnSpc>
                <a:spcPct val="100000"/>
              </a:lnSpc>
              <a:spcAft>
                <a:spcPts val="600"/>
              </a:spcAft>
            </a:pPr>
            <a:r>
              <a:rPr lang="it-IT" sz="1800" dirty="0"/>
              <a:t>Può accettare dei parametri</a:t>
            </a:r>
          </a:p>
          <a:p>
            <a:pPr fontAlgn="base">
              <a:lnSpc>
                <a:spcPct val="100000"/>
              </a:lnSpc>
              <a:spcAft>
                <a:spcPts val="600"/>
              </a:spcAft>
            </a:pPr>
            <a:r>
              <a:rPr lang="it-IT" sz="1800" dirty="0"/>
              <a:t>Si possono aggiungere quanti costruttori si vogliono a patto che abbiano tutti diversa firma (ovvero tipo e numero degli argomenti)</a:t>
            </a:r>
          </a:p>
          <a:p>
            <a:pPr fontAlgn="base">
              <a:lnSpc>
                <a:spcPct val="100000"/>
              </a:lnSpc>
              <a:spcAft>
                <a:spcPts val="600"/>
              </a:spcAft>
            </a:pPr>
            <a:r>
              <a:rPr lang="it-IT" sz="1800" dirty="0"/>
              <a:t>Un costruttore di default per ogni </a:t>
            </a:r>
            <a:r>
              <a:rPr lang="it-IT" sz="1800" dirty="0" err="1"/>
              <a:t>calsse</a:t>
            </a:r>
            <a:r>
              <a:rPr lang="it-IT" sz="1800" dirty="0"/>
              <a:t>: &lt;</a:t>
            </a:r>
            <a:r>
              <a:rPr lang="it-IT" sz="1800" dirty="0" err="1"/>
              <a:t>Nome_Classe</a:t>
            </a:r>
            <a:r>
              <a:rPr lang="it-IT" sz="1800" dirty="0"/>
              <a:t>&gt;()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uso</a:t>
            </a:r>
          </a:p>
        </p:txBody>
      </p:sp>
    </p:spTree>
    <p:extLst>
      <p:ext uri="{BB962C8B-B14F-4D97-AF65-F5344CB8AC3E}">
        <p14:creationId xmlns:p14="http://schemas.microsoft.com/office/powerpoint/2010/main" val="3490464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Package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spcAft>
                <a:spcPts val="600"/>
              </a:spcAft>
            </a:pPr>
            <a:r>
              <a:rPr lang="it-IT" sz="1800" dirty="0"/>
              <a:t>Ogni classe appartiene ad un unico package</a:t>
            </a:r>
          </a:p>
          <a:p>
            <a:pPr fontAlgn="base">
              <a:lnSpc>
                <a:spcPct val="150000"/>
              </a:lnSpc>
              <a:spcAft>
                <a:spcPts val="600"/>
              </a:spcAft>
            </a:pPr>
            <a:r>
              <a:rPr lang="it-IT" sz="1800" dirty="0"/>
              <a:t>Dichiarato all’inizio del file con la keyword ‘package’</a:t>
            </a:r>
          </a:p>
          <a:p>
            <a:pPr fontAlgn="base">
              <a:lnSpc>
                <a:spcPct val="150000"/>
              </a:lnSpc>
              <a:spcAft>
                <a:spcPts val="600"/>
              </a:spcAft>
            </a:pPr>
            <a:r>
              <a:rPr lang="it-IT" sz="1800" dirty="0"/>
              <a:t>Serve a definire a quale gruppo di classi essa appartiene</a:t>
            </a:r>
          </a:p>
          <a:p>
            <a:pPr fontAlgn="base">
              <a:lnSpc>
                <a:spcPct val="150000"/>
              </a:lnSpc>
              <a:spcAft>
                <a:spcPts val="600"/>
              </a:spcAft>
            </a:pPr>
            <a:r>
              <a:rPr lang="it-IT" sz="1800" dirty="0"/>
              <a:t>Struttura simile ad un ‘</a:t>
            </a:r>
            <a:r>
              <a:rPr lang="it-IT" sz="1800" dirty="0" err="1"/>
              <a:t>path</a:t>
            </a:r>
            <a:r>
              <a:rPr lang="it-IT" sz="1800" dirty="0"/>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uso</a:t>
            </a:r>
          </a:p>
        </p:txBody>
      </p:sp>
    </p:spTree>
    <p:extLst>
      <p:ext uri="{BB962C8B-B14F-4D97-AF65-F5344CB8AC3E}">
        <p14:creationId xmlns:p14="http://schemas.microsoft.com/office/powerpoint/2010/main" val="274077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Introduzione alla programmazione</a:t>
            </a:r>
          </a:p>
        </p:txBody>
      </p:sp>
      <p:sp>
        <p:nvSpPr>
          <p:cNvPr id="4" name="Rettangolo 3"/>
          <p:cNvSpPr/>
          <p:nvPr/>
        </p:nvSpPr>
        <p:spPr>
          <a:xfrm>
            <a:off x="374650" y="1164660"/>
            <a:ext cx="8394699" cy="1552220"/>
          </a:xfrm>
          <a:prstGeom prst="rect">
            <a:avLst/>
          </a:prstGeom>
        </p:spPr>
        <p:txBody>
          <a:bodyPr wrap="square">
            <a:spAutoFit/>
          </a:bodyPr>
          <a:lstStyle/>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Orientato "alla macchina"</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Assembly</a:t>
            </a:r>
          </a:p>
          <a:p>
            <a:pPr marL="177800" indent="-177800">
              <a:lnSpc>
                <a:spcPct val="150000"/>
              </a:lnSpc>
              <a:spcBef>
                <a:spcPct val="20000"/>
              </a:spcBef>
              <a:spcAft>
                <a:spcPts val="600"/>
              </a:spcAft>
              <a:buClr>
                <a:schemeClr val="bg1"/>
              </a:buClr>
              <a:buFont typeface="Arial"/>
              <a:buChar char="•"/>
            </a:pPr>
            <a:r>
              <a:rPr lang="it-IT" dirty="0">
                <a:latin typeface="+mn-lt"/>
                <a:ea typeface="+mn-ea"/>
                <a:cs typeface="+mn-cs"/>
              </a:rPr>
              <a:t>Sconveniente</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Linguaggio a basso livello</a:t>
            </a:r>
          </a:p>
        </p:txBody>
      </p:sp>
    </p:spTree>
    <p:extLst>
      <p:ext uri="{BB962C8B-B14F-4D97-AF65-F5344CB8AC3E}">
        <p14:creationId xmlns:p14="http://schemas.microsoft.com/office/powerpoint/2010/main" val="12512973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Package</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fontAlgn="base">
              <a:lnSpc>
                <a:spcPct val="150000"/>
              </a:lnSpc>
              <a:spcAft>
                <a:spcPts val="600"/>
              </a:spcAft>
              <a:buNone/>
            </a:pPr>
            <a:r>
              <a:rPr lang="it-IT" sz="1800" dirty="0"/>
              <a:t>Per importare una intera libreria predefinita di Java o una libreria definita dall’utente si usa la clausola import.</a:t>
            </a:r>
          </a:p>
          <a:p>
            <a:pPr marL="0" indent="0" fontAlgn="base">
              <a:lnSpc>
                <a:spcPct val="100000"/>
              </a:lnSpc>
              <a:spcAft>
                <a:spcPts val="600"/>
              </a:spcAft>
              <a:buNone/>
            </a:pPr>
            <a:r>
              <a:rPr lang="it-IT" sz="1800" dirty="0">
                <a:solidFill>
                  <a:srgbClr val="000000"/>
                </a:solidFill>
                <a:latin typeface="Consolas" panose="020B0609020204030204" pitchFamily="49" charset="0"/>
              </a:rPr>
              <a:t>import </a:t>
            </a:r>
            <a:r>
              <a:rPr lang="it-IT" sz="1800" dirty="0" err="1">
                <a:solidFill>
                  <a:srgbClr val="000000"/>
                </a:solidFill>
                <a:latin typeface="Consolas" panose="020B0609020204030204" pitchFamily="49" charset="0"/>
              </a:rPr>
              <a:t>java.util</a:t>
            </a:r>
            <a:r>
              <a:rPr lang="it-IT" sz="1800" dirty="0">
                <a:solidFill>
                  <a:srgbClr val="000000"/>
                </a:solidFill>
                <a:latin typeface="Consolas" panose="020B0609020204030204" pitchFamily="49" charset="0"/>
              </a:rPr>
              <a:t>.*;</a:t>
            </a:r>
          </a:p>
          <a:p>
            <a:pPr marL="0" indent="0" fontAlgn="base">
              <a:lnSpc>
                <a:spcPct val="100000"/>
              </a:lnSpc>
              <a:spcAft>
                <a:spcPts val="600"/>
              </a:spcAft>
              <a:buNone/>
            </a:pPr>
            <a:r>
              <a:rPr lang="it-IT" sz="1800" dirty="0">
                <a:solidFill>
                  <a:srgbClr val="000000"/>
                </a:solidFill>
                <a:latin typeface="Consolas" panose="020B0609020204030204" pitchFamily="49" charset="0"/>
              </a:rPr>
              <a:t>import </a:t>
            </a:r>
            <a:r>
              <a:rPr lang="it-IT" sz="1800" dirty="0" err="1">
                <a:solidFill>
                  <a:srgbClr val="000000"/>
                </a:solidFill>
                <a:latin typeface="Consolas" panose="020B0609020204030204" pitchFamily="49" charset="0"/>
              </a:rPr>
              <a:t>mypackage</a:t>
            </a:r>
            <a:r>
              <a:rPr lang="it-IT" sz="1800" dirty="0">
                <a:solidFill>
                  <a:srgbClr val="000000"/>
                </a:solidFill>
                <a:latin typeface="Consolas" panose="020B0609020204030204" pitchFamily="49" charset="0"/>
              </a:rPr>
              <a:t>;</a:t>
            </a:r>
          </a:p>
          <a:p>
            <a:pPr marL="0" indent="0" fontAlgn="base">
              <a:lnSpc>
                <a:spcPct val="150000"/>
              </a:lnSpc>
              <a:spcAft>
                <a:spcPts val="600"/>
              </a:spcAft>
              <a:buNone/>
            </a:pPr>
            <a:r>
              <a:rPr lang="it-IT" sz="1800" dirty="0"/>
              <a:t>Volendo invece importare solo una unità della libreria, ad esempio Arrays si dovrebbe scrivere:</a:t>
            </a:r>
          </a:p>
          <a:p>
            <a:pPr marL="0" indent="0" fontAlgn="base">
              <a:lnSpc>
                <a:spcPct val="150000"/>
              </a:lnSpc>
              <a:spcAft>
                <a:spcPts val="600"/>
              </a:spcAft>
              <a:buNone/>
            </a:pPr>
            <a:r>
              <a:rPr lang="it-IT" sz="1800" dirty="0">
                <a:solidFill>
                  <a:srgbClr val="000000"/>
                </a:solidFill>
                <a:latin typeface="Consolas" panose="020B0609020204030204" pitchFamily="49" charset="0"/>
              </a:rPr>
              <a:t>import </a:t>
            </a:r>
            <a:r>
              <a:rPr lang="it-IT" sz="1800" dirty="0" err="1">
                <a:solidFill>
                  <a:srgbClr val="000000"/>
                </a:solidFill>
                <a:latin typeface="Consolas" panose="020B0609020204030204" pitchFamily="49" charset="0"/>
              </a:rPr>
              <a:t>java.util.Arrays</a:t>
            </a:r>
            <a:r>
              <a:rPr lang="it-IT" sz="1800" dirty="0">
                <a:solidFill>
                  <a:srgbClr val="000000"/>
                </a:solidFill>
                <a:latin typeface="Consolas" panose="020B0609020204030204" pitchFamily="49" charset="0"/>
              </a:rPr>
              <a:t>;</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import</a:t>
            </a:r>
          </a:p>
        </p:txBody>
      </p:sp>
    </p:spTree>
    <p:extLst>
      <p:ext uri="{BB962C8B-B14F-4D97-AF65-F5344CB8AC3E}">
        <p14:creationId xmlns:p14="http://schemas.microsoft.com/office/powerpoint/2010/main" val="13653355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 metodi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spcAft>
                <a:spcPts val="600"/>
              </a:spcAft>
            </a:pPr>
            <a:r>
              <a:rPr lang="it-IT" sz="1800" dirty="0"/>
              <a:t>Esattamente come le funzioni, procedure, sottoprogrammi</a:t>
            </a:r>
          </a:p>
          <a:p>
            <a:pPr fontAlgn="base">
              <a:lnSpc>
                <a:spcPct val="150000"/>
              </a:lnSpc>
              <a:spcAft>
                <a:spcPts val="600"/>
              </a:spcAft>
            </a:pPr>
            <a:r>
              <a:rPr lang="it-IT" sz="1800" dirty="0"/>
              <a:t>Riuso del codice</a:t>
            </a:r>
          </a:p>
          <a:p>
            <a:pPr marL="0" indent="0">
              <a:buNone/>
            </a:pPr>
            <a:endParaRPr lang="it-IT" sz="1800" dirty="0"/>
          </a:p>
          <a:p>
            <a:pPr marL="0" indent="0">
              <a:buNone/>
            </a:pPr>
            <a:r>
              <a:rPr lang="it-IT" sz="1800" b="0" i="0" dirty="0">
                <a:solidFill>
                  <a:srgbClr val="999999"/>
                </a:solidFill>
                <a:effectLst/>
                <a:latin typeface="Consolas" panose="020B0609020204030204" pitchFamily="49" charset="0"/>
              </a:rPr>
              <a:t>[</a:t>
            </a:r>
            <a:r>
              <a:rPr lang="it-IT" sz="1800" b="0" i="0" dirty="0" err="1">
                <a:solidFill>
                  <a:srgbClr val="0077AA"/>
                </a:solidFill>
                <a:effectLst/>
                <a:latin typeface="Consolas" panose="020B0609020204030204" pitchFamily="49" charset="0"/>
              </a:rPr>
              <a:t>public</a:t>
            </a:r>
            <a:r>
              <a:rPr lang="it-IT" sz="1800" b="0" i="0" dirty="0" err="1">
                <a:solidFill>
                  <a:srgbClr val="9A6E3A"/>
                </a:solidFill>
                <a:effectLst/>
                <a:latin typeface="Consolas" panose="020B0609020204030204" pitchFamily="49" charset="0"/>
              </a:rPr>
              <a:t>|</a:t>
            </a:r>
            <a:r>
              <a:rPr lang="it-IT" sz="1800" b="0" i="0" dirty="0" err="1">
                <a:solidFill>
                  <a:srgbClr val="0077AA"/>
                </a:solidFill>
                <a:effectLst/>
                <a:latin typeface="Consolas" panose="020B0609020204030204" pitchFamily="49" charset="0"/>
              </a:rPr>
              <a:t>protected</a:t>
            </a:r>
            <a:r>
              <a:rPr lang="it-IT" sz="1800" b="0" i="0" dirty="0" err="1">
                <a:solidFill>
                  <a:srgbClr val="9A6E3A"/>
                </a:solidFill>
                <a:effectLst/>
                <a:latin typeface="Consolas" panose="020B0609020204030204" pitchFamily="49" charset="0"/>
              </a:rPr>
              <a:t>|</a:t>
            </a:r>
            <a:r>
              <a:rPr lang="it-IT" sz="1800" b="0" i="0" dirty="0" err="1">
                <a:solidFill>
                  <a:srgbClr val="0077AA"/>
                </a:solidFill>
                <a:effectLst/>
                <a:latin typeface="Consolas" panose="020B0609020204030204" pitchFamily="49" charset="0"/>
              </a:rPr>
              <a:t>private</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err="1">
                <a:solidFill>
                  <a:srgbClr val="0077AA"/>
                </a:solidFill>
                <a:effectLst/>
                <a:latin typeface="Consolas" panose="020B0609020204030204" pitchFamily="49" charset="0"/>
              </a:rPr>
              <a:t>static</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err="1">
                <a:solidFill>
                  <a:srgbClr val="0077AA"/>
                </a:solidFill>
                <a:effectLst/>
                <a:latin typeface="Consolas" panose="020B0609020204030204" pitchFamily="49" charset="0"/>
              </a:rPr>
              <a:t>final</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Tipo </a:t>
            </a:r>
            <a:r>
              <a:rPr lang="it-IT" sz="1800" b="0" i="0" dirty="0">
                <a:solidFill>
                  <a:srgbClr val="DD4A68"/>
                </a:solidFill>
                <a:effectLst/>
                <a:latin typeface="Consolas" panose="020B0609020204030204" pitchFamily="49" charset="0"/>
              </a:rPr>
              <a:t>identificatore</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Tipo1 parametro1</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Tipo2 parametro2</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err="1">
                <a:solidFill>
                  <a:srgbClr val="000000"/>
                </a:solidFill>
                <a:effectLst/>
                <a:latin typeface="Consolas" panose="020B0609020204030204" pitchFamily="49" charset="0"/>
              </a:rPr>
              <a:t>TipoN</a:t>
            </a:r>
            <a:r>
              <a:rPr lang="it-IT" sz="1800" b="0" i="0" dirty="0">
                <a:solidFill>
                  <a:srgbClr val="000000"/>
                </a:solidFill>
                <a:effectLst/>
                <a:latin typeface="Consolas" panose="020B0609020204030204" pitchFamily="49" charset="0"/>
              </a:rPr>
              <a:t> </a:t>
            </a:r>
            <a:r>
              <a:rPr lang="it-IT" sz="1800" b="0" i="0" dirty="0" err="1">
                <a:solidFill>
                  <a:srgbClr val="000000"/>
                </a:solidFill>
                <a:effectLst/>
                <a:latin typeface="Consolas" panose="020B0609020204030204" pitchFamily="49" charset="0"/>
              </a:rPr>
              <a:t>parametroN</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buNone/>
            </a:pPr>
            <a:r>
              <a:rPr lang="it-IT" sz="1800" b="0" i="0" dirty="0">
                <a:solidFill>
                  <a:srgbClr val="000000"/>
                </a:solidFill>
                <a:effectLst/>
                <a:latin typeface="Consolas" panose="020B0609020204030204" pitchFamily="49" charset="0"/>
              </a:rPr>
              <a:t>	</a:t>
            </a:r>
            <a:r>
              <a:rPr lang="it-IT" sz="1800" b="0" i="0" dirty="0">
                <a:solidFill>
                  <a:srgbClr val="708090"/>
                </a:solidFill>
                <a:effectLst/>
                <a:latin typeface="Consolas" panose="020B0609020204030204" pitchFamily="49" charset="0"/>
              </a:rPr>
              <a:t>// blocco di codice appartenente al metodo</a:t>
            </a:r>
            <a:endParaRPr lang="it-IT" sz="1800" dirty="0">
              <a:solidFill>
                <a:srgbClr val="000000"/>
              </a:solidFill>
              <a:latin typeface="Consolas" panose="020B0609020204030204" pitchFamily="49" charset="0"/>
            </a:endParaRPr>
          </a:p>
          <a:p>
            <a:pPr marL="0" indent="0">
              <a:buNone/>
            </a:pPr>
            <a:r>
              <a:rPr lang="it-IT" sz="1800" b="0" i="0" dirty="0">
                <a:solidFill>
                  <a:srgbClr val="000000"/>
                </a:solidFill>
                <a:effectLst/>
                <a:latin typeface="Consolas" panose="020B0609020204030204" pitchFamily="49" charset="0"/>
              </a:rPr>
              <a:t>	</a:t>
            </a:r>
            <a:r>
              <a:rPr lang="it-IT" sz="1800" b="0" i="0" dirty="0" err="1">
                <a:solidFill>
                  <a:srgbClr val="0077AA"/>
                </a:solidFill>
                <a:effectLst/>
                <a:latin typeface="Consolas" panose="020B0609020204030204" pitchFamily="49" charset="0"/>
              </a:rPr>
              <a:t>return</a:t>
            </a:r>
            <a:r>
              <a:rPr lang="it-IT" sz="1800" b="0" i="0" dirty="0">
                <a:solidFill>
                  <a:srgbClr val="000000"/>
                </a:solidFill>
                <a:effectLst/>
                <a:latin typeface="Consolas" panose="020B0609020204030204" pitchFamily="49" charset="0"/>
              </a:rPr>
              <a:t> </a:t>
            </a:r>
            <a:r>
              <a:rPr lang="it-IT" sz="1800" b="0" i="0" dirty="0" err="1">
                <a:solidFill>
                  <a:srgbClr val="000000"/>
                </a:solidFill>
                <a:effectLst/>
                <a:latin typeface="Consolas" panose="020B0609020204030204" pitchFamily="49" charset="0"/>
              </a:rPr>
              <a:t>varTipo</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buNone/>
            </a:pPr>
            <a:r>
              <a:rPr lang="it-IT" sz="1800" b="0" i="0" dirty="0">
                <a:solidFill>
                  <a:srgbClr val="999999"/>
                </a:solidFill>
                <a:effectLst/>
                <a:latin typeface="Consolas" panose="020B0609020204030204" pitchFamily="49" charset="0"/>
              </a:rPr>
              <a:t>}</a:t>
            </a: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Cosa sono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74796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 metodi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marL="0" indent="0">
              <a:buNone/>
            </a:pPr>
            <a:r>
              <a:rPr lang="it-IT" sz="1800" dirty="0"/>
              <a:t>Nella dichiarazione del metodo bisogna dichiarare i parametri accettati e il loro tipo.</a:t>
            </a:r>
          </a:p>
          <a:p>
            <a:pPr marL="0" indent="0">
              <a:buNone/>
            </a:pPr>
            <a:r>
              <a:rPr lang="it-IT" sz="1800" b="0" i="0" dirty="0">
                <a:solidFill>
                  <a:srgbClr val="0077AA"/>
                </a:solidFill>
                <a:effectLst/>
                <a:latin typeface="Consolas" panose="020B0609020204030204" pitchFamily="49" charset="0"/>
              </a:rPr>
              <a:t>public</a:t>
            </a: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double</a:t>
            </a:r>
            <a:r>
              <a:rPr lang="it-IT" sz="1800" b="0" i="0" dirty="0">
                <a:solidFill>
                  <a:srgbClr val="000000"/>
                </a:solidFill>
                <a:effectLst/>
                <a:latin typeface="Consolas" panose="020B0609020204030204" pitchFamily="49" charset="0"/>
              </a:rPr>
              <a:t> </a:t>
            </a:r>
            <a:r>
              <a:rPr lang="it-IT" sz="1800" b="0" i="0" dirty="0" err="1">
                <a:solidFill>
                  <a:srgbClr val="DD4A68"/>
                </a:solidFill>
                <a:effectLst/>
                <a:latin typeface="Consolas" panose="020B0609020204030204" pitchFamily="49" charset="0"/>
              </a:rPr>
              <a:t>areaParallelogramma</a:t>
            </a:r>
            <a:r>
              <a:rPr lang="it-IT" sz="1800" b="0" i="0" dirty="0">
                <a:solidFill>
                  <a:srgbClr val="999999"/>
                </a:solidFill>
                <a:effectLst/>
                <a:latin typeface="Consolas" panose="020B0609020204030204" pitchFamily="49" charset="0"/>
              </a:rPr>
              <a:t>(</a:t>
            </a:r>
            <a:r>
              <a:rPr lang="it-IT" sz="1800" b="0" i="0" dirty="0">
                <a:solidFill>
                  <a:srgbClr val="0077AA"/>
                </a:solidFill>
                <a:effectLst/>
                <a:latin typeface="Consolas" panose="020B0609020204030204" pitchFamily="49" charset="0"/>
              </a:rPr>
              <a:t>double</a:t>
            </a:r>
            <a:r>
              <a:rPr lang="it-IT" sz="1800" b="0" i="0" dirty="0">
                <a:solidFill>
                  <a:srgbClr val="000000"/>
                </a:solidFill>
                <a:effectLst/>
                <a:latin typeface="Consolas" panose="020B0609020204030204" pitchFamily="49" charset="0"/>
              </a:rPr>
              <a:t> base</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double</a:t>
            </a:r>
            <a:r>
              <a:rPr lang="it-IT" sz="1800" b="0" i="0" dirty="0">
                <a:solidFill>
                  <a:srgbClr val="000000"/>
                </a:solidFill>
                <a:effectLst/>
                <a:latin typeface="Consolas" panose="020B0609020204030204" pitchFamily="49" charset="0"/>
              </a:rPr>
              <a:t> altezza</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buNone/>
            </a:pPr>
            <a:r>
              <a:rPr lang="it-IT" sz="1800" b="0" i="0" dirty="0">
                <a:solidFill>
                  <a:srgbClr val="000000"/>
                </a:solidFill>
                <a:effectLst/>
                <a:latin typeface="Consolas" panose="020B0609020204030204" pitchFamily="49" charset="0"/>
              </a:rPr>
              <a:t>	</a:t>
            </a:r>
            <a:r>
              <a:rPr lang="it-IT" sz="1800" b="0" i="0" dirty="0">
                <a:solidFill>
                  <a:srgbClr val="0077AA"/>
                </a:solidFill>
                <a:effectLst/>
                <a:latin typeface="Consolas" panose="020B0609020204030204" pitchFamily="49" charset="0"/>
              </a:rPr>
              <a:t>double</a:t>
            </a:r>
            <a:r>
              <a:rPr lang="it-IT" sz="1800" b="0" i="0" dirty="0">
                <a:solidFill>
                  <a:srgbClr val="000000"/>
                </a:solidFill>
                <a:effectLst/>
                <a:latin typeface="Consolas" panose="020B0609020204030204" pitchFamily="49" charset="0"/>
              </a:rPr>
              <a:t> a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base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altezza</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buNone/>
            </a:pPr>
            <a:r>
              <a:rPr lang="it-IT" sz="1800" b="0" i="0" dirty="0">
                <a:solidFill>
                  <a:srgbClr val="000000"/>
                </a:solidFill>
                <a:effectLst/>
                <a:latin typeface="Consolas" panose="020B0609020204030204" pitchFamily="49" charset="0"/>
              </a:rPr>
              <a:t>	</a:t>
            </a:r>
            <a:r>
              <a:rPr lang="it-IT" sz="1800" b="0" i="0" dirty="0" err="1">
                <a:solidFill>
                  <a:srgbClr val="0077AA"/>
                </a:solidFill>
                <a:effectLst/>
                <a:latin typeface="Consolas" panose="020B0609020204030204" pitchFamily="49" charset="0"/>
              </a:rPr>
              <a:t>return</a:t>
            </a:r>
            <a:r>
              <a:rPr lang="it-IT" sz="1800" b="0" i="0" dirty="0">
                <a:solidFill>
                  <a:srgbClr val="000000"/>
                </a:solidFill>
                <a:effectLst/>
                <a:latin typeface="Consolas" panose="020B0609020204030204" pitchFamily="49" charset="0"/>
              </a:rPr>
              <a:t> a</a:t>
            </a:r>
            <a:r>
              <a:rPr lang="it-IT" sz="1800" b="0" i="0" dirty="0">
                <a:solidFill>
                  <a:srgbClr val="999999"/>
                </a:solidFill>
                <a:effectLst/>
                <a:latin typeface="Consolas" panose="020B0609020204030204" pitchFamily="49" charset="0"/>
              </a:rPr>
              <a:t>;</a:t>
            </a:r>
            <a:endParaRPr lang="it-IT" sz="1800" dirty="0">
              <a:solidFill>
                <a:srgbClr val="000000"/>
              </a:solidFill>
              <a:latin typeface="Consolas" panose="020B0609020204030204" pitchFamily="49" charset="0"/>
            </a:endParaRPr>
          </a:p>
          <a:p>
            <a:pPr marL="0" indent="0">
              <a:buNone/>
            </a:pPr>
            <a:r>
              <a:rPr lang="it-IT" sz="1800" b="0" i="0" dirty="0">
                <a:solidFill>
                  <a:srgbClr val="999999"/>
                </a:solidFill>
                <a:effectLst/>
                <a:latin typeface="Consolas" panose="020B0609020204030204" pitchFamily="49" charset="0"/>
              </a:rPr>
              <a:t>}</a:t>
            </a:r>
          </a:p>
          <a:p>
            <a:pPr marL="0" indent="0">
              <a:buNone/>
            </a:pPr>
            <a:r>
              <a:rPr lang="it-IT" sz="1800" dirty="0"/>
              <a:t>Il valore specificato accanto a </a:t>
            </a:r>
            <a:r>
              <a:rPr lang="it-IT" sz="1800" dirty="0" err="1"/>
              <a:t>return</a:t>
            </a:r>
            <a:r>
              <a:rPr lang="it-IT" sz="1800" dirty="0"/>
              <a:t> deve essere del medesimo tipo specificato nella dichiarazione del metodo ma deve essere omesso se il metodo è stato dichiarato come </a:t>
            </a:r>
            <a:r>
              <a:rPr lang="it-IT" sz="1800" dirty="0" err="1"/>
              <a:t>void</a:t>
            </a:r>
            <a:endParaRPr lang="it-IT" sz="1800" dirty="0"/>
          </a:p>
          <a:p>
            <a:pPr marL="0" indent="0">
              <a:buNone/>
            </a:pPr>
            <a:endParaRPr lang="it-IT" sz="1800" dirty="0">
              <a:solidFill>
                <a:srgbClr val="999999"/>
              </a:solidFill>
              <a:latin typeface="Consolas" panose="020B0609020204030204" pitchFamily="49" charset="0"/>
            </a:endParaRPr>
          </a:p>
          <a:p>
            <a:pPr marL="0" indent="0">
              <a:buNone/>
            </a:pPr>
            <a:r>
              <a:rPr lang="it-IT" sz="1800" dirty="0"/>
              <a:t>Per richiamarlo:</a:t>
            </a:r>
          </a:p>
          <a:p>
            <a:pPr marL="0" indent="0">
              <a:buNone/>
            </a:pPr>
            <a:r>
              <a:rPr lang="it-IT" sz="1800" b="0" i="0" dirty="0">
                <a:solidFill>
                  <a:srgbClr val="0077AA"/>
                </a:solidFill>
                <a:effectLst/>
                <a:latin typeface="Consolas" panose="020B0609020204030204" pitchFamily="49" charset="0"/>
              </a:rPr>
              <a:t>double </a:t>
            </a:r>
            <a:r>
              <a:rPr lang="it-IT" sz="1800" b="0" i="0" dirty="0" err="1">
                <a:solidFill>
                  <a:srgbClr val="000000"/>
                </a:solidFill>
                <a:effectLst/>
                <a:latin typeface="Consolas" panose="020B0609020204030204" pitchFamily="49" charset="0"/>
              </a:rPr>
              <a:t>areaCalcolata</a:t>
            </a:r>
            <a:r>
              <a:rPr lang="it-IT" sz="1800" b="0" i="0" dirty="0">
                <a:solidFill>
                  <a:srgbClr val="000000"/>
                </a:solidFill>
                <a:effectLst/>
                <a:latin typeface="Consolas" panose="020B0609020204030204" pitchFamily="49" charset="0"/>
              </a:rPr>
              <a:t> </a:t>
            </a:r>
            <a:r>
              <a:rPr lang="it-IT" sz="1800" b="0" i="0" dirty="0">
                <a:solidFill>
                  <a:srgbClr val="9A6E3A"/>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err="1">
                <a:solidFill>
                  <a:srgbClr val="DD4A68"/>
                </a:solidFill>
                <a:effectLst/>
                <a:latin typeface="Consolas" panose="020B0609020204030204" pitchFamily="49" charset="0"/>
              </a:rPr>
              <a:t>areaParallelogramma</a:t>
            </a:r>
            <a:r>
              <a:rPr lang="it-IT" sz="1800" b="0" i="0" dirty="0">
                <a:solidFill>
                  <a:srgbClr val="999999"/>
                </a:solidFill>
                <a:effectLst/>
                <a:latin typeface="Consolas" panose="020B0609020204030204" pitchFamily="49" charset="0"/>
              </a:rPr>
              <a:t>(</a:t>
            </a:r>
            <a:r>
              <a:rPr lang="it-IT" sz="1800" b="0" i="0" dirty="0">
                <a:solidFill>
                  <a:srgbClr val="990055"/>
                </a:solidFill>
                <a:effectLst/>
                <a:latin typeface="Consolas" panose="020B0609020204030204" pitchFamily="49" charset="0"/>
              </a:rPr>
              <a:t>7.0</a:t>
            </a:r>
            <a:r>
              <a:rPr lang="it-IT" sz="1800" b="0" i="0" dirty="0">
                <a:solidFill>
                  <a:srgbClr val="999999"/>
                </a:solidFill>
                <a:effectLst/>
                <a:latin typeface="Consolas" panose="020B0609020204030204" pitchFamily="49" charset="0"/>
              </a:rPr>
              <a:t>,</a:t>
            </a:r>
            <a:r>
              <a:rPr lang="it-IT" sz="1800" b="0" i="0" dirty="0">
                <a:solidFill>
                  <a:srgbClr val="000000"/>
                </a:solidFill>
                <a:effectLst/>
                <a:latin typeface="Consolas" panose="020B0609020204030204" pitchFamily="49" charset="0"/>
              </a:rPr>
              <a:t> </a:t>
            </a:r>
            <a:r>
              <a:rPr lang="it-IT" sz="1800" b="0" i="0" dirty="0">
                <a:solidFill>
                  <a:srgbClr val="990055"/>
                </a:solidFill>
                <a:effectLst/>
                <a:latin typeface="Consolas" panose="020B0609020204030204" pitchFamily="49" charset="0"/>
              </a:rPr>
              <a:t>6.0</a:t>
            </a:r>
            <a:r>
              <a:rPr lang="it-IT" sz="1800" b="0" i="0" dirty="0">
                <a:solidFill>
                  <a:srgbClr val="999999"/>
                </a:solidFill>
                <a:effectLst/>
                <a:latin typeface="Consolas" panose="020B0609020204030204" pitchFamily="49" charset="0"/>
              </a:rPr>
              <a:t>);</a:t>
            </a:r>
          </a:p>
          <a:p>
            <a:pPr marL="0" indent="0">
              <a:buNone/>
            </a:pPr>
            <a:endParaRPr lang="it-IT" sz="1800" dirty="0">
              <a:solidFill>
                <a:srgbClr val="999999"/>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Implementazione</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433716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 metodi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a:lnSpc>
                <a:spcPct val="150000"/>
              </a:lnSpc>
            </a:pPr>
            <a:r>
              <a:rPr lang="it-IT" sz="1800" dirty="0"/>
              <a:t>In una classe, il metodo è univocamente determinato:</a:t>
            </a:r>
          </a:p>
          <a:p>
            <a:pPr lvl="1">
              <a:lnSpc>
                <a:spcPct val="150000"/>
              </a:lnSpc>
            </a:pPr>
            <a:r>
              <a:rPr lang="it-IT" sz="1600" dirty="0"/>
              <a:t>dal suo identificatore </a:t>
            </a:r>
          </a:p>
          <a:p>
            <a:pPr lvl="1">
              <a:lnSpc>
                <a:spcPct val="150000"/>
              </a:lnSpc>
            </a:pPr>
            <a:r>
              <a:rPr lang="it-IT" sz="1600" dirty="0"/>
              <a:t>dalla lista dei tipi dei parametri che riceve in input.</a:t>
            </a:r>
          </a:p>
          <a:p>
            <a:pPr marL="0" indent="0">
              <a:lnSpc>
                <a:spcPct val="150000"/>
              </a:lnSpc>
              <a:buNone/>
            </a:pPr>
            <a:endParaRPr lang="it-IT" sz="1800" dirty="0"/>
          </a:p>
          <a:p>
            <a:pPr>
              <a:lnSpc>
                <a:spcPct val="150000"/>
              </a:lnSpc>
            </a:pPr>
            <a:r>
              <a:rPr lang="it-IT" sz="1800" dirty="0" err="1"/>
              <a:t>Overloading</a:t>
            </a:r>
            <a:endParaRPr lang="it-IT" sz="1800" dirty="0"/>
          </a:p>
          <a:p>
            <a:pPr marL="0" indent="0">
              <a:buNone/>
            </a:pPr>
            <a:endParaRPr lang="it-IT" sz="1800" dirty="0"/>
          </a:p>
          <a:p>
            <a:pPr marL="0" indent="0">
              <a:buNone/>
            </a:pPr>
            <a:endParaRPr lang="it-IT" sz="1800" dirty="0">
              <a:solidFill>
                <a:srgbClr val="999999"/>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Firma del metodo</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602000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 metodi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spcAft>
                <a:spcPts val="600"/>
              </a:spcAft>
            </a:pPr>
            <a:r>
              <a:rPr lang="it-IT" sz="1800" b="1" dirty="0"/>
              <a:t>public</a:t>
            </a:r>
            <a:r>
              <a:rPr lang="it-IT" sz="1800" dirty="0"/>
              <a:t> significa che sarà visibile dovunque</a:t>
            </a:r>
          </a:p>
          <a:p>
            <a:pPr fontAlgn="base">
              <a:lnSpc>
                <a:spcPct val="150000"/>
              </a:lnSpc>
              <a:spcAft>
                <a:spcPts val="600"/>
              </a:spcAft>
            </a:pPr>
            <a:r>
              <a:rPr lang="it-IT" sz="1800" b="1" dirty="0"/>
              <a:t>private</a:t>
            </a:r>
            <a:r>
              <a:rPr lang="it-IT" sz="1800" dirty="0"/>
              <a:t> solo alla classe</a:t>
            </a:r>
          </a:p>
          <a:p>
            <a:pPr fontAlgn="base">
              <a:lnSpc>
                <a:spcPct val="150000"/>
              </a:lnSpc>
              <a:spcAft>
                <a:spcPts val="600"/>
              </a:spcAft>
            </a:pPr>
            <a:r>
              <a:rPr lang="it-IT" sz="1800" b="1" dirty="0" err="1"/>
              <a:t>protected</a:t>
            </a:r>
            <a:r>
              <a:rPr lang="it-IT" sz="1800" dirty="0"/>
              <a:t> solo dalle classi che stanno nel medesimo package di quella in cui è definito il metodo e dalle classi da essa derivate</a:t>
            </a:r>
          </a:p>
          <a:p>
            <a:pPr fontAlgn="base">
              <a:lnSpc>
                <a:spcPct val="150000"/>
              </a:lnSpc>
              <a:spcAft>
                <a:spcPts val="600"/>
              </a:spcAft>
            </a:pPr>
            <a:r>
              <a:rPr lang="it-IT" sz="1800" dirty="0"/>
              <a:t>default (identificato dalla omissione del qualificatore) implicherà visibilità alle classi nel medesimo package.</a:t>
            </a:r>
          </a:p>
          <a:p>
            <a:pPr marL="0" indent="0">
              <a:buNone/>
            </a:pPr>
            <a:endParaRPr lang="it-IT" sz="1800" dirty="0">
              <a:solidFill>
                <a:srgbClr val="999999"/>
              </a:solidFill>
              <a:latin typeface="Consolas" panose="020B0609020204030204" pitchFamily="49" charset="0"/>
            </a:endParaRP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Modificatori di visibilità</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961697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 metodi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spcAft>
                <a:spcPts val="600"/>
              </a:spcAft>
            </a:pPr>
            <a:r>
              <a:rPr lang="it-IT" sz="1800" dirty="0"/>
              <a:t>Serve per rendere un metodo non </a:t>
            </a:r>
            <a:r>
              <a:rPr lang="it-IT" sz="1800" dirty="0" err="1"/>
              <a:t>ridefinibile</a:t>
            </a:r>
            <a:r>
              <a:rPr lang="it-IT" sz="1800" dirty="0"/>
              <a:t> dalle sottoclassi</a:t>
            </a:r>
          </a:p>
          <a:p>
            <a:pPr fontAlgn="base">
              <a:lnSpc>
                <a:spcPct val="150000"/>
              </a:lnSpc>
              <a:spcAft>
                <a:spcPts val="600"/>
              </a:spcAft>
            </a:pPr>
            <a:r>
              <a:rPr lang="it-IT" sz="1800" dirty="0"/>
              <a:t>Se un metodo viene contrassegnato come </a:t>
            </a:r>
            <a:r>
              <a:rPr lang="it-IT" sz="1800" dirty="0" err="1"/>
              <a:t>final</a:t>
            </a:r>
            <a:r>
              <a:rPr lang="it-IT" sz="1800" dirty="0"/>
              <a:t> le sottoclassi lo potranno utilizzare e lo erediteranno (quindi lo avranno disponibile) ma non potranno modificarlo (o come si dice comunemente: non potranno fare </a:t>
            </a:r>
            <a:r>
              <a:rPr lang="it-IT" sz="1800" dirty="0" err="1"/>
              <a:t>override</a:t>
            </a:r>
            <a:r>
              <a:rPr lang="it-IT" sz="1800" dirty="0"/>
              <a:t> del metodo).</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err="1">
                <a:latin typeface="Arial" panose="020B0604020202020204" pitchFamily="34" charset="0"/>
                <a:ea typeface="Times New Roman" panose="02020603050405020304" pitchFamily="18" charset="0"/>
              </a:rPr>
              <a:t>Final</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60854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 metodi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00000"/>
              </a:lnSpc>
              <a:spcAft>
                <a:spcPts val="600"/>
              </a:spcAft>
            </a:pPr>
            <a:r>
              <a:rPr lang="it-IT" sz="1800" dirty="0"/>
              <a:t>Non sono associati ad una istanza ma solo alla classe che li contiene.</a:t>
            </a:r>
          </a:p>
          <a:p>
            <a:pPr fontAlgn="base">
              <a:lnSpc>
                <a:spcPct val="100000"/>
              </a:lnSpc>
              <a:spcAft>
                <a:spcPts val="600"/>
              </a:spcAft>
            </a:pPr>
            <a:r>
              <a:rPr lang="it-IT" sz="1800" dirty="0"/>
              <a:t>Non possono interagire con le variabili di istanza, ma solamente con quelle statiche.</a:t>
            </a:r>
          </a:p>
          <a:p>
            <a:pPr fontAlgn="base">
              <a:lnSpc>
                <a:spcPct val="100000"/>
              </a:lnSpc>
              <a:spcAft>
                <a:spcPts val="600"/>
              </a:spcAft>
            </a:pPr>
            <a:r>
              <a:rPr lang="it-IT" sz="1800" dirty="0"/>
              <a:t>Diversa sintassi:</a:t>
            </a:r>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r>
              <a:rPr lang="it-IT" sz="1800" dirty="0"/>
              <a:t>Classi statiche	</a:t>
            </a:r>
          </a:p>
          <a:p>
            <a:pPr marL="0" indent="0" algn="l">
              <a:buNone/>
            </a:pPr>
            <a:r>
              <a:rPr lang="it-IT" sz="2000" dirty="0">
                <a:solidFill>
                  <a:srgbClr val="000000"/>
                </a:solidFill>
                <a:latin typeface="Consolas" panose="020B0609020204030204" pitchFamily="49" charset="0"/>
              </a:rPr>
              <a:t>	</a:t>
            </a:r>
            <a:r>
              <a:rPr lang="it-IT" sz="2000" dirty="0" err="1">
                <a:solidFill>
                  <a:srgbClr val="000000"/>
                </a:solidFill>
                <a:latin typeface="Consolas" panose="020B0609020204030204" pitchFamily="49" charset="0"/>
              </a:rPr>
              <a:t>ArrayFunct.</a:t>
            </a:r>
            <a:r>
              <a:rPr lang="it-IT" sz="2000" i="1" dirty="0" err="1">
                <a:solidFill>
                  <a:srgbClr val="000000"/>
                </a:solidFill>
                <a:latin typeface="Consolas" panose="020B0609020204030204" pitchFamily="49" charset="0"/>
              </a:rPr>
              <a:t>print</a:t>
            </a:r>
            <a:r>
              <a:rPr lang="it-IT" sz="2000" i="1" dirty="0">
                <a:solidFill>
                  <a:srgbClr val="000000"/>
                </a:solidFill>
                <a:latin typeface="Consolas" panose="020B0609020204030204" pitchFamily="49" charset="0"/>
              </a:rPr>
              <a:t>(</a:t>
            </a:r>
            <a:r>
              <a:rPr lang="it-IT" sz="2000" i="1" dirty="0">
                <a:solidFill>
                  <a:srgbClr val="6A3E3E"/>
                </a:solidFill>
                <a:latin typeface="Consolas" panose="020B0609020204030204" pitchFamily="49" charset="0"/>
              </a:rPr>
              <a:t>numeri</a:t>
            </a:r>
            <a:r>
              <a:rPr lang="it-IT" sz="2000" i="1" dirty="0">
                <a:solidFill>
                  <a:srgbClr val="000000"/>
                </a:solidFill>
                <a:latin typeface="Consolas" panose="020B0609020204030204" pitchFamily="49" charset="0"/>
              </a:rPr>
              <a:t>);</a:t>
            </a:r>
          </a:p>
          <a:p>
            <a:pPr marL="0" indent="0" algn="l">
              <a:buNone/>
            </a:pPr>
            <a:r>
              <a:rPr lang="it-IT" sz="2000" dirty="0">
                <a:solidFill>
                  <a:srgbClr val="000000"/>
                </a:solidFill>
                <a:latin typeface="Consolas" panose="020B0609020204030204" pitchFamily="49" charset="0"/>
              </a:rPr>
              <a:t>	</a:t>
            </a:r>
            <a:r>
              <a:rPr lang="it-IT" sz="2000" dirty="0" err="1">
                <a:solidFill>
                  <a:srgbClr val="000000"/>
                </a:solidFill>
                <a:latin typeface="Consolas" panose="020B0609020204030204" pitchFamily="49" charset="0"/>
              </a:rPr>
              <a:t>System.</a:t>
            </a:r>
            <a:r>
              <a:rPr lang="it-IT" sz="2000" b="1" i="1" dirty="0" err="1">
                <a:solidFill>
                  <a:srgbClr val="0000C0"/>
                </a:solidFill>
                <a:latin typeface="Consolas" panose="020B0609020204030204" pitchFamily="49" charset="0"/>
              </a:rPr>
              <a:t>out</a:t>
            </a:r>
            <a:r>
              <a:rPr lang="it-IT" sz="2000" b="1" i="1" dirty="0" err="1">
                <a:solidFill>
                  <a:srgbClr val="000000"/>
                </a:solidFill>
                <a:latin typeface="Consolas" panose="020B0609020204030204" pitchFamily="49" charset="0"/>
              </a:rPr>
              <a:t>.println</a:t>
            </a:r>
            <a:r>
              <a:rPr lang="it-IT" sz="2000" b="1" i="1" dirty="0">
                <a:solidFill>
                  <a:srgbClr val="000000"/>
                </a:solidFill>
                <a:latin typeface="Consolas" panose="020B0609020204030204" pitchFamily="49" charset="0"/>
              </a:rPr>
              <a:t>(</a:t>
            </a:r>
            <a:r>
              <a:rPr lang="it-IT" sz="2000" b="1" i="1" dirty="0" err="1">
                <a:solidFill>
                  <a:srgbClr val="000000"/>
                </a:solidFill>
                <a:latin typeface="Consolas" panose="020B0609020204030204" pitchFamily="49" charset="0"/>
              </a:rPr>
              <a:t>ArrayFunct.somma</a:t>
            </a:r>
            <a:r>
              <a:rPr lang="it-IT" sz="2000" b="1" i="1" dirty="0">
                <a:solidFill>
                  <a:srgbClr val="000000"/>
                </a:solidFill>
                <a:latin typeface="Consolas" panose="020B0609020204030204" pitchFamily="49" charset="0"/>
              </a:rPr>
              <a:t>(</a:t>
            </a:r>
            <a:r>
              <a:rPr lang="it-IT" sz="2000" b="1" i="1" dirty="0">
                <a:solidFill>
                  <a:srgbClr val="6A3E3E"/>
                </a:solidFill>
                <a:latin typeface="Consolas" panose="020B0609020204030204" pitchFamily="49" charset="0"/>
              </a:rPr>
              <a:t>numeri</a:t>
            </a:r>
            <a:r>
              <a:rPr lang="it-IT" sz="2000" b="1" i="1" dirty="0">
                <a:solidFill>
                  <a:srgbClr val="000000"/>
                </a:solidFill>
                <a:latin typeface="Consolas" panose="020B0609020204030204" pitchFamily="49" charset="0"/>
              </a:rPr>
              <a:t>));</a:t>
            </a: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err="1">
                <a:latin typeface="Arial" panose="020B0604020202020204" pitchFamily="34" charset="0"/>
                <a:ea typeface="Times New Roman" panose="02020603050405020304" pitchFamily="18" charset="0"/>
              </a:rPr>
              <a:t>Static</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graphicFrame>
        <p:nvGraphicFramePr>
          <p:cNvPr id="3" name="Tabella 2">
            <a:extLst>
              <a:ext uri="{FF2B5EF4-FFF2-40B4-BE49-F238E27FC236}">
                <a16:creationId xmlns:a16="http://schemas.microsoft.com/office/drawing/2014/main" id="{CAE17F39-5721-4640-A611-2E01B110E7FC}"/>
              </a:ext>
            </a:extLst>
          </p:cNvPr>
          <p:cNvGraphicFramePr>
            <a:graphicFrameLocks noGrp="1"/>
          </p:cNvGraphicFramePr>
          <p:nvPr>
            <p:extLst>
              <p:ext uri="{D42A27DB-BD31-4B8C-83A1-F6EECF244321}">
                <p14:modId xmlns:p14="http://schemas.microsoft.com/office/powerpoint/2010/main" val="505613033"/>
              </p:ext>
            </p:extLst>
          </p:nvPr>
        </p:nvGraphicFramePr>
        <p:xfrm>
          <a:off x="828472" y="2751826"/>
          <a:ext cx="7172528" cy="944800"/>
        </p:xfrm>
        <a:graphic>
          <a:graphicData uri="http://schemas.openxmlformats.org/drawingml/2006/table">
            <a:tbl>
              <a:tblPr/>
              <a:tblGrid>
                <a:gridCol w="2822575">
                  <a:extLst>
                    <a:ext uri="{9D8B030D-6E8A-4147-A177-3AD203B41FA5}">
                      <a16:colId xmlns:a16="http://schemas.microsoft.com/office/drawing/2014/main" val="2859007650"/>
                    </a:ext>
                  </a:extLst>
                </a:gridCol>
                <a:gridCol w="4349953">
                  <a:extLst>
                    <a:ext uri="{9D8B030D-6E8A-4147-A177-3AD203B41FA5}">
                      <a16:colId xmlns:a16="http://schemas.microsoft.com/office/drawing/2014/main" val="3530833971"/>
                    </a:ext>
                  </a:extLst>
                </a:gridCol>
              </a:tblGrid>
              <a:tr h="478342">
                <a:tc>
                  <a:txBody>
                    <a:bodyPr/>
                    <a:lstStyle/>
                    <a:p>
                      <a:pPr fontAlgn="base"/>
                      <a:r>
                        <a:rPr lang="it-IT" sz="1600" b="1">
                          <a:effectLst/>
                        </a:rPr>
                        <a:t>Statico</a:t>
                      </a:r>
                      <a:endParaRPr lang="it-IT" sz="1600">
                        <a:effectLst/>
                      </a:endParaRPr>
                    </a:p>
                  </a:txBody>
                  <a:tcPr marL="66675" marR="66675" marT="66675" marB="66675" anchor="ctr">
                    <a:lnL w="9525" cap="flat" cmpd="sng" algn="ctr">
                      <a:solidFill>
                        <a:srgbClr val="AFC2D5"/>
                      </a:solidFill>
                      <a:prstDash val="solid"/>
                      <a:round/>
                      <a:headEnd type="none" w="med" len="med"/>
                      <a:tailEnd type="none" w="med" len="med"/>
                    </a:lnL>
                    <a:lnR w="9525" cap="flat" cmpd="sng" algn="ctr">
                      <a:solidFill>
                        <a:srgbClr val="AFC2D5"/>
                      </a:solidFill>
                      <a:prstDash val="solid"/>
                      <a:round/>
                      <a:headEnd type="none" w="med" len="med"/>
                      <a:tailEnd type="none" w="med" len="med"/>
                    </a:lnR>
                    <a:lnT w="9525" cap="flat" cmpd="sng" algn="ctr">
                      <a:solidFill>
                        <a:srgbClr val="AFC2D5"/>
                      </a:solidFill>
                      <a:prstDash val="solid"/>
                      <a:round/>
                      <a:headEnd type="none" w="med" len="med"/>
                      <a:tailEnd type="none" w="med" len="med"/>
                    </a:lnT>
                    <a:lnB w="9525" cap="flat" cmpd="sng" algn="ctr">
                      <a:solidFill>
                        <a:srgbClr val="AFC2D5"/>
                      </a:solidFill>
                      <a:prstDash val="solid"/>
                      <a:round/>
                      <a:headEnd type="none" w="med" len="med"/>
                      <a:tailEnd type="none" w="med" len="med"/>
                    </a:lnB>
                    <a:solidFill>
                      <a:srgbClr val="FFFFFF"/>
                    </a:solidFill>
                  </a:tcPr>
                </a:tc>
                <a:tc>
                  <a:txBody>
                    <a:bodyPr/>
                    <a:lstStyle/>
                    <a:p>
                      <a:pPr fontAlgn="base"/>
                      <a:r>
                        <a:rPr lang="it-IT" sz="1600" dirty="0" err="1">
                          <a:effectLst/>
                        </a:rPr>
                        <a:t>NomeClasse.nomeMetodo</a:t>
                      </a:r>
                      <a:r>
                        <a:rPr lang="it-IT" sz="1600" dirty="0">
                          <a:effectLst/>
                        </a:rPr>
                        <a:t>(...)</a:t>
                      </a:r>
                    </a:p>
                  </a:txBody>
                  <a:tcPr marL="66675" marR="66675" marT="66675" marB="66675" anchor="ctr">
                    <a:lnL w="9525" cap="flat" cmpd="sng" algn="ctr">
                      <a:solidFill>
                        <a:srgbClr val="AFC2D5"/>
                      </a:solidFill>
                      <a:prstDash val="solid"/>
                      <a:round/>
                      <a:headEnd type="none" w="med" len="med"/>
                      <a:tailEnd type="none" w="med" len="med"/>
                    </a:lnL>
                    <a:lnR w="9525" cap="flat" cmpd="sng" algn="ctr">
                      <a:solidFill>
                        <a:srgbClr val="AFC2D5"/>
                      </a:solidFill>
                      <a:prstDash val="solid"/>
                      <a:round/>
                      <a:headEnd type="none" w="med" len="med"/>
                      <a:tailEnd type="none" w="med" len="med"/>
                    </a:lnR>
                    <a:lnT w="9525" cap="flat" cmpd="sng" algn="ctr">
                      <a:solidFill>
                        <a:srgbClr val="AFC2D5"/>
                      </a:solidFill>
                      <a:prstDash val="solid"/>
                      <a:round/>
                      <a:headEnd type="none" w="med" len="med"/>
                      <a:tailEnd type="none" w="med" len="med"/>
                    </a:lnT>
                    <a:lnB w="9525" cap="flat" cmpd="sng" algn="ctr">
                      <a:solidFill>
                        <a:srgbClr val="AFC2D5"/>
                      </a:solidFill>
                      <a:prstDash val="solid"/>
                      <a:round/>
                      <a:headEnd type="none" w="med" len="med"/>
                      <a:tailEnd type="none" w="med" len="med"/>
                    </a:lnB>
                    <a:solidFill>
                      <a:srgbClr val="FFFFFF"/>
                    </a:solidFill>
                  </a:tcPr>
                </a:tc>
                <a:extLst>
                  <a:ext uri="{0D108BD9-81ED-4DB2-BD59-A6C34878D82A}">
                    <a16:rowId xmlns:a16="http://schemas.microsoft.com/office/drawing/2014/main" val="2308413856"/>
                  </a:ext>
                </a:extLst>
              </a:tr>
              <a:tr h="466458">
                <a:tc>
                  <a:txBody>
                    <a:bodyPr/>
                    <a:lstStyle/>
                    <a:p>
                      <a:pPr fontAlgn="base"/>
                      <a:r>
                        <a:rPr lang="it-IT" sz="1600" b="1" dirty="0">
                          <a:effectLst/>
                        </a:rPr>
                        <a:t>Non statico</a:t>
                      </a:r>
                      <a:endParaRPr lang="it-IT" sz="1600" dirty="0">
                        <a:effectLst/>
                      </a:endParaRPr>
                    </a:p>
                  </a:txBody>
                  <a:tcPr marL="66675" marR="66675" marT="66675" marB="66675" anchor="ctr">
                    <a:lnL w="9525" cap="flat" cmpd="sng" algn="ctr">
                      <a:solidFill>
                        <a:srgbClr val="AFC2D5"/>
                      </a:solidFill>
                      <a:prstDash val="solid"/>
                      <a:round/>
                      <a:headEnd type="none" w="med" len="med"/>
                      <a:tailEnd type="none" w="med" len="med"/>
                    </a:lnL>
                    <a:lnR w="9525" cap="flat" cmpd="sng" algn="ctr">
                      <a:solidFill>
                        <a:srgbClr val="AFC2D5"/>
                      </a:solidFill>
                      <a:prstDash val="solid"/>
                      <a:round/>
                      <a:headEnd type="none" w="med" len="med"/>
                      <a:tailEnd type="none" w="med" len="med"/>
                    </a:lnR>
                    <a:lnT w="9525" cap="flat" cmpd="sng" algn="ctr">
                      <a:solidFill>
                        <a:srgbClr val="AFC2D5"/>
                      </a:solidFill>
                      <a:prstDash val="solid"/>
                      <a:round/>
                      <a:headEnd type="none" w="med" len="med"/>
                      <a:tailEnd type="none" w="med" len="med"/>
                    </a:lnT>
                    <a:lnB w="9525" cap="flat" cmpd="sng" algn="ctr">
                      <a:solidFill>
                        <a:srgbClr val="AFC2D5"/>
                      </a:solidFill>
                      <a:prstDash val="solid"/>
                      <a:round/>
                      <a:headEnd type="none" w="med" len="med"/>
                      <a:tailEnd type="none" w="med" len="med"/>
                    </a:lnB>
                    <a:solidFill>
                      <a:srgbClr val="FFFFFF"/>
                    </a:solidFill>
                  </a:tcPr>
                </a:tc>
                <a:tc>
                  <a:txBody>
                    <a:bodyPr/>
                    <a:lstStyle/>
                    <a:p>
                      <a:pPr fontAlgn="base"/>
                      <a:r>
                        <a:rPr lang="it-IT" sz="1600" dirty="0" err="1">
                          <a:effectLst/>
                        </a:rPr>
                        <a:t>nomeOggetto.nomeMetodo</a:t>
                      </a:r>
                      <a:r>
                        <a:rPr lang="it-IT" sz="1600" dirty="0">
                          <a:effectLst/>
                        </a:rPr>
                        <a:t>(...)</a:t>
                      </a:r>
                    </a:p>
                  </a:txBody>
                  <a:tcPr marL="66675" marR="66675" marT="66675" marB="66675" anchor="ctr">
                    <a:lnL w="9525" cap="flat" cmpd="sng" algn="ctr">
                      <a:solidFill>
                        <a:srgbClr val="AFC2D5"/>
                      </a:solidFill>
                      <a:prstDash val="solid"/>
                      <a:round/>
                      <a:headEnd type="none" w="med" len="med"/>
                      <a:tailEnd type="none" w="med" len="med"/>
                    </a:lnL>
                    <a:lnR w="9525" cap="flat" cmpd="sng" algn="ctr">
                      <a:solidFill>
                        <a:srgbClr val="AFC2D5"/>
                      </a:solidFill>
                      <a:prstDash val="solid"/>
                      <a:round/>
                      <a:headEnd type="none" w="med" len="med"/>
                      <a:tailEnd type="none" w="med" len="med"/>
                    </a:lnR>
                    <a:lnT w="9525" cap="flat" cmpd="sng" algn="ctr">
                      <a:solidFill>
                        <a:srgbClr val="AFC2D5"/>
                      </a:solidFill>
                      <a:prstDash val="solid"/>
                      <a:round/>
                      <a:headEnd type="none" w="med" len="med"/>
                      <a:tailEnd type="none" w="med" len="med"/>
                    </a:lnT>
                    <a:lnB w="9525" cap="flat" cmpd="sng" algn="ctr">
                      <a:solidFill>
                        <a:srgbClr val="AFC2D5"/>
                      </a:solidFill>
                      <a:prstDash val="solid"/>
                      <a:round/>
                      <a:headEnd type="none" w="med" len="med"/>
                      <a:tailEnd type="none" w="med" len="med"/>
                    </a:lnB>
                    <a:solidFill>
                      <a:srgbClr val="FFFFFF"/>
                    </a:solidFill>
                  </a:tcPr>
                </a:tc>
                <a:extLst>
                  <a:ext uri="{0D108BD9-81ED-4DB2-BD59-A6C34878D82A}">
                    <a16:rowId xmlns:a16="http://schemas.microsoft.com/office/drawing/2014/main" val="2673827513"/>
                  </a:ext>
                </a:extLst>
              </a:tr>
            </a:tbl>
          </a:graphicData>
        </a:graphic>
      </p:graphicFrame>
    </p:spTree>
    <p:extLst>
      <p:ext uri="{BB962C8B-B14F-4D97-AF65-F5344CB8AC3E}">
        <p14:creationId xmlns:p14="http://schemas.microsoft.com/office/powerpoint/2010/main" val="424147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Hello World</a:t>
            </a: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lgn="l">
              <a:buNone/>
            </a:pPr>
            <a:r>
              <a:rPr lang="it-IT" sz="1800" b="1" dirty="0">
                <a:solidFill>
                  <a:srgbClr val="7F0055"/>
                </a:solidFill>
                <a:latin typeface="Consolas" panose="020B0609020204030204" pitchFamily="49" charset="0"/>
              </a:rPr>
              <a:t>import</a:t>
            </a:r>
            <a:r>
              <a:rPr lang="it-IT" sz="1800" b="1" dirty="0">
                <a:solidFill>
                  <a:srgbClr val="000000"/>
                </a:solidFill>
                <a:latin typeface="Consolas" panose="020B0609020204030204" pitchFamily="49" charset="0"/>
              </a:rPr>
              <a:t> </a:t>
            </a:r>
            <a:r>
              <a:rPr lang="it-IT" sz="1800" b="1" dirty="0" err="1">
                <a:solidFill>
                  <a:srgbClr val="000000"/>
                </a:solidFill>
                <a:latin typeface="Consolas" panose="020B0609020204030204" pitchFamily="49" charset="0"/>
              </a:rPr>
              <a:t>comunicazione.Messaggio</a:t>
            </a:r>
            <a:r>
              <a:rPr lang="it-IT" sz="1800" b="1" dirty="0">
                <a:solidFill>
                  <a:srgbClr val="000000"/>
                </a:solidFill>
                <a:latin typeface="Consolas" panose="020B0609020204030204" pitchFamily="49" charset="0"/>
              </a:rPr>
              <a:t>;</a:t>
            </a:r>
          </a:p>
          <a:p>
            <a:pPr algn="l"/>
            <a:endParaRPr lang="it-IT" sz="1800" dirty="0">
              <a:latin typeface="Consolas" panose="020B0609020204030204" pitchFamily="49" charset="0"/>
            </a:endParaRPr>
          </a:p>
          <a:p>
            <a:pPr marL="0" indent="0" algn="l">
              <a:buNone/>
            </a:pPr>
            <a:r>
              <a:rPr lang="it-IT" sz="1800" b="1" dirty="0">
                <a:solidFill>
                  <a:srgbClr val="7F0055"/>
                </a:solidFill>
                <a:latin typeface="Consolas" panose="020B0609020204030204" pitchFamily="49" charset="0"/>
              </a:rPr>
              <a:t>public</a:t>
            </a:r>
            <a:r>
              <a:rPr lang="it-IT" sz="1800" b="1" dirty="0">
                <a:solidFill>
                  <a:srgbClr val="000000"/>
                </a:solidFill>
                <a:latin typeface="Consolas" panose="020B0609020204030204" pitchFamily="49" charset="0"/>
              </a:rPr>
              <a:t> </a:t>
            </a:r>
            <a:r>
              <a:rPr lang="it-IT" sz="1800" b="1" dirty="0">
                <a:solidFill>
                  <a:srgbClr val="7F0055"/>
                </a:solidFill>
                <a:latin typeface="Consolas" panose="020B0609020204030204" pitchFamily="49" charset="0"/>
              </a:rPr>
              <a:t>class</a:t>
            </a:r>
            <a:r>
              <a:rPr lang="it-IT" sz="1800" b="1" dirty="0">
                <a:solidFill>
                  <a:srgbClr val="000000"/>
                </a:solidFill>
                <a:latin typeface="Consolas" panose="020B0609020204030204" pitchFamily="49" charset="0"/>
              </a:rPr>
              <a:t> </a:t>
            </a:r>
            <a:r>
              <a:rPr lang="it-IT" sz="1800" b="1" dirty="0" err="1">
                <a:solidFill>
                  <a:srgbClr val="000000"/>
                </a:solidFill>
                <a:latin typeface="Consolas" panose="020B0609020204030204" pitchFamily="49" charset="0"/>
              </a:rPr>
              <a:t>HelloWorld</a:t>
            </a:r>
            <a:r>
              <a:rPr lang="it-IT" sz="1800" b="1" dirty="0">
                <a:solidFill>
                  <a:srgbClr val="000000"/>
                </a:solidFill>
                <a:latin typeface="Consolas" panose="020B0609020204030204" pitchFamily="49" charset="0"/>
              </a:rPr>
              <a:t> {</a:t>
            </a:r>
          </a:p>
          <a:p>
            <a:pPr algn="l"/>
            <a:endParaRPr lang="it-IT" sz="1800" dirty="0">
              <a:latin typeface="Consolas" panose="020B0609020204030204" pitchFamily="49" charset="0"/>
            </a:endParaRPr>
          </a:p>
          <a:p>
            <a:pPr marL="0" indent="0" algn="l">
              <a:buNone/>
            </a:pPr>
            <a:r>
              <a:rPr lang="en-US" sz="1800" b="1" dirty="0">
                <a:solidFill>
                  <a:srgbClr val="7F0055"/>
                </a:solidFill>
                <a:latin typeface="Consolas" panose="020B0609020204030204" pitchFamily="49" charset="0"/>
              </a:rPr>
              <a:t>	public</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static</a:t>
            </a:r>
            <a:r>
              <a:rPr lang="en-US" sz="1800" b="1" dirty="0">
                <a:solidFill>
                  <a:srgbClr val="000000"/>
                </a:solidFill>
                <a:latin typeface="Consolas" panose="020B0609020204030204" pitchFamily="49" charset="0"/>
              </a:rPr>
              <a:t> </a:t>
            </a:r>
            <a:r>
              <a:rPr lang="en-US" sz="1800" b="1" dirty="0">
                <a:solidFill>
                  <a:srgbClr val="7F0055"/>
                </a:solidFill>
                <a:latin typeface="Consolas" panose="020B0609020204030204" pitchFamily="49" charset="0"/>
              </a:rPr>
              <a:t>void</a:t>
            </a:r>
            <a:r>
              <a:rPr lang="en-US" sz="1800" b="1" dirty="0">
                <a:solidFill>
                  <a:srgbClr val="000000"/>
                </a:solidFill>
                <a:latin typeface="Consolas" panose="020B0609020204030204" pitchFamily="49" charset="0"/>
              </a:rPr>
              <a:t> main(String[] </a:t>
            </a:r>
            <a:r>
              <a:rPr lang="en-US" sz="1800" b="1" dirty="0" err="1">
                <a:solidFill>
                  <a:srgbClr val="6A3E3E"/>
                </a:solidFill>
                <a:latin typeface="Consolas" panose="020B0609020204030204" pitchFamily="49" charset="0"/>
              </a:rPr>
              <a:t>args</a:t>
            </a:r>
            <a:r>
              <a:rPr lang="en-US" sz="1800" b="1" dirty="0">
                <a:solidFill>
                  <a:srgbClr val="000000"/>
                </a:solidFill>
                <a:latin typeface="Consolas" panose="020B0609020204030204" pitchFamily="49" charset="0"/>
              </a:rPr>
              <a:t>) {</a:t>
            </a:r>
          </a:p>
          <a:p>
            <a:pPr marL="0" indent="0" algn="l">
              <a:buNone/>
            </a:pP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String</a:t>
            </a:r>
            <a:r>
              <a:rPr lang="it-IT" sz="1800" dirty="0">
                <a:solidFill>
                  <a:srgbClr val="000000"/>
                </a:solidFill>
                <a:latin typeface="Consolas" panose="020B0609020204030204" pitchFamily="49" charset="0"/>
              </a:rPr>
              <a:t> </a:t>
            </a:r>
            <a:r>
              <a:rPr lang="it-IT" sz="1800" dirty="0" err="1">
                <a:solidFill>
                  <a:srgbClr val="6A3E3E"/>
                </a:solidFill>
                <a:latin typeface="Consolas" panose="020B0609020204030204" pitchFamily="49" charset="0"/>
              </a:rPr>
              <a:t>ciaoMondo</a:t>
            </a:r>
            <a:r>
              <a:rPr lang="it-IT" sz="1800" dirty="0">
                <a:solidFill>
                  <a:srgbClr val="000000"/>
                </a:solidFill>
                <a:latin typeface="Consolas" panose="020B0609020204030204" pitchFamily="49" charset="0"/>
              </a:rPr>
              <a:t> = </a:t>
            </a:r>
            <a:r>
              <a:rPr lang="it-IT" sz="1800" dirty="0">
                <a:solidFill>
                  <a:srgbClr val="2A00FF"/>
                </a:solidFill>
                <a:latin typeface="Consolas" panose="020B0609020204030204" pitchFamily="49" charset="0"/>
              </a:rPr>
              <a:t>"Ciao Mondo"</a:t>
            </a:r>
            <a:r>
              <a:rPr lang="it-IT" sz="1800"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		Messaggio </a:t>
            </a:r>
            <a:r>
              <a:rPr lang="it-IT" sz="1800" dirty="0" err="1">
                <a:solidFill>
                  <a:srgbClr val="6A3E3E"/>
                </a:solidFill>
                <a:latin typeface="Consolas" panose="020B0609020204030204" pitchFamily="49" charset="0"/>
              </a:rPr>
              <a:t>messaggio</a:t>
            </a:r>
            <a:r>
              <a:rPr lang="it-IT" sz="1800" dirty="0">
                <a:solidFill>
                  <a:srgbClr val="000000"/>
                </a:solidFill>
                <a:latin typeface="Consolas" panose="020B0609020204030204" pitchFamily="49" charset="0"/>
              </a:rPr>
              <a:t> = </a:t>
            </a:r>
            <a:r>
              <a:rPr lang="it-IT" sz="1800" b="1" dirty="0">
                <a:solidFill>
                  <a:srgbClr val="7F0055"/>
                </a:solidFill>
                <a:latin typeface="Consolas" panose="020B0609020204030204" pitchFamily="49" charset="0"/>
              </a:rPr>
              <a:t>new</a:t>
            </a:r>
            <a:r>
              <a:rPr lang="it-IT" sz="1800" b="1" dirty="0">
                <a:solidFill>
                  <a:srgbClr val="000000"/>
                </a:solidFill>
                <a:latin typeface="Consolas" panose="020B0609020204030204" pitchFamily="49" charset="0"/>
              </a:rPr>
              <a:t> Messaggio(</a:t>
            </a:r>
            <a:r>
              <a:rPr lang="it-IT" sz="1800" b="1" dirty="0" err="1">
                <a:solidFill>
                  <a:srgbClr val="6A3E3E"/>
                </a:solidFill>
                <a:latin typeface="Consolas" panose="020B0609020204030204" pitchFamily="49" charset="0"/>
              </a:rPr>
              <a:t>ciaoMondo</a:t>
            </a:r>
            <a:r>
              <a:rPr lang="it-IT" sz="1800" b="1" dirty="0">
                <a:solidFill>
                  <a:srgbClr val="000000"/>
                </a:solidFill>
                <a:latin typeface="Consolas" panose="020B0609020204030204" pitchFamily="49" charset="0"/>
              </a:rPr>
              <a:t>);</a:t>
            </a:r>
          </a:p>
          <a:p>
            <a:pPr marL="0" indent="0" algn="l">
              <a:buNone/>
            </a:pPr>
            <a:r>
              <a:rPr lang="it-IT" sz="1800" dirty="0">
                <a:solidFill>
                  <a:srgbClr val="6A3E3E"/>
                </a:solidFill>
                <a:latin typeface="Consolas" panose="020B0609020204030204" pitchFamily="49" charset="0"/>
              </a:rPr>
              <a:t>		</a:t>
            </a:r>
            <a:r>
              <a:rPr lang="it-IT" sz="1800" dirty="0" err="1">
                <a:solidFill>
                  <a:srgbClr val="6A3E3E"/>
                </a:solidFill>
                <a:latin typeface="Consolas" panose="020B0609020204030204" pitchFamily="49" charset="0"/>
              </a:rPr>
              <a:t>messaggio</a:t>
            </a:r>
            <a:r>
              <a:rPr lang="it-IT" sz="1800" dirty="0" err="1">
                <a:solidFill>
                  <a:srgbClr val="000000"/>
                </a:solidFill>
                <a:latin typeface="Consolas" panose="020B0609020204030204" pitchFamily="49" charset="0"/>
              </a:rPr>
              <a:t>.stampa</a:t>
            </a:r>
            <a:r>
              <a:rPr lang="it-IT" sz="1800" dirty="0">
                <a:solidFill>
                  <a:srgbClr val="000000"/>
                </a:solidFill>
                <a:latin typeface="Consolas" panose="020B0609020204030204" pitchFamily="49" charset="0"/>
              </a:rPr>
              <a:t>();</a:t>
            </a:r>
          </a:p>
          <a:p>
            <a:pPr marL="0" indent="0" algn="l">
              <a:buNone/>
            </a:pPr>
            <a:r>
              <a:rPr lang="it-IT" sz="1800" dirty="0">
                <a:solidFill>
                  <a:srgbClr val="000000"/>
                </a:solidFill>
                <a:latin typeface="Consolas" panose="020B0609020204030204" pitchFamily="49" charset="0"/>
              </a:rPr>
              <a:t>	}</a:t>
            </a:r>
          </a:p>
          <a:p>
            <a:pPr marL="0" indent="0" algn="l">
              <a:buNone/>
            </a:pPr>
            <a:r>
              <a:rPr lang="it-IT" sz="1800" dirty="0">
                <a:solidFill>
                  <a:srgbClr val="000000"/>
                </a:solidFill>
                <a:latin typeface="Consolas" panose="020B0609020204030204" pitchFamily="49" charset="0"/>
              </a:rPr>
              <a:t>}</a:t>
            </a:r>
            <a:endParaRPr lang="it-IT" dirty="0">
              <a:solidFill>
                <a:srgbClr val="999999"/>
              </a:solidFill>
              <a:latin typeface="Consolas" panose="020B0609020204030204" pitchFamily="49" charset="0"/>
            </a:endParaRPr>
          </a:p>
        </p:txBody>
      </p:sp>
    </p:spTree>
    <p:extLst>
      <p:ext uri="{BB962C8B-B14F-4D97-AF65-F5344CB8AC3E}">
        <p14:creationId xmlns:p14="http://schemas.microsoft.com/office/powerpoint/2010/main" val="17916790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Classi e oggetti</a:t>
            </a:r>
          </a:p>
        </p:txBody>
      </p:sp>
      <p:sp>
        <p:nvSpPr>
          <p:cNvPr id="10" name="Segnaposto contenuto 9">
            <a:extLst>
              <a:ext uri="{FF2B5EF4-FFF2-40B4-BE49-F238E27FC236}">
                <a16:creationId xmlns:a16="http://schemas.microsoft.com/office/drawing/2014/main" id="{71FD3DE6-0CAC-41EA-B890-E70F7E9EB1E0}"/>
              </a:ext>
            </a:extLst>
          </p:cNvPr>
          <p:cNvSpPr>
            <a:spLocks noGrp="1"/>
          </p:cNvSpPr>
          <p:nvPr>
            <p:ph sz="half" idx="2"/>
          </p:nvPr>
        </p:nvSpPr>
        <p:spPr>
          <a:xfrm>
            <a:off x="368299" y="1251626"/>
            <a:ext cx="8548721" cy="3353237"/>
          </a:xfrm>
        </p:spPr>
        <p:txBody>
          <a:bodyPr/>
          <a:lstStyle/>
          <a:p>
            <a:pPr fontAlgn="base">
              <a:lnSpc>
                <a:spcPct val="150000"/>
              </a:lnSpc>
              <a:spcAft>
                <a:spcPts val="600"/>
              </a:spcAft>
            </a:pPr>
            <a:r>
              <a:rPr lang="it-IT" sz="1800" dirty="0"/>
              <a:t>Esercizio:</a:t>
            </a:r>
          </a:p>
          <a:p>
            <a:pPr lvl="1" fontAlgn="base">
              <a:lnSpc>
                <a:spcPct val="150000"/>
              </a:lnSpc>
              <a:spcAft>
                <a:spcPts val="600"/>
              </a:spcAft>
            </a:pPr>
            <a:r>
              <a:rPr lang="it-IT" sz="1600" dirty="0"/>
              <a:t>Come modellizzeresti la gestione una rubrica telefonica? </a:t>
            </a:r>
          </a:p>
          <a:p>
            <a:pPr marL="247650" lvl="1" indent="0">
              <a:buNone/>
            </a:pPr>
            <a:endParaRPr lang="it-IT" sz="1800" dirty="0"/>
          </a:p>
          <a:p>
            <a:endParaRPr lang="it-IT" sz="1800" dirty="0"/>
          </a:p>
          <a:p>
            <a:pPr marL="247650" lvl="1" indent="0">
              <a:buNone/>
            </a:pPr>
            <a:endParaRPr lang="it-IT" sz="1800" dirty="0"/>
          </a:p>
          <a:p>
            <a:pPr marL="247650" lvl="1" indent="0">
              <a:buNone/>
            </a:pPr>
            <a:endParaRPr lang="it-IT" sz="1800" dirty="0"/>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Pensare ad Oggetti</a:t>
            </a:r>
          </a:p>
        </p:txBody>
      </p:sp>
    </p:spTree>
    <p:extLst>
      <p:ext uri="{BB962C8B-B14F-4D97-AF65-F5344CB8AC3E}">
        <p14:creationId xmlns:p14="http://schemas.microsoft.com/office/powerpoint/2010/main" val="13055958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Esercizio 10</a:t>
            </a:r>
          </a:p>
        </p:txBody>
      </p:sp>
      <p:sp>
        <p:nvSpPr>
          <p:cNvPr id="6" name="Rectangle 1">
            <a:extLst>
              <a:ext uri="{FF2B5EF4-FFF2-40B4-BE49-F238E27FC236}">
                <a16:creationId xmlns:a16="http://schemas.microsoft.com/office/drawing/2014/main" id="{E2E0A89A-8472-46BA-9DC7-355EE39FBA87}"/>
              </a:ext>
            </a:extLst>
          </p:cNvPr>
          <p:cNvSpPr>
            <a:spLocks noChangeArrowheads="1"/>
          </p:cNvSpPr>
          <p:nvPr/>
        </p:nvSpPr>
        <p:spPr bwMode="auto">
          <a:xfrm>
            <a:off x="374650" y="887662"/>
            <a:ext cx="7626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r>
              <a:rPr lang="it-IT" altLang="it-IT" sz="1200" b="1" dirty="0">
                <a:latin typeface="Arial" panose="020B0604020202020204" pitchFamily="34" charset="0"/>
                <a:ea typeface="Times New Roman" panose="02020603050405020304" pitchFamily="18" charset="0"/>
              </a:rPr>
              <a:t>Classi e oggetti</a:t>
            </a:r>
            <a:endParaRPr kumimoji="0" lang="it-IT" altLang="it-IT"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3" name="Segnaposto contenuto 2">
            <a:extLst>
              <a:ext uri="{FF2B5EF4-FFF2-40B4-BE49-F238E27FC236}">
                <a16:creationId xmlns:a16="http://schemas.microsoft.com/office/drawing/2014/main" id="{88C33D6E-3431-499E-9802-287E1BB682B2}"/>
              </a:ext>
            </a:extLst>
          </p:cNvPr>
          <p:cNvSpPr>
            <a:spLocks noGrp="1"/>
          </p:cNvSpPr>
          <p:nvPr>
            <p:ph sz="half" idx="2"/>
          </p:nvPr>
        </p:nvSpPr>
        <p:spPr>
          <a:xfrm>
            <a:off x="368300" y="1335931"/>
            <a:ext cx="8397876" cy="3404681"/>
          </a:xfrm>
        </p:spPr>
        <p:txBody>
          <a:bodyPr/>
          <a:lstStyle/>
          <a:p>
            <a:pPr marL="0" indent="0">
              <a:buNone/>
            </a:pPr>
            <a:r>
              <a:rPr lang="it-IT" sz="1400" dirty="0"/>
              <a:t>Sviluppare una rubrica telefonica.</a:t>
            </a:r>
          </a:p>
          <a:p>
            <a:pPr marL="0" indent="0">
              <a:buNone/>
            </a:pPr>
            <a:r>
              <a:rPr lang="it-IT" sz="1400" dirty="0"/>
              <a:t>Procedere creando 2 classi:</a:t>
            </a:r>
          </a:p>
          <a:p>
            <a:r>
              <a:rPr lang="it-IT" sz="1400" dirty="0"/>
              <a:t>Contatto(</a:t>
            </a:r>
            <a:r>
              <a:rPr lang="it-IT" sz="1400" dirty="0" err="1"/>
              <a:t>String</a:t>
            </a:r>
            <a:r>
              <a:rPr lang="it-IT" sz="1400" dirty="0"/>
              <a:t> nome, </a:t>
            </a:r>
            <a:r>
              <a:rPr lang="it-IT" sz="1400" dirty="0" err="1"/>
              <a:t>String</a:t>
            </a:r>
            <a:r>
              <a:rPr lang="it-IT" sz="1400" dirty="0"/>
              <a:t> cognome, </a:t>
            </a:r>
            <a:r>
              <a:rPr lang="it-IT" sz="1400" dirty="0" err="1"/>
              <a:t>String</a:t>
            </a:r>
            <a:r>
              <a:rPr lang="it-IT" sz="1400" dirty="0"/>
              <a:t> numero) </a:t>
            </a:r>
          </a:p>
          <a:p>
            <a:r>
              <a:rPr lang="it-IT" sz="1400" dirty="0"/>
              <a:t>Rubrica() contenente un array di massimo 200 contatti</a:t>
            </a:r>
          </a:p>
          <a:p>
            <a:pPr marL="0" indent="0">
              <a:buNone/>
            </a:pPr>
            <a:r>
              <a:rPr lang="it-IT" sz="1400" dirty="0"/>
              <a:t>E all’interno della classe Rubrica creare 2 metodi:</a:t>
            </a:r>
          </a:p>
          <a:p>
            <a:r>
              <a:rPr lang="it-IT" sz="1400" dirty="0" err="1"/>
              <a:t>aggiungiContatto</a:t>
            </a:r>
            <a:r>
              <a:rPr lang="it-IT" sz="1400" dirty="0"/>
              <a:t>() che permette di aggiungere un oggetto di tipo contatto all’array </a:t>
            </a:r>
            <a:r>
              <a:rPr lang="it-IT" sz="1400" i="1" dirty="0"/>
              <a:t>contatti</a:t>
            </a:r>
            <a:endParaRPr lang="it-IT" sz="1200" dirty="0"/>
          </a:p>
          <a:p>
            <a:pPr fontAlgn="base"/>
            <a:r>
              <a:rPr lang="it-IT" sz="1400" dirty="0" err="1"/>
              <a:t>toString</a:t>
            </a:r>
            <a:r>
              <a:rPr lang="it-IT" sz="1400" dirty="0"/>
              <a:t>() (@Override) che restituisce una stringa unica contenente la rubrica formattata come da esempio qui sotto (ricordati che il carattere a capo è \n)</a:t>
            </a:r>
          </a:p>
          <a:p>
            <a:pPr marL="0" indent="0" algn="l">
              <a:lnSpc>
                <a:spcPct val="100000"/>
              </a:lnSpc>
              <a:buNone/>
            </a:pPr>
            <a:r>
              <a:rPr lang="it-IT" sz="1200" dirty="0">
                <a:solidFill>
                  <a:srgbClr val="000000"/>
                </a:solidFill>
                <a:latin typeface="Consolas" panose="020B0609020204030204" pitchFamily="49" charset="0"/>
              </a:rPr>
              <a:t>Rubrica</a:t>
            </a:r>
          </a:p>
          <a:p>
            <a:pPr marL="0" indent="0" algn="l">
              <a:lnSpc>
                <a:spcPct val="100000"/>
              </a:lnSpc>
              <a:buNone/>
            </a:pPr>
            <a:r>
              <a:rPr lang="it-IT" sz="1200" dirty="0">
                <a:solidFill>
                  <a:srgbClr val="000000"/>
                </a:solidFill>
                <a:latin typeface="Consolas" panose="020B0609020204030204" pitchFamily="49" charset="0"/>
              </a:rPr>
              <a:t>---------------------------</a:t>
            </a:r>
          </a:p>
          <a:p>
            <a:pPr marL="0" indent="0" algn="l">
              <a:lnSpc>
                <a:spcPct val="100000"/>
              </a:lnSpc>
              <a:buNone/>
            </a:pPr>
            <a:r>
              <a:rPr lang="it-IT" sz="1200" dirty="0">
                <a:solidFill>
                  <a:srgbClr val="000000"/>
                </a:solidFill>
                <a:latin typeface="Consolas" panose="020B0609020204030204" pitchFamily="49" charset="0"/>
              </a:rPr>
              <a:t>Roberto Baggio: 3334567890</a:t>
            </a:r>
          </a:p>
          <a:p>
            <a:pPr marL="0" indent="0" algn="l">
              <a:lnSpc>
                <a:spcPct val="100000"/>
              </a:lnSpc>
              <a:buNone/>
            </a:pPr>
            <a:r>
              <a:rPr lang="it-IT" sz="1200" dirty="0">
                <a:solidFill>
                  <a:srgbClr val="000000"/>
                </a:solidFill>
                <a:latin typeface="Consolas" panose="020B0609020204030204" pitchFamily="49" charset="0"/>
              </a:rPr>
              <a:t>Roberto Mancini: 3345645678</a:t>
            </a:r>
          </a:p>
          <a:p>
            <a:pPr marL="0" indent="0" algn="l">
              <a:lnSpc>
                <a:spcPct val="100000"/>
              </a:lnSpc>
              <a:buNone/>
            </a:pPr>
            <a:r>
              <a:rPr lang="it-IT" sz="1200" dirty="0">
                <a:solidFill>
                  <a:srgbClr val="000000"/>
                </a:solidFill>
                <a:latin typeface="Consolas" panose="020B0609020204030204" pitchFamily="49" charset="0"/>
              </a:rPr>
              <a:t>Alex Del Piero: 3569828402</a:t>
            </a:r>
          </a:p>
          <a:p>
            <a:pPr marL="0" indent="0" algn="l">
              <a:lnSpc>
                <a:spcPct val="100000"/>
              </a:lnSpc>
              <a:buNone/>
            </a:pPr>
            <a:r>
              <a:rPr lang="it-IT" sz="1200" dirty="0">
                <a:solidFill>
                  <a:srgbClr val="000000"/>
                </a:solidFill>
                <a:latin typeface="Consolas" panose="020B0609020204030204" pitchFamily="49" charset="0"/>
              </a:rPr>
              <a:t>Francesco Totti: 3498726632</a:t>
            </a:r>
            <a:endParaRPr lang="it-IT" sz="1050" dirty="0"/>
          </a:p>
        </p:txBody>
      </p:sp>
    </p:spTree>
    <p:extLst>
      <p:ext uri="{BB962C8B-B14F-4D97-AF65-F5344CB8AC3E}">
        <p14:creationId xmlns:p14="http://schemas.microsoft.com/office/powerpoint/2010/main" val="247912564"/>
      </p:ext>
    </p:extLst>
  </p:cSld>
  <p:clrMapOvr>
    <a:masterClrMapping/>
  </p:clrMapOvr>
</p:sld>
</file>

<file path=ppt/theme/theme1.xml><?xml version="1.0" encoding="utf-8"?>
<a:theme xmlns:a="http://schemas.openxmlformats.org/drawingml/2006/main" name="Copertina_generale">
  <a:themeElements>
    <a:clrScheme name="Italtel - Exprivia">
      <a:dk1>
        <a:srgbClr val="003548"/>
      </a:dk1>
      <a:lt1>
        <a:srgbClr val="D63F20"/>
      </a:lt1>
      <a:dk2>
        <a:srgbClr val="1C3D7B"/>
      </a:dk2>
      <a:lt2>
        <a:srgbClr val="0096CC"/>
      </a:lt2>
      <a:accent1>
        <a:srgbClr val="46494C"/>
      </a:accent1>
      <a:accent2>
        <a:srgbClr val="771821"/>
      </a:accent2>
      <a:accent3>
        <a:srgbClr val="46A536"/>
      </a:accent3>
      <a:accent4>
        <a:srgbClr val="005C94"/>
      </a:accent4>
      <a:accent5>
        <a:srgbClr val="4D053B"/>
      </a:accent5>
      <a:accent6>
        <a:srgbClr val="009D8E"/>
      </a:accent6>
      <a:hlink>
        <a:srgbClr val="EEA224"/>
      </a:hlink>
      <a:folHlink>
        <a:srgbClr val="8C0C64"/>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rsione_B_Pagine_layout_interne">
  <a:themeElements>
    <a:clrScheme name="Italtel - Exprivia">
      <a:dk1>
        <a:srgbClr val="003548"/>
      </a:dk1>
      <a:lt1>
        <a:srgbClr val="D63F20"/>
      </a:lt1>
      <a:dk2>
        <a:srgbClr val="1C3D7B"/>
      </a:dk2>
      <a:lt2>
        <a:srgbClr val="0096CC"/>
      </a:lt2>
      <a:accent1>
        <a:srgbClr val="46494C"/>
      </a:accent1>
      <a:accent2>
        <a:srgbClr val="771821"/>
      </a:accent2>
      <a:accent3>
        <a:srgbClr val="46A536"/>
      </a:accent3>
      <a:accent4>
        <a:srgbClr val="005C94"/>
      </a:accent4>
      <a:accent5>
        <a:srgbClr val="4D053B"/>
      </a:accent5>
      <a:accent6>
        <a:srgbClr val="009D8E"/>
      </a:accent6>
      <a:hlink>
        <a:srgbClr val="EEA224"/>
      </a:hlink>
      <a:folHlink>
        <a:srgbClr val="8C0C64"/>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Versione_B_Pagine_layout_interne">
  <a:themeElements>
    <a:clrScheme name="Italtel - Exprivia">
      <a:dk1>
        <a:srgbClr val="003548"/>
      </a:dk1>
      <a:lt1>
        <a:srgbClr val="D63F20"/>
      </a:lt1>
      <a:dk2>
        <a:srgbClr val="1C3D7B"/>
      </a:dk2>
      <a:lt2>
        <a:srgbClr val="0096CC"/>
      </a:lt2>
      <a:accent1>
        <a:srgbClr val="46494C"/>
      </a:accent1>
      <a:accent2>
        <a:srgbClr val="771821"/>
      </a:accent2>
      <a:accent3>
        <a:srgbClr val="46A536"/>
      </a:accent3>
      <a:accent4>
        <a:srgbClr val="005C94"/>
      </a:accent4>
      <a:accent5>
        <a:srgbClr val="4D053B"/>
      </a:accent5>
      <a:accent6>
        <a:srgbClr val="009D8E"/>
      </a:accent6>
      <a:hlink>
        <a:srgbClr val="EEA224"/>
      </a:hlink>
      <a:folHlink>
        <a:srgbClr val="8C0C64"/>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taltel - Exprivia">
    <a:dk1>
      <a:srgbClr val="003548"/>
    </a:dk1>
    <a:lt1>
      <a:srgbClr val="D63F20"/>
    </a:lt1>
    <a:dk2>
      <a:srgbClr val="1C3D7B"/>
    </a:dk2>
    <a:lt2>
      <a:srgbClr val="0096CC"/>
    </a:lt2>
    <a:accent1>
      <a:srgbClr val="46494C"/>
    </a:accent1>
    <a:accent2>
      <a:srgbClr val="771821"/>
    </a:accent2>
    <a:accent3>
      <a:srgbClr val="46A536"/>
    </a:accent3>
    <a:accent4>
      <a:srgbClr val="005C94"/>
    </a:accent4>
    <a:accent5>
      <a:srgbClr val="4D053B"/>
    </a:accent5>
    <a:accent6>
      <a:srgbClr val="009D8E"/>
    </a:accent6>
    <a:hlink>
      <a:srgbClr val="EEA224"/>
    </a:hlink>
    <a:folHlink>
      <a:srgbClr val="8C0C64"/>
    </a:folHlink>
  </a:clrScheme>
</a:themeOverride>
</file>

<file path=docProps/app.xml><?xml version="1.0" encoding="utf-8"?>
<Properties xmlns="http://schemas.openxmlformats.org/officeDocument/2006/extended-properties" xmlns:vt="http://schemas.openxmlformats.org/officeDocument/2006/docPropsVTypes">
  <Template>180209_004_Exp_Italtel</Template>
  <TotalTime>33124</TotalTime>
  <Words>18648</Words>
  <Application>Microsoft Office PowerPoint</Application>
  <PresentationFormat>Presentazione su schermo (16:9)</PresentationFormat>
  <Paragraphs>2298</Paragraphs>
  <Slides>181</Slides>
  <Notes>178</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181</vt:i4>
      </vt:variant>
    </vt:vector>
  </HeadingPairs>
  <TitlesOfParts>
    <vt:vector size="195" baseType="lpstr">
      <vt:lpstr>Arial</vt:lpstr>
      <vt:lpstr>Calibri</vt:lpstr>
      <vt:lpstr>Consolas</vt:lpstr>
      <vt:lpstr>Courier</vt:lpstr>
      <vt:lpstr>Courier New</vt:lpstr>
      <vt:lpstr>Inconsolata</vt:lpstr>
      <vt:lpstr>Open Sans</vt:lpstr>
      <vt:lpstr>Roboto</vt:lpstr>
      <vt:lpstr>Symbol</vt:lpstr>
      <vt:lpstr>Times New Roman</vt:lpstr>
      <vt:lpstr>Verdana</vt:lpstr>
      <vt:lpstr>Copertina_generale</vt:lpstr>
      <vt:lpstr>Versione_B_Pagine_layout_interne</vt:lpstr>
      <vt:lpstr>1_Versione_B_Pagine_layout_interne</vt:lpstr>
      <vt:lpstr>Presentazione standard di PowerPoint</vt:lpstr>
      <vt:lpstr>Esperienza dei partecipanti</vt:lpstr>
      <vt:lpstr>Java</vt:lpstr>
      <vt:lpstr>Java</vt:lpstr>
      <vt:lpstr>PROGRAMMA DEL CORSO</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alla programmazione</vt:lpstr>
      <vt:lpstr>Introduzione a JAVA</vt:lpstr>
      <vt:lpstr>Introduzione a JAVA</vt:lpstr>
      <vt:lpstr>Introduzione a JAVA</vt:lpstr>
      <vt:lpstr>Introduzione a JAVA</vt:lpstr>
      <vt:lpstr>Introduzione a JAVA</vt:lpstr>
      <vt:lpstr>Introduzione a JAVA</vt:lpstr>
      <vt:lpstr>Introduzione a JAVA</vt:lpstr>
      <vt:lpstr>Introduzione a JAVA</vt:lpstr>
      <vt:lpstr>Introduzione a JAVA</vt:lpstr>
      <vt:lpstr>Installazione e configurazione di JAVA  </vt:lpstr>
      <vt:lpstr>Ambiente di sviluppo Eclipse</vt:lpstr>
      <vt:lpstr>Installazione e configurazione di JAVA  </vt:lpstr>
      <vt:lpstr>Ambiente di sviluppo Eclipse</vt:lpstr>
      <vt:lpstr>Esercizio 01</vt:lpstr>
      <vt:lpstr>Variabili</vt:lpstr>
      <vt:lpstr>Variabili</vt:lpstr>
      <vt:lpstr>Variabili</vt:lpstr>
      <vt:lpstr>Variabili</vt:lpstr>
      <vt:lpstr>Variabili</vt:lpstr>
      <vt:lpstr>Variabili</vt:lpstr>
      <vt:lpstr>Variabili</vt:lpstr>
      <vt:lpstr>Variabili</vt:lpstr>
      <vt:lpstr>Convenzioni</vt:lpstr>
      <vt:lpstr>Convenzioni</vt:lpstr>
      <vt:lpstr>Tipi di dati</vt:lpstr>
      <vt:lpstr>Tipi di dati</vt:lpstr>
      <vt:lpstr>Tipi di dati</vt:lpstr>
      <vt:lpstr>Cast di tipi</vt:lpstr>
      <vt:lpstr>Cast di tipi</vt:lpstr>
      <vt:lpstr>Operatori</vt:lpstr>
      <vt:lpstr>Operatori</vt:lpstr>
      <vt:lpstr>Operatori</vt:lpstr>
      <vt:lpstr>Operatori</vt:lpstr>
      <vt:lpstr>Operatori</vt:lpstr>
      <vt:lpstr>Operatori</vt:lpstr>
      <vt:lpstr>Esercizio 02</vt:lpstr>
      <vt:lpstr>Esercizio 03</vt:lpstr>
      <vt:lpstr>Esercizio 04</vt:lpstr>
      <vt:lpstr>PROGRAMMA DEL CORSO</vt:lpstr>
      <vt:lpstr>Strutture condizionali</vt:lpstr>
      <vt:lpstr>Strutture condizionali</vt:lpstr>
      <vt:lpstr>Esercizio 05</vt:lpstr>
      <vt:lpstr>Strutture iterative</vt:lpstr>
      <vt:lpstr>Strutture iterative</vt:lpstr>
      <vt:lpstr>Strutture iterative</vt:lpstr>
      <vt:lpstr>Strutture condizionali</vt:lpstr>
      <vt:lpstr>Strutture condizionali</vt:lpstr>
      <vt:lpstr>Strutture iterative</vt:lpstr>
      <vt:lpstr>Esercizio 06</vt:lpstr>
      <vt:lpstr>String</vt:lpstr>
      <vt:lpstr>String</vt:lpstr>
      <vt:lpstr>Array</vt:lpstr>
      <vt:lpstr>Array</vt:lpstr>
      <vt:lpstr>Array</vt:lpstr>
      <vt:lpstr>Array</vt:lpstr>
      <vt:lpstr>Array</vt:lpstr>
      <vt:lpstr>Esercizio 07</vt:lpstr>
      <vt:lpstr>Esercizio 08</vt:lpstr>
      <vt:lpstr>Esercizio 09</vt:lpstr>
      <vt:lpstr>Classi e oggetti</vt:lpstr>
      <vt:lpstr>Classi e oggetti</vt:lpstr>
      <vt:lpstr>Classi e oggetti</vt:lpstr>
      <vt:lpstr>Classi e oggetti</vt:lpstr>
      <vt:lpstr>Classi e oggetti</vt:lpstr>
      <vt:lpstr>Classi e oggetti</vt:lpstr>
      <vt:lpstr>Classi e oggetti</vt:lpstr>
      <vt:lpstr>Costruttore</vt:lpstr>
      <vt:lpstr>Package</vt:lpstr>
      <vt:lpstr>Package</vt:lpstr>
      <vt:lpstr>I metodi</vt:lpstr>
      <vt:lpstr>I metodi</vt:lpstr>
      <vt:lpstr>I metodi</vt:lpstr>
      <vt:lpstr>I metodi</vt:lpstr>
      <vt:lpstr>I metodi</vt:lpstr>
      <vt:lpstr>I metodi</vt:lpstr>
      <vt:lpstr>Classi e Oggetti</vt:lpstr>
      <vt:lpstr>Classi e oggetti</vt:lpstr>
      <vt:lpstr>Esercizio 10</vt:lpstr>
      <vt:lpstr>Esercizio 11</vt:lpstr>
      <vt:lpstr>Esercizio 12</vt:lpstr>
      <vt:lpstr>PROGRAMMA DEL CORSO</vt:lpstr>
      <vt:lpstr>Collections</vt:lpstr>
      <vt:lpstr>Collections</vt:lpstr>
      <vt:lpstr>Collections</vt:lpstr>
      <vt:lpstr>Collections</vt:lpstr>
      <vt:lpstr>Collections</vt:lpstr>
      <vt:lpstr>Collections</vt:lpstr>
      <vt:lpstr>Collections</vt:lpstr>
      <vt:lpstr>Collections</vt:lpstr>
      <vt:lpstr>Esercizio 13</vt:lpstr>
      <vt:lpstr>Esercizio 14</vt:lpstr>
      <vt:lpstr>enum</vt:lpstr>
      <vt:lpstr>enum</vt:lpstr>
      <vt:lpstr>enum</vt:lpstr>
      <vt:lpstr>enum</vt:lpstr>
      <vt:lpstr>enum</vt:lpstr>
      <vt:lpstr>enum</vt:lpstr>
      <vt:lpstr>Esercizio 15</vt:lpstr>
      <vt:lpstr>Ereditarietà, polimorfismo e incapsulamento </vt:lpstr>
      <vt:lpstr>Astrazione </vt:lpstr>
      <vt:lpstr>Incapsulamento</vt:lpstr>
      <vt:lpstr>Incapsulamento</vt:lpstr>
      <vt:lpstr>Getter &amp; setter</vt:lpstr>
      <vt:lpstr>Incapsulamento</vt:lpstr>
      <vt:lpstr>Esercizio 16</vt:lpstr>
      <vt:lpstr>Esercizio 17</vt:lpstr>
      <vt:lpstr>Ereditarietà</vt:lpstr>
      <vt:lpstr>Ereditarietà</vt:lpstr>
      <vt:lpstr>Ereditarietà</vt:lpstr>
      <vt:lpstr>Ereditarietà</vt:lpstr>
      <vt:lpstr>Ereditarietà</vt:lpstr>
      <vt:lpstr>Esercizio 18</vt:lpstr>
      <vt:lpstr>Esercizio 19</vt:lpstr>
      <vt:lpstr>Polimorfismo</vt:lpstr>
      <vt:lpstr>Polimorfismo</vt:lpstr>
      <vt:lpstr>Polimorfismo</vt:lpstr>
      <vt:lpstr>Polimorfismo</vt:lpstr>
      <vt:lpstr>Polimorfismo</vt:lpstr>
      <vt:lpstr>Polimorfismo</vt:lpstr>
      <vt:lpstr>Esercizio 20</vt:lpstr>
      <vt:lpstr>Esercizio 21</vt:lpstr>
      <vt:lpstr>PROGRAMMA DEL CORSO</vt:lpstr>
      <vt:lpstr>Annotations</vt:lpstr>
      <vt:lpstr>Annotations</vt:lpstr>
      <vt:lpstr>Annotations</vt:lpstr>
      <vt:lpstr>Annotations</vt:lpstr>
      <vt:lpstr>Classe astratta</vt:lpstr>
      <vt:lpstr>Classe astratta</vt:lpstr>
      <vt:lpstr>Classe astratta</vt:lpstr>
      <vt:lpstr>Esercizio 22</vt:lpstr>
      <vt:lpstr>Interfacce</vt:lpstr>
      <vt:lpstr>Interfacce</vt:lpstr>
      <vt:lpstr>Interfacce</vt:lpstr>
      <vt:lpstr>Interfacce</vt:lpstr>
      <vt:lpstr>Esercizio 23</vt:lpstr>
      <vt:lpstr>Classe generica</vt:lpstr>
      <vt:lpstr>Classe generica</vt:lpstr>
      <vt:lpstr>Classe generica</vt:lpstr>
      <vt:lpstr>Esercizio 24</vt:lpstr>
      <vt:lpstr>Classe generica</vt:lpstr>
      <vt:lpstr>Esercizio 25</vt:lpstr>
      <vt:lpstr>Gestione delle Eccezioni</vt:lpstr>
      <vt:lpstr>Gestione delle Eccezioni</vt:lpstr>
      <vt:lpstr>Gestione delle Eccezioni</vt:lpstr>
      <vt:lpstr>Gestione delle Eccezioni</vt:lpstr>
      <vt:lpstr>Gestione delle Eccezioni</vt:lpstr>
      <vt:lpstr>Gestione delle Eccezioni</vt:lpstr>
      <vt:lpstr>Gestione delle Eccezioni</vt:lpstr>
      <vt:lpstr>Gestione delle Eccezioni</vt:lpstr>
      <vt:lpstr>Gestione delle Eccezioni</vt:lpstr>
      <vt:lpstr>Gestione delle Eccezioni</vt:lpstr>
      <vt:lpstr>Gestione delle Eccezioni</vt:lpstr>
      <vt:lpstr>Esercizio 26</vt:lpstr>
      <vt:lpstr>Esercizio 26</vt:lpstr>
      <vt:lpstr>Esercizio 27</vt:lpstr>
      <vt:lpstr>Accenni di Input/Output</vt:lpstr>
      <vt:lpstr>Input: Classe Scanner</vt:lpstr>
      <vt:lpstr>Input: Classe Scanner</vt:lpstr>
      <vt:lpstr>Esercizio 28</vt:lpstr>
      <vt:lpstr>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Base di Java</dc:title>
  <dc:creator>Fabio.DiFeo@exprivia.com</dc:creator>
  <cp:keywords>Java;corso base</cp:keywords>
  <cp:lastModifiedBy>Fabio di Feo</cp:lastModifiedBy>
  <cp:revision>910</cp:revision>
  <cp:lastPrinted>2018-02-02T10:13:43Z</cp:lastPrinted>
  <dcterms:created xsi:type="dcterms:W3CDTF">2018-02-11T17:11:00Z</dcterms:created>
  <dcterms:modified xsi:type="dcterms:W3CDTF">2021-05-18T09:27:39Z</dcterms:modified>
</cp:coreProperties>
</file>